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7" r:id="rId9"/>
    <p:sldId id="261" r:id="rId10"/>
    <p:sldId id="268" r:id="rId11"/>
    <p:sldId id="262" r:id="rId12"/>
    <p:sldId id="263" r:id="rId13"/>
    <p:sldId id="264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74" autoAdjust="0"/>
    <p:restoredTop sz="94660"/>
  </p:normalViewPr>
  <p:slideViewPr>
    <p:cSldViewPr>
      <p:cViewPr>
        <p:scale>
          <a:sx n="76" d="100"/>
          <a:sy n="76" d="100"/>
        </p:scale>
        <p:origin x="-147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B0E89-8B2B-48A0-A6A3-D29E29E1C649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6C09C-20C8-4DD3-AD04-E07D24FE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0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Negative</a:t>
            </a:r>
            <a:r>
              <a:rPr lang="en-US" baseline="0" dirty="0" smtClean="0"/>
              <a:t> outcomes are </a:t>
            </a:r>
            <a:r>
              <a:rPr lang="en-US" dirty="0" smtClean="0"/>
              <a:t>maternal or fetal death.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6C09C-20C8-4DD3-AD04-E07D24FEDC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5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Hypertension is associated with half of cases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History of cesarean section</a:t>
            </a:r>
            <a:r>
              <a:rPr lang="en-US" baseline="0" dirty="0" smtClean="0"/>
              <a:t> and</a:t>
            </a:r>
            <a:r>
              <a:rPr lang="en-US" dirty="0" smtClean="0"/>
              <a:t> </a:t>
            </a:r>
            <a:r>
              <a:rPr lang="en-US" dirty="0" err="1" smtClean="0"/>
              <a:t>abruptio</a:t>
            </a:r>
            <a:r>
              <a:rPr lang="en-US" dirty="0" smtClean="0"/>
              <a:t> placentae regardless of severity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Older maternal 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6C09C-20C8-4DD3-AD04-E07D24FEDC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0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2129DCD-2132-459B-9FE5-B2C6B8245582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1E67FFC-240F-4AC4-A51E-9AFB220A9E4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657600"/>
            <a:ext cx="4419600" cy="1499616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62500" lnSpcReduction="20000"/>
          </a:bodyPr>
          <a:lstStyle/>
          <a:p>
            <a:r>
              <a:rPr lang="en-US" sz="2500" dirty="0" smtClean="0">
                <a:latin typeface="Tahoma header"/>
                <a:cs typeface="Times New Roman" pitchFamily="18" charset="0"/>
              </a:rPr>
              <a:t>Nursing of the Childbearing Family N305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Lynette Hosier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Michael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Hoke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8077200" cy="1673352"/>
          </a:xfrm>
        </p:spPr>
        <p:txBody>
          <a:bodyPr/>
          <a:lstStyle/>
          <a:p>
            <a:r>
              <a:rPr lang="en-US" dirty="0" smtClean="0"/>
              <a:t>Abruptio Placentae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40386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Consequences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Fetus</a:t>
            </a:r>
          </a:p>
          <a:p>
            <a:pPr lvl="1"/>
            <a:r>
              <a:rPr lang="en-US" dirty="0" smtClean="0"/>
              <a:t>Low birth weight</a:t>
            </a:r>
          </a:p>
          <a:p>
            <a:pPr lvl="1"/>
            <a:r>
              <a:rPr lang="en-US" dirty="0" smtClean="0"/>
              <a:t>Neurologic impairment</a:t>
            </a:r>
          </a:p>
          <a:p>
            <a:pPr lvl="1"/>
            <a:r>
              <a:rPr lang="en-US" dirty="0" smtClean="0"/>
              <a:t>Death related to hemorrhage (15% death rate)</a:t>
            </a:r>
          </a:p>
          <a:p>
            <a:pPr lvl="1"/>
            <a:r>
              <a:rPr lang="en-US" dirty="0"/>
              <a:t>Preterm birth</a:t>
            </a:r>
          </a:p>
          <a:p>
            <a:pPr lvl="1"/>
            <a:r>
              <a:rPr lang="en-US" dirty="0" smtClean="0"/>
              <a:t>Hypoxia or anoxia</a:t>
            </a:r>
          </a:p>
          <a:p>
            <a:pPr lvl="1"/>
            <a:r>
              <a:rPr lang="en-US" dirty="0" smtClean="0"/>
              <a:t>Intrauterine </a:t>
            </a:r>
            <a:r>
              <a:rPr lang="en-US" dirty="0"/>
              <a:t>growth </a:t>
            </a:r>
            <a:r>
              <a:rPr lang="en-US" dirty="0" smtClean="0"/>
              <a:t>restriction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4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37338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Nursing Diagnoses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Deficient Fluid Volume</a:t>
            </a:r>
          </a:p>
          <a:p>
            <a:r>
              <a:rPr lang="en-US" dirty="0" smtClean="0"/>
              <a:t>Risk for Injury: Maternal and Fetal</a:t>
            </a:r>
          </a:p>
          <a:p>
            <a:r>
              <a:rPr lang="en-US" dirty="0" smtClean="0"/>
              <a:t>Risk for Impaired Gas Exchange</a:t>
            </a:r>
          </a:p>
          <a:p>
            <a:r>
              <a:rPr lang="en-US" dirty="0" smtClean="0"/>
              <a:t>Deficient Knowledge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104345" y="5943600"/>
            <a:ext cx="1981200" cy="369332"/>
          </a:xfrm>
          <a:prstGeom prst="rect">
            <a:avLst/>
          </a:prstGeom>
          <a:noFill/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n-US" dirty="0"/>
              <a:t>Hogan, 2013, p.144) </a:t>
            </a:r>
          </a:p>
        </p:txBody>
      </p:sp>
    </p:spTree>
    <p:extLst>
      <p:ext uri="{BB962C8B-B14F-4D97-AF65-F5344CB8AC3E}">
        <p14:creationId xmlns:p14="http://schemas.microsoft.com/office/powerpoint/2010/main" val="1815009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8194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Monitor maternal blood pressure, pulse and respirations for shock.</a:t>
            </a:r>
          </a:p>
          <a:p>
            <a:r>
              <a:rPr lang="en-US" dirty="0" smtClean="0"/>
              <a:t>Monitor the fetus continuously for signs of distress (increased fetal movement, decreased FHR variability, changes in baseline FHR, or late decelerations). </a:t>
            </a:r>
          </a:p>
          <a:p>
            <a:r>
              <a:rPr lang="en-US" dirty="0" smtClean="0"/>
              <a:t>Start and maintain IV fluids.</a:t>
            </a:r>
          </a:p>
          <a:p>
            <a:r>
              <a:rPr lang="en-US" dirty="0" smtClean="0"/>
              <a:t>Monitor intake and output.</a:t>
            </a:r>
          </a:p>
          <a:p>
            <a:r>
              <a:rPr lang="en-US" dirty="0" smtClean="0"/>
              <a:t>Provide oxygen as needed</a:t>
            </a:r>
          </a:p>
          <a:p>
            <a:r>
              <a:rPr lang="en-US" dirty="0" smtClean="0"/>
              <a:t>Monitor labs (CBC for clotting factors)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976997" y="5943600"/>
            <a:ext cx="2133600" cy="369332"/>
          </a:xfrm>
          <a:prstGeom prst="rect">
            <a:avLst/>
          </a:prstGeom>
          <a:noFill/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n-US" dirty="0"/>
              <a:t>(Hogan, 2013, p.145)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65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4384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If a mother experiences sudden severe abdominal cramping she should seek medical attention immediately regardless of whether bleeding is present or not. </a:t>
            </a:r>
          </a:p>
          <a:p>
            <a:r>
              <a:rPr lang="en-US" dirty="0" smtClean="0"/>
              <a:t>In pregnancy, signs of shock will not appear until 25-30% of maternal blood loss has occurred. By this time, it may be too late to save the baby.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46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2860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Kornusky</a:t>
            </a:r>
            <a:r>
              <a:rPr lang="en-US" dirty="0"/>
              <a:t>, J, &amp; </a:t>
            </a:r>
            <a:r>
              <a:rPr lang="en-US" dirty="0" err="1"/>
              <a:t>Pravikoff</a:t>
            </a:r>
            <a:r>
              <a:rPr lang="en-US" dirty="0"/>
              <a:t>, D. (2011). Abruptio Placentae: providing patient care. Nursing Reference Center. Retrieved from </a:t>
            </a:r>
            <a:r>
              <a:rPr lang="en-US" dirty="0" err="1" smtClean="0"/>
              <a:t>Ebscohost</a:t>
            </a:r>
            <a:endParaRPr lang="en-US" dirty="0" smtClean="0"/>
          </a:p>
          <a:p>
            <a:r>
              <a:rPr lang="en-US" dirty="0" smtClean="0"/>
              <a:t>Chapman, L., &amp; Durham, R. (2010). High-risk antepartum nursing care. In S. Kuhn’s </a:t>
            </a:r>
            <a:r>
              <a:rPr lang="en-US" i="1" dirty="0" smtClean="0"/>
              <a:t>Maternal-Newborn Nursing: The Critical </a:t>
            </a:r>
            <a:r>
              <a:rPr lang="en-US" i="1" dirty="0" err="1" smtClean="0"/>
              <a:t>Componenets</a:t>
            </a:r>
            <a:r>
              <a:rPr lang="en-US" i="1" dirty="0" smtClean="0"/>
              <a:t> of Nursing Care</a:t>
            </a:r>
            <a:r>
              <a:rPr lang="en-US" dirty="0" smtClean="0"/>
              <a:t>. Danvers, MA: Davis Company, pp. 119-121. </a:t>
            </a:r>
          </a:p>
          <a:p>
            <a:r>
              <a:rPr lang="en-US" dirty="0" smtClean="0"/>
              <a:t>Hogan, M. (2013). The complicated prenatal experience. In J. Farthing’s Maternal-Newborn Nursing Pearson Reviews and </a:t>
            </a:r>
            <a:r>
              <a:rPr lang="en-US" dirty="0" err="1" smtClean="0"/>
              <a:t>Rationals</a:t>
            </a:r>
            <a:r>
              <a:rPr lang="en-US" dirty="0" smtClean="0"/>
              <a:t> (3</a:t>
            </a:r>
            <a:r>
              <a:rPr lang="en-US" baseline="30000" dirty="0" smtClean="0"/>
              <a:t>rd</a:t>
            </a:r>
            <a:r>
              <a:rPr lang="en-US" dirty="0" smtClean="0"/>
              <a:t>). Saddle River, NJ: Pearson Education Inc. pp. 144-146.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21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7432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Abruptio Placentae is a life threatening condition that occurs in 1% of pregnancies. (</a:t>
            </a:r>
            <a:r>
              <a:rPr lang="en-US" dirty="0" err="1" smtClean="0">
                <a:cs typeface="Times New Roman" pitchFamily="18" charset="0"/>
              </a:rPr>
              <a:t>Kornusky</a:t>
            </a:r>
            <a:r>
              <a:rPr lang="en-US" dirty="0" smtClean="0">
                <a:cs typeface="Times New Roman" pitchFamily="18" charset="0"/>
              </a:rPr>
              <a:t> &amp; </a:t>
            </a:r>
            <a:r>
              <a:rPr lang="en-US" dirty="0" err="1" smtClean="0">
                <a:cs typeface="Times New Roman" pitchFamily="18" charset="0"/>
              </a:rPr>
              <a:t>Pravikoff</a:t>
            </a:r>
            <a:r>
              <a:rPr lang="en-US" dirty="0" smtClean="0">
                <a:cs typeface="Times New Roman" pitchFamily="18" charset="0"/>
              </a:rPr>
              <a:t>, 2012, p. 1)</a:t>
            </a:r>
          </a:p>
          <a:p>
            <a:r>
              <a:rPr lang="en-US" dirty="0">
                <a:cs typeface="Times New Roman" pitchFamily="18" charset="0"/>
              </a:rPr>
              <a:t>I</a:t>
            </a:r>
            <a:r>
              <a:rPr lang="en-US" dirty="0" smtClean="0">
                <a:cs typeface="Times New Roman" pitchFamily="18" charset="0"/>
              </a:rPr>
              <a:t>ncreases </a:t>
            </a:r>
            <a:r>
              <a:rPr lang="en-US" dirty="0" smtClean="0">
                <a:cs typeface="Times New Roman" pitchFamily="18" charset="0"/>
              </a:rPr>
              <a:t>the risk of depleting clotting factors and developing disseminated intravascular coagulopathy (DIC). </a:t>
            </a:r>
          </a:p>
          <a:p>
            <a:r>
              <a:rPr lang="en-US" dirty="0">
                <a:cs typeface="Times New Roman" pitchFamily="18" charset="0"/>
              </a:rPr>
              <a:t>C</a:t>
            </a:r>
            <a:r>
              <a:rPr lang="en-US" dirty="0" smtClean="0">
                <a:cs typeface="Times New Roman" pitchFamily="18" charset="0"/>
              </a:rPr>
              <a:t>oncealed </a:t>
            </a:r>
            <a:r>
              <a:rPr lang="en-US" dirty="0" smtClean="0">
                <a:cs typeface="Times New Roman" pitchFamily="18" charset="0"/>
              </a:rPr>
              <a:t>hemorrhage occurs in 10% of abruptions</a:t>
            </a:r>
            <a:r>
              <a:rPr lang="en-US" dirty="0" smtClean="0">
                <a:solidFill>
                  <a:schemeClr val="tx2"/>
                </a:solidFill>
                <a:cs typeface="Times New Roman" pitchFamily="18" charset="0"/>
              </a:rPr>
              <a:t>.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15000" y="5943600"/>
            <a:ext cx="3124200" cy="369332"/>
          </a:xfrm>
          <a:prstGeom prst="rect">
            <a:avLst/>
          </a:prstGeom>
          <a:noFill/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Kornusky</a:t>
            </a:r>
            <a:r>
              <a:rPr lang="en-US" dirty="0"/>
              <a:t> &amp; </a:t>
            </a:r>
            <a:r>
              <a:rPr lang="en-US" dirty="0" err="1"/>
              <a:t>Pravikoff</a:t>
            </a:r>
            <a:r>
              <a:rPr lang="en-US" dirty="0"/>
              <a:t>, 2012, p. 1)</a:t>
            </a:r>
          </a:p>
        </p:txBody>
      </p:sp>
    </p:spTree>
    <p:extLst>
      <p:ext uri="{BB962C8B-B14F-4D97-AF65-F5344CB8AC3E}">
        <p14:creationId xmlns:p14="http://schemas.microsoft.com/office/powerpoint/2010/main" val="360403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133600" cy="503238"/>
          </a:xfr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eparation </a:t>
            </a:r>
            <a:r>
              <a:rPr lang="en-US" dirty="0" smtClean="0"/>
              <a:t>of an implanted placenta from the uterine wall prior to delivery of the fetus. </a:t>
            </a:r>
          </a:p>
          <a:p>
            <a:r>
              <a:rPr lang="en-US" dirty="0"/>
              <a:t>O</a:t>
            </a:r>
            <a:r>
              <a:rPr lang="en-US" dirty="0" smtClean="0"/>
              <a:t>ccurs after </a:t>
            </a:r>
            <a:r>
              <a:rPr lang="en-US" dirty="0" smtClean="0"/>
              <a:t>20 weeks but before delivery.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38800" y="5943600"/>
            <a:ext cx="3200400" cy="369332"/>
          </a:xfrm>
          <a:prstGeom prst="rect">
            <a:avLst/>
          </a:prstGeom>
          <a:noFill/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/>
              <a:t>(Chapman &amp; Durham, 2010, p. 119)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7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4267200" cy="503238"/>
          </a:xfr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Etiology of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Typically occurs during second and third trimesters</a:t>
            </a:r>
          </a:p>
          <a:p>
            <a:r>
              <a:rPr lang="en-US" dirty="0" smtClean="0"/>
              <a:t>Requires immediate medical </a:t>
            </a:r>
            <a:r>
              <a:rPr lang="en-US" dirty="0" smtClean="0"/>
              <a:t>attention due to negative outcomes </a:t>
            </a:r>
          </a:p>
          <a:p>
            <a:r>
              <a:rPr lang="en-US" dirty="0" smtClean="0"/>
              <a:t>C</a:t>
            </a:r>
            <a:r>
              <a:rPr lang="en-US" dirty="0" smtClean="0"/>
              <a:t>ausal factors are mainly </a:t>
            </a:r>
            <a:r>
              <a:rPr lang="en-US" dirty="0" smtClean="0"/>
              <a:t>unknown</a:t>
            </a:r>
          </a:p>
          <a:p>
            <a:r>
              <a:rPr lang="en-US" dirty="0" smtClean="0"/>
              <a:t>Occult bleeding is present in 10% of cases. </a:t>
            </a:r>
          </a:p>
          <a:p>
            <a:r>
              <a:rPr lang="en-US" dirty="0" smtClean="0"/>
              <a:t>There are two types of </a:t>
            </a:r>
            <a:r>
              <a:rPr lang="en-US" dirty="0" smtClean="0"/>
              <a:t>abruption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entral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ehind </a:t>
            </a:r>
            <a:r>
              <a:rPr lang="en-US" dirty="0" smtClean="0"/>
              <a:t>the placenta.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4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667000" cy="503238"/>
          </a:xfr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Hypertension</a:t>
            </a:r>
            <a:endParaRPr lang="en-US" dirty="0" smtClean="0"/>
          </a:p>
          <a:p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C-section</a:t>
            </a:r>
          </a:p>
          <a:p>
            <a:pPr lvl="1"/>
            <a:r>
              <a:rPr lang="en-US" dirty="0" smtClean="0"/>
              <a:t>Abruptio placentae</a:t>
            </a:r>
          </a:p>
          <a:p>
            <a:r>
              <a:rPr lang="en-US" dirty="0"/>
              <a:t>A</a:t>
            </a:r>
            <a:r>
              <a:rPr lang="en-US" dirty="0" smtClean="0"/>
              <a:t>ge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 smtClean="0"/>
              <a:t>number of </a:t>
            </a:r>
            <a:r>
              <a:rPr lang="en-US" dirty="0"/>
              <a:t>pregnancies ****(How many </a:t>
            </a:r>
            <a:r>
              <a:rPr lang="en-US" dirty="0" smtClean="0"/>
              <a:t>is high number?, </a:t>
            </a:r>
            <a:r>
              <a:rPr lang="en-US" dirty="0"/>
              <a:t>more than 5 is termed grand multiparous)? </a:t>
            </a:r>
            <a:r>
              <a:rPr lang="en-US" dirty="0" smtClean="0"/>
              <a:t>****</a:t>
            </a:r>
          </a:p>
          <a:p>
            <a:r>
              <a:rPr lang="en-US" dirty="0" smtClean="0"/>
              <a:t>Multiple birth pregnancies</a:t>
            </a:r>
          </a:p>
          <a:p>
            <a:r>
              <a:rPr lang="en-US" dirty="0" smtClean="0"/>
              <a:t>Smoking </a:t>
            </a:r>
            <a:r>
              <a:rPr lang="en-US" dirty="0" smtClean="0"/>
              <a:t>cigarettes or using </a:t>
            </a:r>
            <a:r>
              <a:rPr lang="en-US" dirty="0" smtClean="0"/>
              <a:t>illicit drugs</a:t>
            </a:r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lood </a:t>
            </a:r>
            <a:r>
              <a:rPr lang="en-US" dirty="0" smtClean="0"/>
              <a:t>clotting </a:t>
            </a:r>
            <a:r>
              <a:rPr lang="en-US" dirty="0" smtClean="0"/>
              <a:t>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9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2057400" cy="533400"/>
          </a:xfr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Sudden severe abdominal cramping</a:t>
            </a:r>
          </a:p>
          <a:p>
            <a:r>
              <a:rPr lang="en-US" dirty="0" smtClean="0"/>
              <a:t>Elevated heart rate</a:t>
            </a:r>
          </a:p>
          <a:p>
            <a:r>
              <a:rPr lang="en-US" dirty="0" smtClean="0"/>
              <a:t>Hypotension</a:t>
            </a:r>
          </a:p>
          <a:p>
            <a:r>
              <a:rPr lang="en-US" dirty="0" smtClean="0"/>
              <a:t>Tenderness on palpation of the uterus</a:t>
            </a:r>
          </a:p>
          <a:p>
            <a:r>
              <a:rPr lang="en-US" dirty="0" smtClean="0"/>
              <a:t>Rigid uterus</a:t>
            </a:r>
          </a:p>
          <a:p>
            <a:r>
              <a:rPr lang="en-US" dirty="0" smtClean="0"/>
              <a:t>Back pain</a:t>
            </a:r>
          </a:p>
          <a:p>
            <a:r>
              <a:rPr lang="en-US" dirty="0" smtClean="0"/>
              <a:t>Frequent uterine contractions with no change in intensity or regularity. </a:t>
            </a:r>
          </a:p>
          <a:p>
            <a:r>
              <a:rPr lang="en-US" dirty="0" smtClean="0"/>
              <a:t>Central: Fetus will show late decelerations. There may be no bleeding. </a:t>
            </a:r>
          </a:p>
          <a:p>
            <a:r>
              <a:rPr lang="en-US" dirty="0" smtClean="0"/>
              <a:t>Behind the placenta: </a:t>
            </a:r>
            <a:r>
              <a:rPr lang="en-US" dirty="0" err="1" smtClean="0"/>
              <a:t>Couvelaire</a:t>
            </a:r>
            <a:r>
              <a:rPr lang="en-US" dirty="0" smtClean="0"/>
              <a:t> uterus that does not contract after delivery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5791200" y="5952136"/>
            <a:ext cx="3019353" cy="369332"/>
          </a:xfrm>
          <a:prstGeom prst="rect">
            <a:avLst/>
          </a:prstGeo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dirty="0"/>
              <a:t>(Chapman &amp; Durham, 2010, p. </a:t>
            </a:r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31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3733800" cy="503238"/>
          </a:xfrm>
          <a:ln>
            <a:solidFill>
              <a:srgbClr val="FFC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Medical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not possible to stop placental separation or reattach the placenta once it has separated. </a:t>
            </a:r>
          </a:p>
          <a:p>
            <a:r>
              <a:rPr lang="en-US" dirty="0" smtClean="0"/>
              <a:t>Immediately after admission, patients are put on an NPO order until the need for cesarean section is ruled out. </a:t>
            </a:r>
          </a:p>
          <a:p>
            <a:r>
              <a:rPr lang="en-US" dirty="0" smtClean="0"/>
              <a:t>Management </a:t>
            </a:r>
            <a:r>
              <a:rPr lang="en-US" dirty="0" smtClean="0"/>
              <a:t>is based </a:t>
            </a:r>
            <a:r>
              <a:rPr lang="en-US" dirty="0" smtClean="0"/>
              <a:t>upon:</a:t>
            </a:r>
          </a:p>
          <a:p>
            <a:pPr lvl="1"/>
            <a:r>
              <a:rPr lang="en-US" dirty="0" smtClean="0"/>
              <a:t>amount </a:t>
            </a:r>
            <a:r>
              <a:rPr lang="en-US" dirty="0" smtClean="0"/>
              <a:t>of bleeding </a:t>
            </a:r>
            <a:r>
              <a:rPr lang="en-US" dirty="0" smtClean="0"/>
              <a:t>present</a:t>
            </a:r>
          </a:p>
          <a:p>
            <a:pPr lvl="1"/>
            <a:r>
              <a:rPr lang="en-US" dirty="0" smtClean="0"/>
              <a:t>gestational age and; and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esponse </a:t>
            </a:r>
            <a:r>
              <a:rPr lang="en-US" dirty="0" smtClean="0"/>
              <a:t>of both mother and fetus to treatment.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0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48006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Medical Treatment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Administration of IV fluids and blood products as necessary</a:t>
            </a:r>
          </a:p>
          <a:p>
            <a:r>
              <a:rPr lang="en-US" dirty="0" smtClean="0"/>
              <a:t>Blood </a:t>
            </a:r>
            <a:r>
              <a:rPr lang="en-US" dirty="0" smtClean="0"/>
              <a:t>tests ordered:</a:t>
            </a:r>
          </a:p>
          <a:p>
            <a:pPr lvl="1"/>
            <a:r>
              <a:rPr lang="en-US" dirty="0" smtClean="0"/>
              <a:t>CBC</a:t>
            </a:r>
            <a:endParaRPr lang="en-US" dirty="0"/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rothrombin</a:t>
            </a:r>
            <a:r>
              <a:rPr lang="en-US" dirty="0" smtClean="0"/>
              <a:t> time</a:t>
            </a:r>
            <a:endParaRPr lang="en-US" dirty="0" smtClean="0"/>
          </a:p>
          <a:p>
            <a:pPr lvl="1"/>
            <a:r>
              <a:rPr lang="en-US" dirty="0" smtClean="0"/>
              <a:t>B</a:t>
            </a:r>
            <a:r>
              <a:rPr lang="en-US" dirty="0" smtClean="0"/>
              <a:t>lood </a:t>
            </a:r>
            <a:r>
              <a:rPr lang="en-US" dirty="0" smtClean="0"/>
              <a:t>type and cross match</a:t>
            </a:r>
          </a:p>
          <a:p>
            <a:pPr lvl="1"/>
            <a:r>
              <a:rPr lang="en-US" dirty="0" err="1" smtClean="0"/>
              <a:t>Kleihauer-Betke</a:t>
            </a:r>
            <a:r>
              <a:rPr lang="en-US" dirty="0" smtClean="0"/>
              <a:t> test to assess for presence of fetal blood in maternal circulation. </a:t>
            </a:r>
          </a:p>
          <a:p>
            <a:r>
              <a:rPr lang="en-US" dirty="0" smtClean="0"/>
              <a:t>If it is determined that mother is to deliver, administration of </a:t>
            </a:r>
            <a:r>
              <a:rPr lang="en-US" dirty="0" err="1" smtClean="0"/>
              <a:t>RHoD</a:t>
            </a:r>
            <a:r>
              <a:rPr lang="en-US" dirty="0" smtClean="0"/>
              <a:t> immune globulin is needed if mother is Rh negative.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0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971800" cy="503238"/>
          </a:xfrm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Mother:</a:t>
            </a:r>
          </a:p>
          <a:p>
            <a:pPr lvl="1"/>
            <a:r>
              <a:rPr lang="en-US" dirty="0" smtClean="0"/>
              <a:t>Anemia</a:t>
            </a:r>
          </a:p>
          <a:p>
            <a:pPr lvl="1"/>
            <a:r>
              <a:rPr lang="en-US" dirty="0" smtClean="0"/>
              <a:t>Disseminated intravascular coagulation (DIC) which may be reason for mother to have hysterectomy to resolve hemorrhage</a:t>
            </a:r>
          </a:p>
          <a:p>
            <a:pPr lvl="1"/>
            <a:r>
              <a:rPr lang="en-US" dirty="0" smtClean="0"/>
              <a:t>Amniotic fluid embolism</a:t>
            </a:r>
          </a:p>
          <a:p>
            <a:pPr lvl="1"/>
            <a:r>
              <a:rPr lang="en-US" dirty="0" smtClean="0"/>
              <a:t>Hemorrhagic shock</a:t>
            </a:r>
          </a:p>
          <a:p>
            <a:pPr lvl="1"/>
            <a:r>
              <a:rPr lang="en-US" dirty="0" smtClean="0"/>
              <a:t>Respiratory distress</a:t>
            </a:r>
          </a:p>
          <a:p>
            <a:pPr lvl="1"/>
            <a:r>
              <a:rPr lang="en-US" dirty="0" smtClean="0"/>
              <a:t>Renal failure</a:t>
            </a:r>
          </a:p>
          <a:p>
            <a:pPr lvl="1"/>
            <a:r>
              <a:rPr lang="en-US" dirty="0" smtClean="0"/>
              <a:t>Myocardial infarction</a:t>
            </a:r>
          </a:p>
          <a:p>
            <a:pPr lvl="1"/>
            <a:r>
              <a:rPr lang="en-US" dirty="0" smtClean="0"/>
              <a:t>Stroke</a:t>
            </a:r>
          </a:p>
          <a:p>
            <a:pPr lvl="1"/>
            <a:r>
              <a:rPr lang="en-US" dirty="0" smtClean="0"/>
              <a:t>Death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71059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118</TotalTime>
  <Words>738</Words>
  <Application>Microsoft Office PowerPoint</Application>
  <PresentationFormat>On-screen Show (4:3)</PresentationFormat>
  <Paragraphs>105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Horizon</vt:lpstr>
      <vt:lpstr>Abruptio Placentae</vt:lpstr>
      <vt:lpstr>Introduction</vt:lpstr>
      <vt:lpstr>Definition</vt:lpstr>
      <vt:lpstr>Etiology of Diagnosis</vt:lpstr>
      <vt:lpstr>Risk Factors</vt:lpstr>
      <vt:lpstr>Symptoms</vt:lpstr>
      <vt:lpstr>Medical Treatment</vt:lpstr>
      <vt:lpstr>Medical Treatment Cont.</vt:lpstr>
      <vt:lpstr>Consequences</vt:lpstr>
      <vt:lpstr>Consequences Cont.</vt:lpstr>
      <vt:lpstr>Nursing Diagnoses</vt:lpstr>
      <vt:lpstr>Interventions</vt:lpstr>
      <vt:lpstr>Conclusion</vt:lpstr>
      <vt:lpstr>Resources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Abruptio Placentae</dc:title>
  <dc:creator>Lynette</dc:creator>
  <cp:lastModifiedBy>Michael</cp:lastModifiedBy>
  <cp:revision>15</cp:revision>
  <dcterms:created xsi:type="dcterms:W3CDTF">2012-09-11T01:03:37Z</dcterms:created>
  <dcterms:modified xsi:type="dcterms:W3CDTF">2012-09-22T23:29:09Z</dcterms:modified>
</cp:coreProperties>
</file>