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6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</a:rPr>
              <a:t>Abruptio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</a:rPr>
              <a:t> Placentae</a:t>
            </a:r>
            <a:endParaRPr lang="en-US" sz="5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Sydney Bailey</a:t>
            </a:r>
          </a:p>
          <a:p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Jessica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Gragert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078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0299E"/>
                </a:solidFill>
              </a:rPr>
              <a:t>Nursing Interventions</a:t>
            </a:r>
            <a:endParaRPr lang="en-US" dirty="0">
              <a:solidFill>
                <a:srgbClr val="60299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18869"/>
            <a:ext cx="8042276" cy="4327654"/>
          </a:xfrm>
        </p:spPr>
        <p:txBody>
          <a:bodyPr/>
          <a:lstStyle/>
          <a:p>
            <a:r>
              <a:rPr lang="en-US" sz="2800" dirty="0" smtClean="0">
                <a:solidFill>
                  <a:srgbClr val="000000"/>
                </a:solidFill>
              </a:rPr>
              <a:t>Place woman in a left lateral position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Administer oxygen therapy via nasal cannula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Assess fundal height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Continuous electronic fetal monitoring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Calm, reassuring demeanor</a:t>
            </a:r>
            <a:endParaRPr lang="en-US" sz="2800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47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0299E"/>
                </a:solidFill>
              </a:rPr>
              <a:t>Conclusion</a:t>
            </a:r>
            <a:endParaRPr lang="en-US" dirty="0">
              <a:solidFill>
                <a:srgbClr val="60299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514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As you can see, </a:t>
            </a:r>
            <a:r>
              <a:rPr lang="en-US" sz="2800" dirty="0" err="1" smtClean="0">
                <a:solidFill>
                  <a:srgbClr val="000000"/>
                </a:solidFill>
              </a:rPr>
              <a:t>Abruptio</a:t>
            </a:r>
            <a:r>
              <a:rPr lang="en-US" sz="2800" dirty="0" smtClean="0">
                <a:solidFill>
                  <a:srgbClr val="000000"/>
                </a:solidFill>
              </a:rPr>
              <a:t> Placentae is a </a:t>
            </a:r>
            <a:r>
              <a:rPr lang="en-US" sz="2800" b="1" dirty="0" smtClean="0">
                <a:solidFill>
                  <a:srgbClr val="000000"/>
                </a:solidFill>
              </a:rPr>
              <a:t>medical emergency!</a:t>
            </a:r>
            <a:r>
              <a:rPr lang="en-US" sz="2800" dirty="0" smtClean="0">
                <a:solidFill>
                  <a:srgbClr val="000000"/>
                </a:solidFill>
              </a:rPr>
              <a:t> It is important for nurses to recognize the signs, symptoms, and risks associated with placental abruption to provide the best outcome for mom and baby.  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29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0299E"/>
                </a:solidFill>
              </a:rPr>
              <a:t>References</a:t>
            </a:r>
            <a:endParaRPr lang="en-US" dirty="0">
              <a:solidFill>
                <a:srgbClr val="60299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87" y="1334773"/>
            <a:ext cx="8372064" cy="5142160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en-US" dirty="0">
                <a:solidFill>
                  <a:srgbClr val="000000"/>
                </a:solidFill>
              </a:rPr>
              <a:t>Green, C. (2011). </a:t>
            </a:r>
            <a:r>
              <a:rPr lang="en-US" i="1" dirty="0">
                <a:solidFill>
                  <a:srgbClr val="000000"/>
                </a:solidFill>
              </a:rPr>
              <a:t>Maternal newborn nursing care plans</a:t>
            </a:r>
            <a:r>
              <a:rPr lang="en-US" dirty="0">
                <a:solidFill>
                  <a:srgbClr val="000000"/>
                </a:solidFill>
              </a:rPr>
              <a:t> (2nd </a:t>
            </a:r>
            <a:r>
              <a:rPr lang="en-US" dirty="0" smtClean="0">
                <a:solidFill>
                  <a:srgbClr val="000000"/>
                </a:solidFill>
              </a:rPr>
              <a:t>	ed</a:t>
            </a:r>
            <a:r>
              <a:rPr lang="en-US" dirty="0">
                <a:solidFill>
                  <a:srgbClr val="000000"/>
                </a:solidFill>
              </a:rPr>
              <a:t>.). Burlington, MA: Jones &amp; </a:t>
            </a:r>
            <a:r>
              <a:rPr lang="en-US" dirty="0" smtClean="0">
                <a:solidFill>
                  <a:srgbClr val="000000"/>
                </a:solidFill>
              </a:rPr>
              <a:t>Bartlett.</a:t>
            </a:r>
            <a:endParaRPr lang="en-US" dirty="0">
              <a:solidFill>
                <a:srgbClr val="000000"/>
              </a:solidFill>
            </a:endParaRPr>
          </a:p>
          <a:p>
            <a:pPr hangingPunct="0"/>
            <a:r>
              <a:rPr lang="en-US" dirty="0">
                <a:solidFill>
                  <a:srgbClr val="000000"/>
                </a:solidFill>
              </a:rPr>
              <a:t>Mayo Clinic. (2012). Placental abruption. Retrieved from </a:t>
            </a:r>
            <a:r>
              <a:rPr lang="en-US" dirty="0" smtClean="0">
                <a:solidFill>
                  <a:srgbClr val="000000"/>
                </a:solidFill>
              </a:rPr>
              <a:t>	http</a:t>
            </a:r>
            <a:r>
              <a:rPr lang="en-US" dirty="0">
                <a:solidFill>
                  <a:srgbClr val="000000"/>
                </a:solidFill>
              </a:rPr>
              <a:t>://www.mayoclinic.com/health/placental</a:t>
            </a:r>
            <a:r>
              <a:rPr lang="en-US" dirty="0" smtClean="0">
                <a:solidFill>
                  <a:srgbClr val="000000"/>
                </a:solidFill>
              </a:rPr>
              <a:t>-	abruption</a:t>
            </a:r>
            <a:r>
              <a:rPr lang="en-US" dirty="0">
                <a:solidFill>
                  <a:srgbClr val="000000"/>
                </a:solidFill>
              </a:rPr>
              <a:t>/DS00623</a:t>
            </a:r>
          </a:p>
          <a:p>
            <a:pPr hangingPunct="0"/>
            <a:r>
              <a:rPr lang="en-US" dirty="0">
                <a:solidFill>
                  <a:srgbClr val="000000"/>
                </a:solidFill>
              </a:rPr>
              <a:t>National Institute of Health. (2010). Placenta </a:t>
            </a:r>
            <a:r>
              <a:rPr lang="en-US" dirty="0" err="1">
                <a:solidFill>
                  <a:srgbClr val="000000"/>
                </a:solidFill>
              </a:rPr>
              <a:t>abruptio</a:t>
            </a:r>
            <a:r>
              <a:rPr lang="en-US" dirty="0">
                <a:solidFill>
                  <a:srgbClr val="000000"/>
                </a:solidFill>
              </a:rPr>
              <a:t>. In 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A.D.A.M</a:t>
            </a:r>
            <a:r>
              <a:rPr lang="en-US" i="1" dirty="0">
                <a:solidFill>
                  <a:srgbClr val="000000"/>
                </a:solidFill>
              </a:rPr>
              <a:t>. medical encyclopedia</a:t>
            </a:r>
            <a:r>
              <a:rPr lang="en-US" dirty="0">
                <a:solidFill>
                  <a:srgbClr val="000000"/>
                </a:solidFill>
              </a:rPr>
              <a:t>. Retrieved from http:/</a:t>
            </a:r>
            <a:r>
              <a:rPr lang="en-US" dirty="0" smtClean="0">
                <a:solidFill>
                  <a:srgbClr val="000000"/>
                </a:solidFill>
              </a:rPr>
              <a:t>/	</a:t>
            </a:r>
            <a:r>
              <a:rPr lang="en-US" dirty="0" err="1" smtClean="0">
                <a:solidFill>
                  <a:srgbClr val="000000"/>
                </a:solidFill>
              </a:rPr>
              <a:t>www.ncbi.nlm.nih.gov</a:t>
            </a:r>
            <a:r>
              <a:rPr lang="en-US" dirty="0">
                <a:solidFill>
                  <a:srgbClr val="000000"/>
                </a:solidFill>
              </a:rPr>
              <a:t>/</a:t>
            </a:r>
            <a:r>
              <a:rPr lang="en-US" dirty="0" err="1">
                <a:solidFill>
                  <a:srgbClr val="000000"/>
                </a:solidFill>
              </a:rPr>
              <a:t>pubmedhealth</a:t>
            </a:r>
            <a:r>
              <a:rPr lang="en-US" dirty="0">
                <a:solidFill>
                  <a:srgbClr val="000000"/>
                </a:solidFill>
              </a:rPr>
              <a:t>/PMH0001903/</a:t>
            </a:r>
          </a:p>
          <a:p>
            <a:pPr hangingPunct="0"/>
            <a:r>
              <a:rPr lang="en-US" dirty="0">
                <a:solidFill>
                  <a:srgbClr val="000000"/>
                </a:solidFill>
              </a:rPr>
              <a:t>Ricci, S. S., &amp; Kyle, T. (2009). </a:t>
            </a:r>
            <a:r>
              <a:rPr lang="en-US" i="1" dirty="0">
                <a:solidFill>
                  <a:srgbClr val="000000"/>
                </a:solidFill>
              </a:rPr>
              <a:t>Maternity and pediatric </a:t>
            </a:r>
            <a:r>
              <a:rPr lang="en-US" i="1" dirty="0" smtClean="0">
                <a:solidFill>
                  <a:srgbClr val="000000"/>
                </a:solidFill>
              </a:rPr>
              <a:t>	nursing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(1st ed.). Philadelphia, PA: Lippincott Williams </a:t>
            </a:r>
            <a:r>
              <a:rPr lang="en-US" dirty="0" smtClean="0">
                <a:solidFill>
                  <a:srgbClr val="000000"/>
                </a:solidFill>
              </a:rPr>
              <a:t>	&amp; </a:t>
            </a:r>
            <a:r>
              <a:rPr lang="en-US" dirty="0">
                <a:solidFill>
                  <a:srgbClr val="000000"/>
                </a:solidFill>
              </a:rPr>
              <a:t>Wilkins.</a:t>
            </a:r>
          </a:p>
          <a:p>
            <a:pPr hangingPunct="0"/>
            <a:r>
              <a:rPr lang="en-US" dirty="0" err="1">
                <a:solidFill>
                  <a:srgbClr val="000000"/>
                </a:solidFill>
              </a:rPr>
              <a:t>Tikkanen</a:t>
            </a:r>
            <a:r>
              <a:rPr lang="en-US" dirty="0">
                <a:solidFill>
                  <a:srgbClr val="000000"/>
                </a:solidFill>
              </a:rPr>
              <a:t>, M. (2011). Placental abruption: epidemiology, </a:t>
            </a:r>
            <a:r>
              <a:rPr lang="en-US" dirty="0" smtClean="0">
                <a:solidFill>
                  <a:srgbClr val="000000"/>
                </a:solidFill>
              </a:rPr>
              <a:t>	risk </a:t>
            </a:r>
            <a:r>
              <a:rPr lang="en-US" dirty="0">
                <a:solidFill>
                  <a:srgbClr val="000000"/>
                </a:solidFill>
              </a:rPr>
              <a:t>factors and consequences. </a:t>
            </a:r>
            <a:r>
              <a:rPr lang="en-US" i="1" dirty="0">
                <a:solidFill>
                  <a:srgbClr val="000000"/>
                </a:solidFill>
              </a:rPr>
              <a:t>Nordic Federation of </a:t>
            </a:r>
            <a:r>
              <a:rPr lang="en-US" i="1" dirty="0" smtClean="0">
                <a:solidFill>
                  <a:srgbClr val="000000"/>
                </a:solidFill>
              </a:rPr>
              <a:t>	Societies </a:t>
            </a:r>
            <a:r>
              <a:rPr lang="en-US" i="1" dirty="0">
                <a:solidFill>
                  <a:srgbClr val="000000"/>
                </a:solidFill>
              </a:rPr>
              <a:t>of Obstetrics and Gynecology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90</a:t>
            </a:r>
            <a:r>
              <a:rPr lang="en-US" dirty="0">
                <a:solidFill>
                  <a:srgbClr val="000000"/>
                </a:solidFill>
              </a:rPr>
              <a:t>, 140-149. </a:t>
            </a:r>
            <a:r>
              <a:rPr lang="en-US" dirty="0" smtClean="0">
                <a:solidFill>
                  <a:srgbClr val="000000"/>
                </a:solidFill>
              </a:rPr>
              <a:t>	doi</a:t>
            </a:r>
            <a:r>
              <a:rPr lang="en-US" dirty="0">
                <a:solidFill>
                  <a:srgbClr val="000000"/>
                </a:solidFill>
              </a:rPr>
              <a:t>:10.1111/j.1600-0412.2010.01030.x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516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Introduction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85754"/>
            <a:ext cx="8042276" cy="4657848"/>
          </a:xfrm>
        </p:spPr>
        <p:txBody>
          <a:bodyPr/>
          <a:lstStyle/>
          <a:p>
            <a:r>
              <a:rPr lang="en-US" dirty="0" smtClean="0"/>
              <a:t>Pregnancy is a fragile time when a woman’s body goes through extensive changes in order to create a viable new life.  Sometimes the miracle of life takes place with little to no maternal or fetal problems.  Unfortunately, this isn’t always the case.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ictu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097" y="3298364"/>
            <a:ext cx="4953217" cy="32303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09305" y="6528723"/>
            <a:ext cx="7040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http</a:t>
            </a:r>
            <a:r>
              <a:rPr lang="en-US" dirty="0">
                <a:solidFill>
                  <a:srgbClr val="000000"/>
                </a:solidFill>
              </a:rPr>
              <a:t>:/</a:t>
            </a:r>
            <a:r>
              <a:rPr lang="en-US" dirty="0" smtClean="0">
                <a:solidFill>
                  <a:srgbClr val="000000"/>
                </a:solidFill>
              </a:rPr>
              <a:t>/</a:t>
            </a:r>
            <a:r>
              <a:rPr lang="en-US" dirty="0" err="1" smtClean="0">
                <a:solidFill>
                  <a:srgbClr val="000000"/>
                </a:solidFill>
              </a:rPr>
              <a:t>www.ncbi.nlm.nih.gov</a:t>
            </a:r>
            <a:r>
              <a:rPr lang="en-US" dirty="0">
                <a:solidFill>
                  <a:srgbClr val="000000"/>
                </a:solidFill>
              </a:rPr>
              <a:t>/</a:t>
            </a:r>
            <a:r>
              <a:rPr lang="en-US" dirty="0" err="1">
                <a:solidFill>
                  <a:srgbClr val="000000"/>
                </a:solidFill>
              </a:rPr>
              <a:t>pubmedhealth</a:t>
            </a:r>
            <a:r>
              <a:rPr lang="en-US" dirty="0">
                <a:solidFill>
                  <a:srgbClr val="000000"/>
                </a:solidFill>
              </a:rPr>
              <a:t>/PMH0001903/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850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0299E"/>
                </a:solidFill>
              </a:rPr>
              <a:t>Definition</a:t>
            </a:r>
            <a:endParaRPr lang="en-US" dirty="0">
              <a:solidFill>
                <a:srgbClr val="60299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82856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solidFill>
                  <a:srgbClr val="000000"/>
                </a:solidFill>
              </a:rPr>
              <a:t>A</a:t>
            </a:r>
            <a:r>
              <a:rPr lang="en-US" dirty="0" err="1" smtClean="0">
                <a:solidFill>
                  <a:srgbClr val="000000"/>
                </a:solidFill>
              </a:rPr>
              <a:t>bruptio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placentae, also known as placental abruption, is the separation of the </a:t>
            </a:r>
            <a:r>
              <a:rPr lang="en-US" dirty="0" smtClean="0">
                <a:solidFill>
                  <a:srgbClr val="000000"/>
                </a:solidFill>
              </a:rPr>
              <a:t>placenta from the uterine </a:t>
            </a:r>
            <a:r>
              <a:rPr lang="en-US" dirty="0">
                <a:solidFill>
                  <a:srgbClr val="000000"/>
                </a:solidFill>
              </a:rPr>
              <a:t>wall before the baby is delivered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This can result in compromised blood flow to the fetus.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Classified according to amount of separation and maternal blood loss.</a:t>
            </a:r>
          </a:p>
          <a:p>
            <a:pPr marL="336550" lvl="1" indent="0">
              <a:buNone/>
            </a:pPr>
            <a:r>
              <a:rPr lang="en-US" dirty="0">
                <a:solidFill>
                  <a:srgbClr val="000000"/>
                </a:solidFill>
              </a:rPr>
              <a:t>	-</a:t>
            </a:r>
            <a:r>
              <a:rPr lang="en-US" dirty="0" smtClean="0">
                <a:solidFill>
                  <a:srgbClr val="000000"/>
                </a:solidFill>
              </a:rPr>
              <a:t>Mild (Grade 1): Blood loss less than 500mL, 	   		marginal separation</a:t>
            </a:r>
          </a:p>
          <a:p>
            <a:pPr marL="336550" lvl="1" indent="0"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-Moderate (Grade 2): 1000-1500mL blood loss, 	moderate separation, mild shock</a:t>
            </a:r>
          </a:p>
          <a:p>
            <a:pPr marL="336550" lvl="1" indent="0"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-Severe (Grade 3): Absent to moderate bleeding, more 	than 1500mL, separation of 50% or more, profound 	shock</a:t>
            </a:r>
          </a:p>
          <a:p>
            <a:pPr marL="679450" lvl="1" indent="-342900"/>
            <a:r>
              <a:rPr lang="en-US" dirty="0" smtClean="0">
                <a:solidFill>
                  <a:srgbClr val="000000"/>
                </a:solidFill>
              </a:rPr>
              <a:t>Separation can be partial or complete</a:t>
            </a:r>
          </a:p>
          <a:p>
            <a:pPr marL="679450" lvl="1" indent="-342900"/>
            <a:r>
              <a:rPr lang="en-US" dirty="0" smtClean="0">
                <a:solidFill>
                  <a:srgbClr val="000000"/>
                </a:solidFill>
              </a:rPr>
              <a:t>Bleeding can be concealed or apparent</a:t>
            </a:r>
          </a:p>
        </p:txBody>
      </p:sp>
    </p:spTree>
    <p:extLst>
      <p:ext uri="{BB962C8B-B14F-4D97-AF65-F5344CB8AC3E}">
        <p14:creationId xmlns:p14="http://schemas.microsoft.com/office/powerpoint/2010/main" val="212804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0299E"/>
                </a:solidFill>
              </a:rPr>
              <a:t>Etiology</a:t>
            </a:r>
            <a:endParaRPr lang="en-US" dirty="0">
              <a:solidFill>
                <a:srgbClr val="60299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E</a:t>
            </a:r>
            <a:r>
              <a:rPr lang="en-US" dirty="0" smtClean="0">
                <a:solidFill>
                  <a:srgbClr val="000000"/>
                </a:solidFill>
              </a:rPr>
              <a:t>xact </a:t>
            </a:r>
            <a:r>
              <a:rPr lang="en-US" dirty="0">
                <a:solidFill>
                  <a:srgbClr val="000000"/>
                </a:solidFill>
              </a:rPr>
              <a:t>causes </a:t>
            </a:r>
            <a:r>
              <a:rPr lang="en-US" dirty="0" smtClean="0">
                <a:solidFill>
                  <a:srgbClr val="000000"/>
                </a:solidFill>
              </a:rPr>
              <a:t>of placental abruption </a:t>
            </a:r>
            <a:r>
              <a:rPr lang="en-US" dirty="0">
                <a:solidFill>
                  <a:srgbClr val="000000"/>
                </a:solidFill>
              </a:rPr>
              <a:t>are usually </a:t>
            </a:r>
            <a:r>
              <a:rPr lang="en-US" dirty="0" smtClean="0">
                <a:solidFill>
                  <a:srgbClr val="000000"/>
                </a:solidFill>
              </a:rPr>
              <a:t>unknown, except when </a:t>
            </a:r>
            <a:r>
              <a:rPr lang="en-US" dirty="0">
                <a:solidFill>
                  <a:srgbClr val="000000"/>
                </a:solidFill>
              </a:rPr>
              <a:t>the abruption can be linked directly </a:t>
            </a:r>
            <a:r>
              <a:rPr lang="en-US" dirty="0" smtClean="0">
                <a:solidFill>
                  <a:srgbClr val="000000"/>
                </a:solidFill>
              </a:rPr>
              <a:t>to traumatic </a:t>
            </a:r>
            <a:r>
              <a:rPr lang="en-US" dirty="0">
                <a:solidFill>
                  <a:srgbClr val="000000"/>
                </a:solidFill>
              </a:rPr>
              <a:t>events such </a:t>
            </a:r>
            <a:r>
              <a:rPr lang="en-US" dirty="0" smtClean="0">
                <a:solidFill>
                  <a:srgbClr val="000000"/>
                </a:solidFill>
              </a:rPr>
              <a:t>as: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-Falls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-Automobile accidents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Or instances of sudden significant loss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dirty="0" smtClean="0">
                <a:solidFill>
                  <a:srgbClr val="000000"/>
                </a:solidFill>
              </a:rPr>
              <a:t>uterine </a:t>
            </a:r>
            <a:r>
              <a:rPr lang="en-US" dirty="0">
                <a:solidFill>
                  <a:srgbClr val="000000"/>
                </a:solidFill>
              </a:rPr>
              <a:t>volume such </a:t>
            </a:r>
            <a:r>
              <a:rPr lang="en-US" dirty="0" smtClean="0">
                <a:solidFill>
                  <a:srgbClr val="000000"/>
                </a:solidFill>
              </a:rPr>
              <a:t>as: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00"/>
                </a:solidFill>
              </a:rPr>
              <a:t>	-Rupture of membrane with loss of amniotic fluid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-Between delivery of twins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462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21" y="1600201"/>
            <a:ext cx="8466130" cy="4985362"/>
          </a:xfrm>
        </p:spPr>
        <p:txBody>
          <a:bodyPr>
            <a:normAutofit fontScale="40000" lnSpcReduction="20000"/>
          </a:bodyPr>
          <a:lstStyle/>
          <a:p>
            <a:pPr lvl="0">
              <a:spcBef>
                <a:spcPts val="0"/>
              </a:spcBef>
            </a:pPr>
            <a:r>
              <a:rPr lang="en-US" sz="6000" dirty="0">
                <a:solidFill>
                  <a:schemeClr val="tx1"/>
                </a:solidFill>
              </a:rPr>
              <a:t>Blood clotting disorders</a:t>
            </a:r>
          </a:p>
          <a:p>
            <a:pPr lvl="0">
              <a:spcBef>
                <a:spcPts val="0"/>
              </a:spcBef>
            </a:pPr>
            <a:r>
              <a:rPr lang="en-US" sz="6000" dirty="0">
                <a:solidFill>
                  <a:schemeClr val="tx1"/>
                </a:solidFill>
              </a:rPr>
              <a:t>Cigarette smoking</a:t>
            </a:r>
          </a:p>
          <a:p>
            <a:pPr lvl="0">
              <a:spcBef>
                <a:spcPts val="0"/>
              </a:spcBef>
            </a:pPr>
            <a:r>
              <a:rPr lang="en-US" sz="6000" dirty="0">
                <a:solidFill>
                  <a:schemeClr val="tx1"/>
                </a:solidFill>
              </a:rPr>
              <a:t>Cocaine use</a:t>
            </a:r>
          </a:p>
          <a:p>
            <a:pPr lvl="0">
              <a:spcBef>
                <a:spcPts val="0"/>
              </a:spcBef>
            </a:pPr>
            <a:r>
              <a:rPr lang="en-US" sz="6000" dirty="0" smtClean="0">
                <a:solidFill>
                  <a:schemeClr val="tx1"/>
                </a:solidFill>
              </a:rPr>
              <a:t>Diabetes</a:t>
            </a:r>
          </a:p>
          <a:p>
            <a:pPr lvl="0">
              <a:spcBef>
                <a:spcPts val="0"/>
              </a:spcBef>
            </a:pPr>
            <a:r>
              <a:rPr lang="en-US" sz="6000" dirty="0" smtClean="0">
                <a:solidFill>
                  <a:schemeClr val="tx1"/>
                </a:solidFill>
              </a:rPr>
              <a:t>Consuming </a:t>
            </a:r>
            <a:r>
              <a:rPr lang="en-US" sz="6000" dirty="0">
                <a:solidFill>
                  <a:schemeClr val="tx1"/>
                </a:solidFill>
              </a:rPr>
              <a:t>more than 14 alcoholic drinks per week during pregnancy</a:t>
            </a:r>
          </a:p>
          <a:p>
            <a:pPr lvl="0">
              <a:spcBef>
                <a:spcPts val="0"/>
              </a:spcBef>
            </a:pPr>
            <a:r>
              <a:rPr lang="en-US" sz="6000" dirty="0" smtClean="0">
                <a:solidFill>
                  <a:schemeClr val="tx1"/>
                </a:solidFill>
              </a:rPr>
              <a:t>High blood pressure during </a:t>
            </a:r>
            <a:r>
              <a:rPr lang="en-US" sz="6000" dirty="0">
                <a:solidFill>
                  <a:schemeClr val="tx1"/>
                </a:solidFill>
              </a:rPr>
              <a:t>pregnancy </a:t>
            </a:r>
            <a:endParaRPr lang="en-US" sz="60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</a:pPr>
            <a:r>
              <a:rPr lang="en-US" sz="6000" dirty="0" smtClean="0">
                <a:solidFill>
                  <a:schemeClr val="tx1"/>
                </a:solidFill>
              </a:rPr>
              <a:t>History </a:t>
            </a:r>
            <a:r>
              <a:rPr lang="en-US" sz="6000" dirty="0">
                <a:solidFill>
                  <a:schemeClr val="tx1"/>
                </a:solidFill>
              </a:rPr>
              <a:t>of placental abruption</a:t>
            </a:r>
          </a:p>
          <a:p>
            <a:pPr lvl="0">
              <a:spcBef>
                <a:spcPts val="0"/>
              </a:spcBef>
            </a:pPr>
            <a:r>
              <a:rPr lang="en-US" sz="6000" dirty="0">
                <a:solidFill>
                  <a:schemeClr val="tx1"/>
                </a:solidFill>
              </a:rPr>
              <a:t>Increased uterine distention (such as with multiple pregnancies or very large volume of amniotic fluid)</a:t>
            </a:r>
          </a:p>
          <a:p>
            <a:pPr lvl="0">
              <a:spcBef>
                <a:spcPts val="0"/>
              </a:spcBef>
            </a:pPr>
            <a:r>
              <a:rPr lang="en-US" sz="6000" dirty="0">
                <a:solidFill>
                  <a:schemeClr val="tx1"/>
                </a:solidFill>
              </a:rPr>
              <a:t>Large number of past deliveries</a:t>
            </a:r>
          </a:p>
          <a:p>
            <a:pPr lvl="0">
              <a:spcBef>
                <a:spcPts val="0"/>
              </a:spcBef>
            </a:pPr>
            <a:r>
              <a:rPr lang="en-US" sz="6000" dirty="0">
                <a:solidFill>
                  <a:schemeClr val="tx1"/>
                </a:solidFill>
              </a:rPr>
              <a:t>Advanced maternal age</a:t>
            </a:r>
          </a:p>
          <a:p>
            <a:pPr lvl="0">
              <a:spcBef>
                <a:spcPts val="0"/>
              </a:spcBef>
            </a:pPr>
            <a:r>
              <a:rPr lang="en-US" sz="6000" dirty="0">
                <a:solidFill>
                  <a:schemeClr val="tx1"/>
                </a:solidFill>
              </a:rPr>
              <a:t>Premature rupture of membranes (before 37 weeks of pregnancy)</a:t>
            </a:r>
          </a:p>
          <a:p>
            <a:pPr lvl="0">
              <a:spcBef>
                <a:spcPts val="0"/>
              </a:spcBef>
            </a:pPr>
            <a:r>
              <a:rPr lang="en-US" sz="6000" dirty="0" smtClean="0">
                <a:solidFill>
                  <a:schemeClr val="tx1"/>
                </a:solidFill>
              </a:rPr>
              <a:t>Uterine Fibroids</a:t>
            </a:r>
            <a:endParaRPr lang="en-US" sz="60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950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0299E"/>
                </a:solidFill>
              </a:rPr>
              <a:t>Medical Treatment</a:t>
            </a:r>
            <a:endParaRPr lang="en-US" dirty="0">
              <a:solidFill>
                <a:srgbClr val="60299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687442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ssess</a:t>
            </a:r>
            <a:r>
              <a:rPr lang="en-US" dirty="0">
                <a:solidFill>
                  <a:srgbClr val="000000"/>
                </a:solidFill>
              </a:rPr>
              <a:t>, control, and restore amount of blood </a:t>
            </a:r>
            <a:r>
              <a:rPr lang="en-US" dirty="0" smtClean="0">
                <a:solidFill>
                  <a:srgbClr val="000000"/>
                </a:solidFill>
              </a:rPr>
              <a:t>loss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 preterm cases of mild abruption, </a:t>
            </a:r>
            <a:r>
              <a:rPr lang="en-US" dirty="0">
                <a:solidFill>
                  <a:srgbClr val="000000"/>
                </a:solidFill>
              </a:rPr>
              <a:t>the ideal treatment is to observe the mother for signs of shock and correct fluid </a:t>
            </a:r>
            <a:r>
              <a:rPr lang="en-US" dirty="0" smtClean="0">
                <a:solidFill>
                  <a:srgbClr val="000000"/>
                </a:solidFill>
              </a:rPr>
              <a:t>volume deficits.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Strict bed rest </a:t>
            </a:r>
          </a:p>
          <a:p>
            <a:r>
              <a:rPr lang="en-US" dirty="0">
                <a:solidFill>
                  <a:srgbClr val="000000"/>
                </a:solidFill>
              </a:rPr>
              <a:t>O</a:t>
            </a:r>
            <a:r>
              <a:rPr lang="en-US" dirty="0" smtClean="0">
                <a:solidFill>
                  <a:srgbClr val="000000"/>
                </a:solidFill>
              </a:rPr>
              <a:t>xygen therapy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Pregnancies </a:t>
            </a:r>
            <a:r>
              <a:rPr lang="en-US" dirty="0">
                <a:solidFill>
                  <a:srgbClr val="000000"/>
                </a:solidFill>
              </a:rPr>
              <a:t>approaching full term may find the mom receiving steroids to speed the development of the baby’s lungs on account of the imminent nature of delivery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only </a:t>
            </a:r>
            <a:r>
              <a:rPr lang="en-US" dirty="0">
                <a:solidFill>
                  <a:srgbClr val="000000"/>
                </a:solidFill>
              </a:rPr>
              <a:t>full treatment </a:t>
            </a:r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dirty="0" err="1" smtClean="0">
                <a:solidFill>
                  <a:srgbClr val="000000"/>
                </a:solidFill>
              </a:rPr>
              <a:t>abruptio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placentae is </a:t>
            </a:r>
            <a:r>
              <a:rPr lang="en-US" dirty="0" smtClean="0">
                <a:solidFill>
                  <a:srgbClr val="000000"/>
                </a:solidFill>
              </a:rPr>
              <a:t>delivery </a:t>
            </a:r>
            <a:r>
              <a:rPr lang="en-US" dirty="0">
                <a:solidFill>
                  <a:srgbClr val="000000"/>
                </a:solidFill>
              </a:rPr>
              <a:t>of the </a:t>
            </a:r>
            <a:r>
              <a:rPr lang="en-US" dirty="0" smtClean="0">
                <a:solidFill>
                  <a:srgbClr val="000000"/>
                </a:solidFill>
              </a:rPr>
              <a:t>baby.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Vaginal </a:t>
            </a:r>
            <a:r>
              <a:rPr lang="en-US" dirty="0">
                <a:solidFill>
                  <a:srgbClr val="000000"/>
                </a:solidFill>
              </a:rPr>
              <a:t>births can be attempted in mild cases of abruption in full term </a:t>
            </a:r>
            <a:r>
              <a:rPr lang="en-US" dirty="0" smtClean="0">
                <a:solidFill>
                  <a:srgbClr val="000000"/>
                </a:solidFill>
              </a:rPr>
              <a:t>pregnancies.  However, C-Section is most likely.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04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0299E"/>
                </a:solidFill>
              </a:rPr>
              <a:t>Maternal Consequences</a:t>
            </a:r>
            <a:endParaRPr lang="en-US" dirty="0">
              <a:solidFill>
                <a:srgbClr val="60299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Hypovolemic Shock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Blood Transfusion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Emergency Hysterectomy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Disseminated Intravascular Coagulation 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Acute Renal Failure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Death (6%)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Anxiety &amp; </a:t>
            </a:r>
            <a:r>
              <a:rPr lang="en-US" dirty="0" smtClean="0">
                <a:solidFill>
                  <a:srgbClr val="000000"/>
                </a:solidFill>
              </a:rPr>
              <a:t>Distress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514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Fetal Consequences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5032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Preterm Birth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Growth Restriction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Anemia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Hyperbilirubinemia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Malformations: Central Nervous System &amp; Heart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Low Birth Weight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Distress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Cerebral Palsy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Death (20-40%)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Sudden Infant Death Syndrome</a:t>
            </a:r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635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0299E"/>
                </a:solidFill>
              </a:rPr>
              <a:t>Nursing Diagnoses</a:t>
            </a:r>
            <a:endParaRPr lang="en-US" dirty="0">
              <a:solidFill>
                <a:srgbClr val="60299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414705"/>
            <a:ext cx="8042276" cy="3528895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Primary: Risk for Deficient Fluid Volume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r>
              <a:rPr lang="en-US" sz="2800" dirty="0" smtClean="0">
                <a:solidFill>
                  <a:srgbClr val="000000"/>
                </a:solidFill>
              </a:rPr>
              <a:t>Secondary: Impaired Fetal Gas Exchange 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138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199</TotalTime>
  <Words>460</Words>
  <Application>Microsoft Macintosh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Breeze</vt:lpstr>
      <vt:lpstr>Abruptio Placentae</vt:lpstr>
      <vt:lpstr>Introduction</vt:lpstr>
      <vt:lpstr>Definition</vt:lpstr>
      <vt:lpstr>Etiology</vt:lpstr>
      <vt:lpstr>Etiology Cont’d</vt:lpstr>
      <vt:lpstr>Medical Treatment</vt:lpstr>
      <vt:lpstr>Maternal Consequences</vt:lpstr>
      <vt:lpstr>Fetal Consequences</vt:lpstr>
      <vt:lpstr>Nursing Diagnoses</vt:lpstr>
      <vt:lpstr>Nursing Interventions</vt:lpstr>
      <vt:lpstr>Conclusion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Abruptio Placentae</dc:title>
  <dc:creator>Sydney Bailey</dc:creator>
  <cp:lastModifiedBy>Sydney Bailey</cp:lastModifiedBy>
  <cp:revision>41</cp:revision>
  <dcterms:created xsi:type="dcterms:W3CDTF">2012-02-21T12:09:22Z</dcterms:created>
  <dcterms:modified xsi:type="dcterms:W3CDTF">2012-02-21T20:23:43Z</dcterms:modified>
</cp:coreProperties>
</file>