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64" autoAdjust="0"/>
  </p:normalViewPr>
  <p:slideViewPr>
    <p:cSldViewPr>
      <p:cViewPr varScale="1">
        <p:scale>
          <a:sx n="56" d="100"/>
          <a:sy n="56" d="100"/>
        </p:scale>
        <p:origin x="-17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27594C-6CA6-4850-9DC4-4116B77B468B}" type="datetimeFigureOut">
              <a:rPr lang="en-US" smtClean="0"/>
              <a:t>6/12/2011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DAA3EA-C19A-4B22-8203-AD296A9B9A41}" type="slidenum">
              <a:rPr lang="en-US" smtClean="0"/>
              <a:t>‹#›</a:t>
            </a:fld>
            <a:endParaRPr lang="en-US" dirty="0"/>
          </a:p>
        </p:txBody>
      </p:sp>
    </p:spTree>
    <p:extLst>
      <p:ext uri="{BB962C8B-B14F-4D97-AF65-F5344CB8AC3E}">
        <p14:creationId xmlns:p14="http://schemas.microsoft.com/office/powerpoint/2010/main" val="721093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	</a:t>
            </a:r>
            <a:r>
              <a:rPr lang="en-US" i="0" baseline="0" dirty="0" smtClean="0"/>
              <a:t>Their question was to “</a:t>
            </a:r>
            <a:r>
              <a:rPr lang="en-US" sz="1200" b="0" i="0" u="none" strike="noStrike" kern="1200" baseline="0" dirty="0" smtClean="0">
                <a:solidFill>
                  <a:schemeClr val="tx1"/>
                </a:solidFill>
                <a:latin typeface="+mn-lt"/>
                <a:ea typeface="+mn-ea"/>
                <a:cs typeface="+mn-cs"/>
              </a:rPr>
              <a:t>determine if a difference existed in pain with intradermal injection and pain with venipuncture when intradermal anesthesia was used” </a:t>
            </a:r>
            <a:r>
              <a:rPr lang="en-US" baseline="0" dirty="0" smtClean="0"/>
              <a:t>(</a:t>
            </a:r>
            <a:r>
              <a:rPr lang="en-US" dirty="0" smtClean="0"/>
              <a:t>Windle et al., 2006, pg. 251). </a:t>
            </a:r>
            <a:r>
              <a:rPr lang="en-US" baseline="0" dirty="0" smtClean="0"/>
              <a:t> </a:t>
            </a:r>
            <a:r>
              <a:rPr lang="en-US" dirty="0" smtClean="0"/>
              <a:t>They</a:t>
            </a:r>
            <a:r>
              <a:rPr lang="en-US" baseline="0" dirty="0" smtClean="0"/>
              <a:t> analyzed the effect of gender and type of anesthesia used for the intradermal injection on levels of reported pain as measured by the pain scale (</a:t>
            </a:r>
            <a:r>
              <a:rPr lang="en-US" dirty="0" smtClean="0"/>
              <a:t>Windle et al., 2006, pg. 256).  The</a:t>
            </a:r>
            <a:r>
              <a:rPr lang="en-US" baseline="0" dirty="0" smtClean="0"/>
              <a:t> findings of the first analysis where that there was a non-significant interaction of anesthesia group by gender, and also no significant main effect for gender (</a:t>
            </a:r>
            <a:r>
              <a:rPr lang="en-US" dirty="0" smtClean="0"/>
              <a:t>Windle et al., 2006, pg. 256).</a:t>
            </a:r>
            <a:r>
              <a:rPr lang="en-US" baseline="0" dirty="0" smtClean="0"/>
              <a:t>  However there was a “significant main effect of the type of anesthesia with the subjects receiving lidocaine reporting a higher pain score than those </a:t>
            </a:r>
            <a:r>
              <a:rPr lang="en-US" i="0" baseline="0" dirty="0" smtClean="0"/>
              <a:t>receiving BNS” (</a:t>
            </a:r>
            <a:r>
              <a:rPr lang="en-US" i="0" dirty="0" smtClean="0"/>
              <a:t>Windle et al., 2006, pg. 256). </a:t>
            </a:r>
            <a:r>
              <a:rPr lang="en-US" i="0" baseline="0" dirty="0" smtClean="0"/>
              <a:t> The findings of the second analysis were  that “p</a:t>
            </a:r>
            <a:r>
              <a:rPr lang="en-US" sz="1200" b="0" i="0" u="none" strike="noStrike" kern="1200" baseline="0" dirty="0" smtClean="0">
                <a:solidFill>
                  <a:schemeClr val="tx1"/>
                </a:solidFill>
                <a:latin typeface="+mn-lt"/>
                <a:ea typeface="+mn-ea"/>
                <a:cs typeface="+mn-cs"/>
              </a:rPr>
              <a:t>atients who received no pain medication reported significantly higher pain levels than those who received either bacteriostatic normal saline or lidocaine” </a:t>
            </a:r>
            <a:r>
              <a:rPr lang="en-US" i="0" baseline="0" dirty="0" smtClean="0"/>
              <a:t>(</a:t>
            </a:r>
            <a:r>
              <a:rPr lang="en-US" i="0" dirty="0" smtClean="0"/>
              <a:t>Windle et al., 2006, pg. 257). </a:t>
            </a:r>
            <a:r>
              <a:rPr lang="en-US" sz="1200" b="0" i="0" u="none" strike="noStrike" kern="1200" baseline="0" dirty="0" smtClean="0">
                <a:solidFill>
                  <a:schemeClr val="tx1"/>
                </a:solidFill>
                <a:latin typeface="+mn-lt"/>
                <a:ea typeface="+mn-ea"/>
                <a:cs typeface="+mn-cs"/>
              </a:rPr>
              <a:t> However, “the mean difference on reported pain level between the lidocaine and BNS groups was not significant” </a:t>
            </a:r>
            <a:r>
              <a:rPr lang="en-US" i="0" baseline="0" dirty="0" smtClean="0"/>
              <a:t>(</a:t>
            </a:r>
            <a:r>
              <a:rPr lang="en-US" i="0" dirty="0" smtClean="0"/>
              <a:t>Windle et al., 2006, pg. 257).  Overall they found that Bacteriostatic</a:t>
            </a:r>
            <a:r>
              <a:rPr lang="en-US" i="0" baseline="0" dirty="0" smtClean="0"/>
              <a:t> normal saline is less painful than lidocaine when used during intradermal injection and the pain experienced during IV cannulation was reported as less with either the use of lidocaine or bacteriostatic normal saline compared with the pain perceived by the people who received no anesthesia (</a:t>
            </a:r>
            <a:r>
              <a:rPr lang="en-US" i="0" dirty="0" smtClean="0"/>
              <a:t>Windle et al., 2006, pg. 256). These</a:t>
            </a:r>
            <a:r>
              <a:rPr lang="en-US" i="0" baseline="0" dirty="0" smtClean="0"/>
              <a:t> findings suggest that they did find the answer to their proposed research question.  </a:t>
            </a:r>
            <a:endParaRPr lang="en-US" sz="1200" b="0" i="1"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4DAA3EA-C19A-4B22-8203-AD296A9B9A41}" type="slidenum">
              <a:rPr lang="en-US" smtClean="0"/>
              <a:t>1</a:t>
            </a:fld>
            <a:endParaRPr lang="en-US" dirty="0"/>
          </a:p>
        </p:txBody>
      </p:sp>
    </p:spTree>
    <p:extLst>
      <p:ext uri="{BB962C8B-B14F-4D97-AF65-F5344CB8AC3E}">
        <p14:creationId xmlns:p14="http://schemas.microsoft.com/office/powerpoint/2010/main" val="422755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Ferrell defines</a:t>
            </a:r>
            <a:r>
              <a:rPr lang="en-US" baseline="0" dirty="0" smtClean="0"/>
              <a:t> futile care as life-sustaining care that is highly unlikely to result in meaningful survival (2006, pg. 922).  In order to find out what the effect of this on nurses was Ferrell designed a survey that asked the nurse to describe a distressing clinical experience you have had as a nurse when you witnessed care that you would describe as futile and how do you believe this experience affected you as a nurse (2006, pg. 925).  However, Ferrell’s question was not answered by this process, she found that “depictions of instances of moral distress and theological elements were not cited frequently, and the nurses reflected on the experiences only from an individual perspective, rather tan considering the impact on the profession of nursing” (Ferrell, 2006, pg. 925).  She then revised the questions and used those findings for her study.</a:t>
            </a:r>
          </a:p>
          <a:p>
            <a:r>
              <a:rPr lang="en-US" baseline="0" dirty="0" smtClean="0"/>
              <a:t>	Through these new questions she was able to find that the most common setting for these dilemmas was the intensive care setting and that the most common conflict identified was aggressive care denying palliative care </a:t>
            </a:r>
            <a:r>
              <a:rPr lang="en-US" baseline="0" dirty="0" smtClean="0"/>
              <a:t>(Ferrell, 2006, pg. 926).  Ferrell also found that not only were the nurses in conflict with their feelings and that they did not see themselves as passive observers but rather powerfully involved in the ethical conflicts (2006, pg. 927).  When the nurses were asked to identify how the experiences affected them the most common response was that the experiences had made them become strong advocates for patients’ best interests (Ferrell, 2006, pg. 927). </a:t>
            </a:r>
          </a:p>
          <a:p>
            <a:r>
              <a:rPr lang="en-US" baseline="0" dirty="0" smtClean="0"/>
              <a:t>	Ferrell reports that only six responses provided information about the impact of moral distress on the nursing profession and they reported them as the impact for creating a division between nurses and physicians and that instances of futility diminished nursing, and losing sight of the goal of the nursing profession (2006, pg. 928).  A lot of useful information was gathered in this study and maybe if completed by more nurses one could really see the effect of the moral distress in nurses who witness futile care the findings do not really explain the effect these moral distresses had on the nurses nor the effect it had on them long term.  It seems that these findings express their opinions about it and how it impacted them at the time they witnessed it.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2</a:t>
            </a:fld>
            <a:endParaRPr lang="en-US" dirty="0"/>
          </a:p>
        </p:txBody>
      </p:sp>
    </p:spTree>
    <p:extLst>
      <p:ext uri="{BB962C8B-B14F-4D97-AF65-F5344CB8AC3E}">
        <p14:creationId xmlns:p14="http://schemas.microsoft.com/office/powerpoint/2010/main" val="1408120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the findings listed earlier, “</a:t>
            </a:r>
            <a:r>
              <a:rPr lang="en-US" sz="1200" b="0" i="0" u="none" strike="noStrike" kern="1200" baseline="0" dirty="0" smtClean="0">
                <a:solidFill>
                  <a:schemeClr val="tx1"/>
                </a:solidFill>
                <a:latin typeface="+mn-lt"/>
                <a:ea typeface="+mn-ea"/>
                <a:cs typeface="+mn-cs"/>
              </a:rPr>
              <a:t>although the lidocaine group reported the least pain after the IV insertion, the bacteriostatic normal saline group also experienced significantly less pain than the no anesthetic group, and the </a:t>
            </a:r>
            <a:r>
              <a:rPr lang="en-US" sz="1200" b="0" i="0" u="none" strike="noStrike" kern="1200" baseline="0" dirty="0" smtClean="0">
                <a:solidFill>
                  <a:schemeClr val="tx1"/>
                </a:solidFill>
                <a:latin typeface="+mn-lt"/>
                <a:ea typeface="+mn-ea"/>
                <a:cs typeface="+mn-cs"/>
              </a:rPr>
              <a:t>bacteriostatic normal saline  </a:t>
            </a:r>
            <a:r>
              <a:rPr lang="en-US" sz="1200" b="0" i="0" u="none" strike="noStrike" kern="1200" baseline="0" dirty="0" smtClean="0">
                <a:solidFill>
                  <a:schemeClr val="tx1"/>
                </a:solidFill>
                <a:latin typeface="+mn-lt"/>
                <a:ea typeface="+mn-ea"/>
                <a:cs typeface="+mn-cs"/>
              </a:rPr>
              <a:t>group reported less pain on injection than lidocaine” </a:t>
            </a:r>
            <a:r>
              <a:rPr lang="en-US" baseline="0" dirty="0" smtClean="0"/>
              <a:t>(</a:t>
            </a:r>
            <a:r>
              <a:rPr lang="en-US" dirty="0" smtClean="0"/>
              <a:t>Windle et al., 2006, pg. 257). </a:t>
            </a:r>
            <a:r>
              <a:rPr lang="en-US" sz="1200" b="0" i="0" u="none" strike="noStrike" kern="1200" baseline="0" dirty="0" smtClean="0">
                <a:solidFill>
                  <a:schemeClr val="tx1"/>
                </a:solidFill>
                <a:latin typeface="+mn-lt"/>
                <a:ea typeface="+mn-ea"/>
                <a:cs typeface="+mn-cs"/>
              </a:rPr>
              <a:t>From this Ferrell discussed that</a:t>
            </a:r>
            <a:r>
              <a:rPr lang="en-US" sz="1200" b="0" i="0" u="none" strike="noStrike" kern="1200" baseline="0" dirty="0" smtClean="0">
                <a:solidFill>
                  <a:schemeClr val="tx1"/>
                </a:solidFill>
                <a:latin typeface="+mn-lt"/>
                <a:ea typeface="+mn-ea"/>
                <a:cs typeface="+mn-cs"/>
              </a:rPr>
              <a:t>, “combined with the fact that </a:t>
            </a:r>
            <a:r>
              <a:rPr lang="en-US" sz="1200" b="0" i="0" u="none" strike="noStrike" kern="1200" baseline="0" dirty="0" smtClean="0">
                <a:solidFill>
                  <a:schemeClr val="tx1"/>
                </a:solidFill>
                <a:latin typeface="+mn-lt"/>
                <a:ea typeface="+mn-ea"/>
                <a:cs typeface="+mn-cs"/>
              </a:rPr>
              <a:t>bacteriostatic normal saline </a:t>
            </a:r>
            <a:r>
              <a:rPr lang="en-US" sz="1200" b="0" i="0" u="none" strike="noStrike" kern="1200" baseline="0" dirty="0" smtClean="0">
                <a:solidFill>
                  <a:schemeClr val="tx1"/>
                </a:solidFill>
                <a:latin typeface="+mn-lt"/>
                <a:ea typeface="+mn-ea"/>
                <a:cs typeface="+mn-cs"/>
              </a:rPr>
              <a:t> is less expensive and carries a lower risk of adverse effects, should be considered as an option for local anesthetic for IV insertion hospital-wide, particularly in the perianesthesia setting” </a:t>
            </a:r>
            <a:r>
              <a:rPr lang="en-US" baseline="0" dirty="0" smtClean="0"/>
              <a:t>(</a:t>
            </a:r>
            <a:r>
              <a:rPr lang="en-US" dirty="0" smtClean="0"/>
              <a:t>Windle et al., 2006, pg. 257).</a:t>
            </a:r>
            <a:r>
              <a:rPr lang="en-US" baseline="0" dirty="0" smtClean="0"/>
              <a:t>  This lead to their conclusion that the low cost of bacteriostatic normal saline, along with its low risks and side effects, can make it a safe and cost effective intradermal medication for IV line insertion and that the use of this technique should improve overall satisfaction and cost-effective quality of care for all patients, thus a change in the current practice is warranted (</a:t>
            </a:r>
            <a:r>
              <a:rPr lang="en-US" dirty="0" smtClean="0"/>
              <a:t>Windle et al., 2006, pg. 258).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3</a:t>
            </a:fld>
            <a:endParaRPr lang="en-US" dirty="0"/>
          </a:p>
        </p:txBody>
      </p:sp>
    </p:spTree>
    <p:extLst>
      <p:ext uri="{BB962C8B-B14F-4D97-AF65-F5344CB8AC3E}">
        <p14:creationId xmlns:p14="http://schemas.microsoft.com/office/powerpoint/2010/main" val="1666573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rich</a:t>
            </a:r>
            <a:r>
              <a:rPr lang="en-US" baseline="0" dirty="0" smtClean="0"/>
              <a:t> source of information that was collected from the narratives will be very useful in the further exploration of this topic.  Ferrell writes herself that “future research should identify what sources of support exist for nurses in such situations, and also that future research should explore in more detail nurses’ demographic variables, such as culture and religion, and their inﬂuence on moral distress” </a:t>
            </a:r>
            <a:r>
              <a:rPr lang="en-US" baseline="0" dirty="0" smtClean="0"/>
              <a:t>(Ferrell, 2006, pg. 928).  It can be summed up that indeed there is an impact on the nurses when experiencing this type of distress however to really know how it effects them there is a need for more research to be done.  Ferrell does a good job of laying the groundwork, and expresses that this topic of “medical futility care and the moral distress experienced by nurses are likely to remain important concerns amidst the technologic advances in care and the many cultural and emotional issues surrounding decision making” (Ferrell, 2006, pg. 928).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4</a:t>
            </a:fld>
            <a:endParaRPr lang="en-US" dirty="0"/>
          </a:p>
        </p:txBody>
      </p:sp>
    </p:spTree>
    <p:extLst>
      <p:ext uri="{BB962C8B-B14F-4D97-AF65-F5344CB8AC3E}">
        <p14:creationId xmlns:p14="http://schemas.microsoft.com/office/powerpoint/2010/main" val="2632709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359589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68427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215175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1845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2507135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55371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2214063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58832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002636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78968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12706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63E5A-D03B-46C8-8345-7B84A6D67A52}" type="datetimeFigureOut">
              <a:rPr lang="en-US" smtClean="0"/>
              <a:t>6/12/2011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29921-98B9-4D12-BB07-FCD95B52A56E}" type="slidenum">
              <a:rPr lang="en-US" smtClean="0"/>
              <a:t>‹#›</a:t>
            </a:fld>
            <a:endParaRPr lang="en-US" dirty="0"/>
          </a:p>
        </p:txBody>
      </p:sp>
    </p:spTree>
    <p:extLst>
      <p:ext uri="{BB962C8B-B14F-4D97-AF65-F5344CB8AC3E}">
        <p14:creationId xmlns:p14="http://schemas.microsoft.com/office/powerpoint/2010/main" val="803861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Findings</a:t>
            </a:r>
            <a:endParaRPr lang="en-US" dirty="0"/>
          </a:p>
        </p:txBody>
      </p:sp>
      <p:sp>
        <p:nvSpPr>
          <p:cNvPr id="7" name="Content Placeholder 6"/>
          <p:cNvSpPr>
            <a:spLocks noGrp="1"/>
          </p:cNvSpPr>
          <p:nvPr>
            <p:ph idx="1"/>
          </p:nvPr>
        </p:nvSpPr>
        <p:spPr/>
        <p:txBody>
          <a:bodyPr>
            <a:normAutofit fontScale="92500" lnSpcReduction="20000"/>
          </a:bodyPr>
          <a:lstStyle/>
          <a:p>
            <a:r>
              <a:rPr lang="en-US" dirty="0" smtClean="0"/>
              <a:t>When completing a study the research can come up with multiple findings.  </a:t>
            </a:r>
          </a:p>
          <a:p>
            <a:r>
              <a:rPr lang="en-US" dirty="0" smtClean="0"/>
              <a:t>The goal of these findings is to answer the question proposed at the beginning of the research process. </a:t>
            </a:r>
          </a:p>
          <a:p>
            <a:r>
              <a:rPr lang="en-US" dirty="0" smtClean="0"/>
              <a:t>In the study completed by Pamela A. Windle and her team about the comparison between bacteriostatic normal saline and lidocaine use as intradermal anesthesia for the placement of intravenous lines, they found the answer to their research question. </a:t>
            </a:r>
          </a:p>
          <a:p>
            <a:endParaRPr lang="en-US" dirty="0" smtClean="0"/>
          </a:p>
        </p:txBody>
      </p:sp>
    </p:spTree>
    <p:extLst>
      <p:ext uri="{BB962C8B-B14F-4D97-AF65-F5344CB8AC3E}">
        <p14:creationId xmlns:p14="http://schemas.microsoft.com/office/powerpoint/2010/main" val="2923024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In the study completed by Betty R. Ferrell titled </a:t>
            </a:r>
            <a:r>
              <a:rPr lang="en-US" i="1" dirty="0"/>
              <a:t>U</a:t>
            </a:r>
            <a:r>
              <a:rPr lang="en-US" i="1" dirty="0" smtClean="0"/>
              <a:t>nderstanding the Moral Distress of Nurses Witnessing Medically Futile Care </a:t>
            </a:r>
            <a:r>
              <a:rPr lang="en-US" dirty="0" smtClean="0"/>
              <a:t>her question was to explore the effect of the moral distress in nurses who witness  this futile care  (2006). </a:t>
            </a:r>
          </a:p>
          <a:p>
            <a:r>
              <a:rPr lang="en-US" dirty="0" smtClean="0"/>
              <a:t>Ferrell composed one survey to gather the information, but then had to compose another to gather more specific information.</a:t>
            </a:r>
            <a:endParaRPr lang="en-US" dirty="0"/>
          </a:p>
        </p:txBody>
      </p:sp>
    </p:spTree>
    <p:extLst>
      <p:ext uri="{BB962C8B-B14F-4D97-AF65-F5344CB8AC3E}">
        <p14:creationId xmlns:p14="http://schemas.microsoft.com/office/powerpoint/2010/main" val="2697090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In the study composed by Pamela E. Windle…et. Al. their conclusions  helped perianesthesia nurses </a:t>
            </a:r>
            <a:r>
              <a:rPr lang="en-US" dirty="0"/>
              <a:t>and patients in determining which method of IV insertion </a:t>
            </a:r>
            <a:r>
              <a:rPr lang="en-US" dirty="0" smtClean="0"/>
              <a:t>is more </a:t>
            </a:r>
            <a:r>
              <a:rPr lang="en-US" dirty="0"/>
              <a:t>effective and reasonably acceptable to ensure patient </a:t>
            </a:r>
            <a:r>
              <a:rPr lang="en-US" dirty="0" smtClean="0"/>
              <a:t>comfort, satisfaction</a:t>
            </a:r>
            <a:r>
              <a:rPr lang="en-US" dirty="0"/>
              <a:t>, and positive </a:t>
            </a:r>
            <a:r>
              <a:rPr lang="en-US" dirty="0" smtClean="0"/>
              <a:t>outcomes (2006, pg. 251).  </a:t>
            </a:r>
            <a:endParaRPr lang="en-US" dirty="0"/>
          </a:p>
        </p:txBody>
      </p:sp>
    </p:spTree>
    <p:extLst>
      <p:ext uri="{BB962C8B-B14F-4D97-AF65-F5344CB8AC3E}">
        <p14:creationId xmlns:p14="http://schemas.microsoft.com/office/powerpoint/2010/main" val="25502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a:bodyPr>
          <a:lstStyle/>
          <a:p>
            <a:r>
              <a:rPr lang="en-US" dirty="0" smtClean="0"/>
              <a:t>From the findings of Ferrell’s study on the Impact of Moral Distress in Nurses related to futile treatment it was concluded that, </a:t>
            </a:r>
            <a:r>
              <a:rPr lang="en-US" dirty="0"/>
              <a:t>a</a:t>
            </a:r>
            <a:r>
              <a:rPr lang="en-US" dirty="0" smtClean="0"/>
              <a:t>lthough the theological issues were not as explicit,  the review of nursing narratives revealed a rich source of information about the relationship of ethics, theology, and the culture of care </a:t>
            </a:r>
            <a:r>
              <a:rPr lang="en-US" baseline="0" dirty="0" smtClean="0"/>
              <a:t>(2006, pg. 929). </a:t>
            </a:r>
            <a:endParaRPr lang="en-US" dirty="0" smtClean="0"/>
          </a:p>
          <a:p>
            <a:r>
              <a:rPr lang="en-US" dirty="0" smtClean="0"/>
              <a:t>This study lays the ground work for future exploration into this topic.  </a:t>
            </a:r>
            <a:endParaRPr lang="en-US" dirty="0"/>
          </a:p>
        </p:txBody>
      </p:sp>
    </p:spTree>
    <p:extLst>
      <p:ext uri="{BB962C8B-B14F-4D97-AF65-F5344CB8AC3E}">
        <p14:creationId xmlns:p14="http://schemas.microsoft.com/office/powerpoint/2010/main" val="340532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642</Words>
  <Application>Microsoft Office PowerPoint</Application>
  <PresentationFormat>On-screen Show (4:3)</PresentationFormat>
  <Paragraphs>22</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Findings</vt:lpstr>
      <vt:lpstr>Findings </vt:lpstr>
      <vt:lpstr>Conclusions</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dc:title>
  <dc:creator>Mackenzie Boheme</dc:creator>
  <cp:lastModifiedBy>Mackenzie Boheme</cp:lastModifiedBy>
  <cp:revision>2</cp:revision>
  <dcterms:created xsi:type="dcterms:W3CDTF">2011-06-12T12:03:53Z</dcterms:created>
  <dcterms:modified xsi:type="dcterms:W3CDTF">2011-06-12T14:24:47Z</dcterms:modified>
</cp:coreProperties>
</file>