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5E290E-6632-48A0-8E79-82B8CE92E81A}"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E290E-6632-48A0-8E79-82B8CE92E81A}"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E290E-6632-48A0-8E79-82B8CE92E81A}"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E290E-6632-48A0-8E79-82B8CE92E81A}"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E290E-6632-48A0-8E79-82B8CE92E81A}"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5E290E-6632-48A0-8E79-82B8CE92E81A}" type="datetimeFigureOut">
              <a:rPr lang="en-US" smtClean="0"/>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5E290E-6632-48A0-8E79-82B8CE92E81A}" type="datetimeFigureOut">
              <a:rPr lang="en-US" smtClean="0"/>
              <a:t>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5E290E-6632-48A0-8E79-82B8CE92E81A}" type="datetimeFigureOut">
              <a:rPr lang="en-US" smtClean="0"/>
              <a:t>9/23/2011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E290E-6632-48A0-8E79-82B8CE92E81A}" type="datetimeFigureOut">
              <a:rPr lang="en-US" smtClean="0"/>
              <a:t>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E290E-6632-48A0-8E79-82B8CE92E81A}" type="datetimeFigureOut">
              <a:rPr lang="en-US" smtClean="0"/>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E290E-6632-48A0-8E79-82B8CE92E81A}" type="datetimeFigureOut">
              <a:rPr lang="en-US" smtClean="0"/>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4C79D-3501-4309-B684-57F4C11DFE1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5E290E-6632-48A0-8E79-82B8CE92E81A}" type="datetimeFigureOut">
              <a:rPr lang="en-US" smtClean="0"/>
              <a:t>9/23/2011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4C79D-3501-4309-B684-57F4C11DFE1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400" dirty="0" smtClean="0"/>
              <a:t>Article Findings for </a:t>
            </a:r>
            <a:r>
              <a:rPr lang="en-US" sz="2400" i="1" dirty="0"/>
              <a:t>Valuing Caring Behaviors </a:t>
            </a:r>
            <a:r>
              <a:rPr lang="en-US" sz="2400" i="1" dirty="0" smtClean="0"/>
              <a:t>Within Simulated </a:t>
            </a:r>
            <a:r>
              <a:rPr lang="en-US" sz="2400" i="1" dirty="0"/>
              <a:t>Emergent Nursing Situations</a:t>
            </a:r>
          </a:p>
        </p:txBody>
      </p:sp>
      <p:sp>
        <p:nvSpPr>
          <p:cNvPr id="5" name="Content Placeholder 4"/>
          <p:cNvSpPr>
            <a:spLocks noGrp="1"/>
          </p:cNvSpPr>
          <p:nvPr>
            <p:ph idx="1"/>
          </p:nvPr>
        </p:nvSpPr>
        <p:spPr/>
        <p:txBody>
          <a:bodyPr>
            <a:normAutofit/>
          </a:bodyPr>
          <a:lstStyle/>
          <a:p>
            <a:r>
              <a:rPr lang="en-US" sz="1600" dirty="0" smtClean="0"/>
              <a:t>The purpose of this study was to figure out how students expressed a caring manner in a simulator experience, and how they recognize patients as being caring (</a:t>
            </a:r>
            <a:r>
              <a:rPr lang="en-US" sz="1600" dirty="0" err="1" smtClean="0"/>
              <a:t>Eggenberger</a:t>
            </a:r>
            <a:r>
              <a:rPr lang="en-US" sz="1600" dirty="0" smtClean="0"/>
              <a:t>, T., Keller, K., </a:t>
            </a:r>
            <a:r>
              <a:rPr lang="en-US" sz="1600" dirty="0" err="1" smtClean="0"/>
              <a:t>Locsin</a:t>
            </a:r>
            <a:r>
              <a:rPr lang="en-US" sz="1600" dirty="0" smtClean="0"/>
              <a:t>, R., p.24)</a:t>
            </a:r>
          </a:p>
          <a:p>
            <a:r>
              <a:rPr lang="en-US" sz="1600" dirty="0" smtClean="0"/>
              <a:t>The researchers analyzed their data by identifying significant responses that described how the students responded to the emergent situations. According to this study, “</a:t>
            </a:r>
            <a:r>
              <a:rPr lang="en-US" sz="1600" dirty="0"/>
              <a:t>The thematic categories that </a:t>
            </a:r>
            <a:r>
              <a:rPr lang="en-US" sz="1600" dirty="0" smtClean="0"/>
              <a:t>emerged from </a:t>
            </a:r>
            <a:r>
              <a:rPr lang="en-US" sz="1600" dirty="0"/>
              <a:t>the data included knowing </a:t>
            </a:r>
            <a:r>
              <a:rPr lang="en-US" sz="1600" dirty="0" smtClean="0"/>
              <a:t>persons through </a:t>
            </a:r>
            <a:r>
              <a:rPr lang="en-US" sz="1600" dirty="0"/>
              <a:t>descriptions from significant </a:t>
            </a:r>
            <a:r>
              <a:rPr lang="en-US" sz="1600" dirty="0" smtClean="0"/>
              <a:t>others, utilizing </a:t>
            </a:r>
            <a:r>
              <a:rPr lang="en-US" sz="1600" dirty="0"/>
              <a:t>ways of knowing in </a:t>
            </a:r>
            <a:r>
              <a:rPr lang="en-US" sz="1600" dirty="0" smtClean="0"/>
              <a:t>nursing, and </a:t>
            </a:r>
            <a:r>
              <a:rPr lang="en-US" sz="1600" dirty="0"/>
              <a:t>identifying nursing calls and </a:t>
            </a:r>
            <a:r>
              <a:rPr lang="en-US" sz="1600" dirty="0" smtClean="0"/>
              <a:t>responses” </a:t>
            </a:r>
            <a:r>
              <a:rPr lang="en-US" sz="1600" dirty="0" smtClean="0"/>
              <a:t>(</a:t>
            </a:r>
            <a:r>
              <a:rPr lang="en-US" sz="1600" dirty="0" err="1" smtClean="0"/>
              <a:t>Eggenberger</a:t>
            </a:r>
            <a:r>
              <a:rPr lang="en-US" sz="1600" dirty="0" smtClean="0"/>
              <a:t>, T., Keller, K., </a:t>
            </a:r>
            <a:r>
              <a:rPr lang="en-US" sz="1600" dirty="0" err="1" smtClean="0"/>
              <a:t>Locsin</a:t>
            </a:r>
            <a:r>
              <a:rPr lang="en-US" sz="1600" dirty="0" smtClean="0"/>
              <a:t>, R., p. 26</a:t>
            </a:r>
            <a:r>
              <a:rPr lang="en-US" sz="1600" dirty="0" smtClean="0"/>
              <a:t>). 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a:t>
            </a:r>
            <a:r>
              <a:rPr lang="en-US" sz="1600" dirty="0" err="1" smtClean="0"/>
              <a:t>foind</a:t>
            </a:r>
            <a:r>
              <a:rPr lang="en-US" sz="1600" dirty="0" smtClean="0"/>
              <a:t> that by identifying nursing call and responses students were better able to care for the patient and provide the respect they deserved (</a:t>
            </a:r>
            <a:r>
              <a:rPr lang="en-US" sz="1600" dirty="0" err="1" smtClean="0"/>
              <a:t>Eggenberger</a:t>
            </a:r>
            <a:r>
              <a:rPr lang="en-US" sz="1600" dirty="0" smtClean="0"/>
              <a:t>, T., Keller, K., </a:t>
            </a:r>
            <a:r>
              <a:rPr lang="en-US" sz="1600" dirty="0" err="1" smtClean="0"/>
              <a:t>Locsin</a:t>
            </a:r>
            <a:r>
              <a:rPr lang="en-US" sz="1600" dirty="0" smtClean="0"/>
              <a:t>, R., p. 26-27).</a:t>
            </a:r>
            <a:endParaRPr lang="en-US" sz="1600" dirty="0" smtClean="0"/>
          </a:p>
          <a:p>
            <a:r>
              <a:rPr lang="en-US" sz="1600" dirty="0" smtClean="0"/>
              <a:t>The finding from these categories were; In each category the students performed caring nursing and proved that simulation can be effective to study compassion in student nurses. They were indeed able to answer their research question.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Article Findings for </a:t>
            </a:r>
            <a:r>
              <a:rPr lang="en-US" sz="2400" i="1" dirty="0"/>
              <a:t>Comparison of </a:t>
            </a:r>
            <a:r>
              <a:rPr lang="en-US" sz="2400" i="1" dirty="0" err="1"/>
              <a:t>Bacteriostatic</a:t>
            </a:r>
            <a:r>
              <a:rPr lang="en-US" sz="2400" i="1" dirty="0"/>
              <a:t> Normal Saline</a:t>
            </a:r>
            <a:br>
              <a:rPr lang="en-US" sz="2400" i="1" dirty="0"/>
            </a:br>
            <a:r>
              <a:rPr lang="en-US" sz="2400" i="1" dirty="0"/>
              <a:t>and </a:t>
            </a:r>
            <a:r>
              <a:rPr lang="en-US" sz="2400" i="1" dirty="0" err="1"/>
              <a:t>Lidocaine</a:t>
            </a:r>
            <a:r>
              <a:rPr lang="en-US" sz="2400" i="1" dirty="0"/>
              <a:t> Used as </a:t>
            </a:r>
            <a:r>
              <a:rPr lang="en-US" sz="2400" i="1" dirty="0" err="1"/>
              <a:t>Intradermal</a:t>
            </a:r>
            <a:r>
              <a:rPr lang="en-US" sz="2400" i="1" dirty="0"/>
              <a:t> Anesthesia</a:t>
            </a:r>
            <a:br>
              <a:rPr lang="en-US" sz="2400" i="1" dirty="0"/>
            </a:br>
            <a:r>
              <a:rPr lang="en-US" sz="2400" i="1" dirty="0"/>
              <a:t>for the Placement of Intravenous Lines</a:t>
            </a:r>
          </a:p>
        </p:txBody>
      </p:sp>
      <p:sp>
        <p:nvSpPr>
          <p:cNvPr id="3" name="Content Placeholder 2"/>
          <p:cNvSpPr>
            <a:spLocks noGrp="1"/>
          </p:cNvSpPr>
          <p:nvPr>
            <p:ph idx="1"/>
          </p:nvPr>
        </p:nvSpPr>
        <p:spPr/>
        <p:txBody>
          <a:bodyPr>
            <a:noAutofit/>
          </a:bodyPr>
          <a:lstStyle/>
          <a:p>
            <a:r>
              <a:rPr lang="en-US" sz="1600" dirty="0" smtClean="0"/>
              <a:t>The question being explored by this research was; “Does a difference exist in pain when </a:t>
            </a:r>
            <a:r>
              <a:rPr lang="en-US" sz="1600" dirty="0" err="1" smtClean="0"/>
              <a:t>transdermal</a:t>
            </a:r>
            <a:r>
              <a:rPr lang="en-US" sz="1600" dirty="0" smtClean="0"/>
              <a:t> anesthesia was used?” (</a:t>
            </a:r>
            <a:r>
              <a:rPr lang="en-US" sz="1600" dirty="0" err="1" smtClean="0"/>
              <a:t>Windle</a:t>
            </a:r>
            <a:r>
              <a:rPr lang="en-US" sz="1600" dirty="0" smtClean="0"/>
              <a:t>, P., p.251). </a:t>
            </a:r>
            <a:r>
              <a:rPr lang="en-US" sz="1600" dirty="0"/>
              <a:t>T</a:t>
            </a:r>
            <a:r>
              <a:rPr lang="en-US" sz="1600" dirty="0" smtClean="0"/>
              <a:t>his question was conclusively answered upon the completion of this study.  </a:t>
            </a:r>
          </a:p>
          <a:p>
            <a:r>
              <a:rPr lang="en-US" sz="1600" dirty="0" smtClean="0"/>
              <a:t>This study looked at the pain level result when using BNS and </a:t>
            </a:r>
            <a:r>
              <a:rPr lang="en-US" sz="1600" dirty="0" err="1" smtClean="0"/>
              <a:t>lidocaine</a:t>
            </a:r>
            <a:r>
              <a:rPr lang="en-US" sz="1600" dirty="0" smtClean="0"/>
              <a:t> </a:t>
            </a:r>
            <a:r>
              <a:rPr lang="en-US" sz="1600" dirty="0" err="1" smtClean="0"/>
              <a:t>intradermal</a:t>
            </a:r>
            <a:r>
              <a:rPr lang="en-US" sz="1600" dirty="0" smtClean="0"/>
              <a:t> injections and injections using no anesthetic. The overall results showed that patients who received no anesthetic before IV </a:t>
            </a:r>
            <a:r>
              <a:rPr lang="en-US" sz="1600" dirty="0" err="1" smtClean="0"/>
              <a:t>cannulation</a:t>
            </a:r>
            <a:r>
              <a:rPr lang="en-US" sz="1600" dirty="0" smtClean="0"/>
              <a:t> reported experiencing pain compared to those patients receiving the </a:t>
            </a:r>
            <a:r>
              <a:rPr lang="en-US" sz="1600" dirty="0" err="1" smtClean="0"/>
              <a:t>intradermal</a:t>
            </a:r>
            <a:r>
              <a:rPr lang="en-US" sz="1600" dirty="0" smtClean="0"/>
              <a:t> injections with </a:t>
            </a:r>
            <a:r>
              <a:rPr lang="en-US" sz="1600" dirty="0" err="1" smtClean="0"/>
              <a:t>lidocaine</a:t>
            </a:r>
            <a:r>
              <a:rPr lang="en-US" sz="1600" dirty="0" smtClean="0"/>
              <a:t> or BNS in them.  Table four reflects below reflects this.</a:t>
            </a:r>
          </a:p>
          <a:p>
            <a:pPr>
              <a:buNone/>
            </a:pPr>
            <a:r>
              <a:rPr lang="en-US" sz="1600" b="1" dirty="0"/>
              <a:t>Table 4</a:t>
            </a:r>
            <a:r>
              <a:rPr lang="en-US" sz="1600" b="1" dirty="0" smtClean="0"/>
              <a:t>. </a:t>
            </a:r>
            <a:r>
              <a:rPr lang="en-US" sz="1600" b="1" dirty="0"/>
              <a:t>Means and Standard Deviations </a:t>
            </a:r>
            <a:r>
              <a:rPr lang="en-US" sz="1600" b="1" dirty="0" smtClean="0"/>
              <a:t>for Perceived </a:t>
            </a:r>
            <a:r>
              <a:rPr lang="en-US" sz="1600" b="1" dirty="0"/>
              <a:t>Pain as a Function of Type </a:t>
            </a:r>
            <a:r>
              <a:rPr lang="en-US" sz="1600" b="1" dirty="0" smtClean="0"/>
              <a:t>of Anesthesia </a:t>
            </a:r>
            <a:r>
              <a:rPr lang="en-US" sz="1600" b="1" dirty="0"/>
              <a:t>for Both Parts of the </a:t>
            </a:r>
            <a:r>
              <a:rPr lang="en-US" sz="1600" b="1" dirty="0" smtClean="0"/>
              <a:t>Study</a:t>
            </a:r>
          </a:p>
          <a:p>
            <a:pPr>
              <a:buNone/>
            </a:pPr>
            <a:r>
              <a:rPr lang="en-US" sz="1600" dirty="0" smtClean="0"/>
              <a:t>Anesthesia		During			</a:t>
            </a:r>
            <a:r>
              <a:rPr lang="en-US" sz="1600" dirty="0" err="1" smtClean="0"/>
              <a:t>During</a:t>
            </a:r>
            <a:r>
              <a:rPr lang="en-US" sz="1600" dirty="0" smtClean="0"/>
              <a:t> IV </a:t>
            </a:r>
            <a:endParaRPr lang="en-US" sz="1600" dirty="0"/>
          </a:p>
          <a:p>
            <a:pPr>
              <a:buNone/>
            </a:pPr>
            <a:r>
              <a:rPr lang="en-US" sz="1600" dirty="0" smtClean="0"/>
              <a:t>			</a:t>
            </a:r>
            <a:r>
              <a:rPr lang="en-US" sz="1600" dirty="0" err="1" smtClean="0"/>
              <a:t>Intradermal</a:t>
            </a:r>
            <a:r>
              <a:rPr lang="en-US" sz="1600" dirty="0" smtClean="0"/>
              <a:t> Wheal	                   	Insertion</a:t>
            </a:r>
          </a:p>
          <a:p>
            <a:pPr>
              <a:buNone/>
            </a:pPr>
            <a:r>
              <a:rPr lang="en-US" sz="1600" dirty="0" smtClean="0"/>
              <a:t>Type		Mean	SD		Mean	SD</a:t>
            </a:r>
          </a:p>
          <a:p>
            <a:pPr>
              <a:buNone/>
            </a:pPr>
            <a:r>
              <a:rPr lang="en-US" sz="1600" dirty="0" smtClean="0"/>
              <a:t>Lido		16.94	16.58		8.16	14.86</a:t>
            </a:r>
          </a:p>
          <a:p>
            <a:pPr>
              <a:buNone/>
            </a:pPr>
            <a:r>
              <a:rPr lang="en-US" sz="1600" dirty="0" smtClean="0"/>
              <a:t>Saline		11.15	14.36		13.61	15.67</a:t>
            </a:r>
          </a:p>
          <a:p>
            <a:pPr>
              <a:buNone/>
            </a:pPr>
            <a:r>
              <a:rPr lang="en-US" sz="1600" dirty="0" smtClean="0"/>
              <a:t>None					27.47	20.71</a:t>
            </a:r>
          </a:p>
          <a:p>
            <a:pPr>
              <a:buNone/>
            </a:pPr>
            <a:r>
              <a:rPr lang="en-US" sz="1600" dirty="0" smtClean="0"/>
              <a:t>(not sure how to cite a chart??)(</a:t>
            </a:r>
            <a:r>
              <a:rPr lang="en-US" sz="1600" dirty="0" err="1" smtClean="0"/>
              <a:t>Windle</a:t>
            </a:r>
            <a:r>
              <a:rPr lang="en-US" sz="1600" dirty="0" smtClean="0"/>
              <a:t>, P, p.251)</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Authors conclusions for </a:t>
            </a:r>
            <a:r>
              <a:rPr lang="en-US" sz="2400" i="1" dirty="0"/>
              <a:t>Valuing Caring Behaviors Within</a:t>
            </a:r>
            <a:br>
              <a:rPr lang="en-US" sz="2400" i="1" dirty="0"/>
            </a:br>
            <a:r>
              <a:rPr lang="en-US" sz="2400" i="1" dirty="0"/>
              <a:t>Simulated Emergent Nursing Situations</a:t>
            </a:r>
            <a:r>
              <a:rPr lang="en-US" sz="2400" i="1" dirty="0" smtClean="0"/>
              <a:t> </a:t>
            </a:r>
            <a:endParaRPr lang="en-US" sz="2400" i="1" dirty="0"/>
          </a:p>
        </p:txBody>
      </p:sp>
      <p:sp>
        <p:nvSpPr>
          <p:cNvPr id="3" name="Content Placeholder 2"/>
          <p:cNvSpPr>
            <a:spLocks noGrp="1"/>
          </p:cNvSpPr>
          <p:nvPr>
            <p:ph idx="1"/>
          </p:nvPr>
        </p:nvSpPr>
        <p:spPr/>
        <p:txBody>
          <a:bodyPr>
            <a:normAutofit/>
          </a:bodyPr>
          <a:lstStyle/>
          <a:p>
            <a:endParaRPr lang="en-US" sz="2400" dirty="0" smtClean="0"/>
          </a:p>
          <a:p>
            <a:endParaRPr lang="en-US" sz="2400" dirty="0"/>
          </a:p>
          <a:p>
            <a:r>
              <a:rPr lang="en-US" sz="2400" dirty="0" smtClean="0"/>
              <a:t>The conclusions of this study found that simulation experiences are necessary to teach caring behaviors to students coming into the nursing field. It proved that it is possible to evaluate caring behaviors in emergent situations in the simulation setting </a:t>
            </a:r>
            <a:r>
              <a:rPr lang="en-US" sz="2400" dirty="0" smtClean="0"/>
              <a:t> (</a:t>
            </a:r>
            <a:r>
              <a:rPr lang="en-US" sz="2400" dirty="0" err="1" smtClean="0"/>
              <a:t>Eggenberger</a:t>
            </a:r>
            <a:r>
              <a:rPr lang="en-US" sz="2400" dirty="0" smtClean="0"/>
              <a:t>, T., Keller, K., </a:t>
            </a:r>
            <a:r>
              <a:rPr lang="en-US" sz="2400" dirty="0" err="1" smtClean="0"/>
              <a:t>Locsin</a:t>
            </a:r>
            <a:r>
              <a:rPr lang="en-US" sz="2400" dirty="0" smtClean="0"/>
              <a:t>, R., p.28).</a:t>
            </a:r>
            <a:endParaRPr 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Authors Findings for </a:t>
            </a:r>
            <a:r>
              <a:rPr lang="en-US" sz="2400" i="1" dirty="0"/>
              <a:t>Comparison of </a:t>
            </a:r>
            <a:r>
              <a:rPr lang="en-US" sz="2400" i="1" dirty="0" err="1"/>
              <a:t>Bacteriostatic</a:t>
            </a:r>
            <a:r>
              <a:rPr lang="en-US" sz="2400" i="1" dirty="0"/>
              <a:t> Normal Saline</a:t>
            </a:r>
            <a:br>
              <a:rPr lang="en-US" sz="2400" i="1" dirty="0"/>
            </a:br>
            <a:r>
              <a:rPr lang="en-US" sz="2400" i="1" dirty="0"/>
              <a:t>and </a:t>
            </a:r>
            <a:r>
              <a:rPr lang="en-US" sz="2400" i="1" dirty="0" err="1"/>
              <a:t>Lidocaine</a:t>
            </a:r>
            <a:r>
              <a:rPr lang="en-US" sz="2400" i="1" dirty="0"/>
              <a:t> Used as </a:t>
            </a:r>
            <a:r>
              <a:rPr lang="en-US" sz="2400" i="1" dirty="0" err="1"/>
              <a:t>Intradermal</a:t>
            </a:r>
            <a:r>
              <a:rPr lang="en-US" sz="2400" i="1" dirty="0"/>
              <a:t> Anesthesia</a:t>
            </a:r>
            <a:br>
              <a:rPr lang="en-US" sz="2400" i="1" dirty="0"/>
            </a:br>
            <a:r>
              <a:rPr lang="en-US" sz="2400" i="1" dirty="0"/>
              <a:t>for the Placement of Intravenous Lines</a:t>
            </a:r>
          </a:p>
        </p:txBody>
      </p:sp>
      <p:sp>
        <p:nvSpPr>
          <p:cNvPr id="3" name="Content Placeholder 2"/>
          <p:cNvSpPr>
            <a:spLocks noGrp="1"/>
          </p:cNvSpPr>
          <p:nvPr>
            <p:ph idx="1"/>
          </p:nvPr>
        </p:nvSpPr>
        <p:spPr/>
        <p:txBody>
          <a:bodyPr>
            <a:normAutofit/>
          </a:bodyPr>
          <a:lstStyle/>
          <a:p>
            <a:endParaRPr lang="en-US" sz="1100" dirty="0" smtClean="0"/>
          </a:p>
          <a:p>
            <a:endParaRPr lang="en-US" sz="1100" dirty="0"/>
          </a:p>
          <a:p>
            <a:endParaRPr lang="en-US" sz="2000" dirty="0" smtClean="0"/>
          </a:p>
          <a:p>
            <a:r>
              <a:rPr lang="en-US" sz="2000" dirty="0" smtClean="0"/>
              <a:t>In this study the authors concluded that it would be beneficial to change the way that Iv’s are inserted. It was found that using </a:t>
            </a:r>
            <a:r>
              <a:rPr lang="en-US" sz="2000" dirty="0" err="1" smtClean="0"/>
              <a:t>intradermal</a:t>
            </a:r>
            <a:r>
              <a:rPr lang="en-US" sz="2000" dirty="0" smtClean="0"/>
              <a:t> medication, such as BNS, greatly decreases the pain that the patients experience. It was also found to be very cost-</a:t>
            </a:r>
            <a:r>
              <a:rPr lang="en-US" sz="2000" dirty="0" err="1" smtClean="0"/>
              <a:t>effectiive</a:t>
            </a:r>
            <a:r>
              <a:rPr lang="en-US" sz="2000" dirty="0" smtClean="0"/>
              <a:t>. According to their conclusion, a change in the way that Iv insertion is approached is a must to improve patient satisfaction (</a:t>
            </a:r>
            <a:r>
              <a:rPr lang="en-US" sz="2000" dirty="0" err="1" smtClean="0"/>
              <a:t>Windle</a:t>
            </a:r>
            <a:r>
              <a:rPr lang="en-US" sz="2000" dirty="0" smtClean="0"/>
              <a:t>, P., p. 258)</a:t>
            </a:r>
          </a:p>
          <a:p>
            <a:endParaRPr lang="en-US" sz="2000" dirty="0"/>
          </a:p>
          <a:p>
            <a:endParaRPr lang="en-US" sz="1800" dirty="0" smtClean="0"/>
          </a:p>
          <a:p>
            <a:endParaRPr lang="en-US" sz="1100" dirty="0"/>
          </a:p>
          <a:p>
            <a:endParaRPr lang="en-US" sz="1100" dirty="0" smtClean="0"/>
          </a:p>
          <a:p>
            <a:endParaRPr lang="en-US" sz="1100" dirty="0"/>
          </a:p>
          <a:p>
            <a:endParaRPr lang="en-US" sz="1100" dirty="0" smtClean="0"/>
          </a:p>
          <a:p>
            <a:endParaRPr lang="en-US" sz="1100" dirty="0"/>
          </a:p>
          <a:p>
            <a:endParaRPr lang="en-US" sz="11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553</Words>
  <Application>Microsoft Office PowerPoint</Application>
  <PresentationFormat>On-screen Show (4:3)</PresentationFormat>
  <Paragraphs>30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Article Findings for Valuing Caring Behaviors Within Simulated Emergent Nursing Situations</vt:lpstr>
      <vt:lpstr>Article Findings for Comparison of Bacteriostatic Normal Saline and Lidocaine Used as Intradermal Anesthesia for the Placement of Intravenous Lines</vt:lpstr>
      <vt:lpstr>Authors conclusions for Valuing Caring Behaviors Within Simulated Emergent Nursing Situations </vt:lpstr>
      <vt:lpstr>Authors Findings for Comparison of Bacteriostatic Normal Saline and Lidocaine Used as Intradermal Anesthesia for the Placement of Intravenous Lines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Article Findings for Valuing Caring Behaviors Within Simulated Emergent Nursing Situations</dc:title>
  <dc:creator>Maria Andres</dc:creator>
  <cp:lastModifiedBy> Maria Andres</cp:lastModifiedBy>
  <cp:revision>5</cp:revision>
  <dcterms:created xsi:type="dcterms:W3CDTF">2011-09-23T16:53:27Z</dcterms:created>
  <dcterms:modified xsi:type="dcterms:W3CDTF">2011-09-23T18:57:16Z</dcterms:modified>
</cp:coreProperties>
</file>