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9"/>
  </p:notesMasterIdLst>
  <p:handoutMasterIdLst>
    <p:handoutMasterId r:id="rId50"/>
  </p:handoutMasterIdLst>
  <p:sldIdLst>
    <p:sldId id="256" r:id="rId2"/>
    <p:sldId id="280" r:id="rId3"/>
    <p:sldId id="277" r:id="rId4"/>
    <p:sldId id="335" r:id="rId5"/>
    <p:sldId id="282" r:id="rId6"/>
    <p:sldId id="321" r:id="rId7"/>
    <p:sldId id="322" r:id="rId8"/>
    <p:sldId id="281" r:id="rId9"/>
    <p:sldId id="330" r:id="rId10"/>
    <p:sldId id="306" r:id="rId11"/>
    <p:sldId id="286" r:id="rId12"/>
    <p:sldId id="284" r:id="rId13"/>
    <p:sldId id="323" r:id="rId14"/>
    <p:sldId id="283" r:id="rId15"/>
    <p:sldId id="289" r:id="rId16"/>
    <p:sldId id="331" r:id="rId17"/>
    <p:sldId id="288" r:id="rId18"/>
    <p:sldId id="334" r:id="rId19"/>
    <p:sldId id="287" r:id="rId20"/>
    <p:sldId id="290" r:id="rId21"/>
    <p:sldId id="324" r:id="rId22"/>
    <p:sldId id="337" r:id="rId23"/>
    <p:sldId id="291" r:id="rId24"/>
    <p:sldId id="332" r:id="rId25"/>
    <p:sldId id="336" r:id="rId26"/>
    <p:sldId id="315" r:id="rId27"/>
    <p:sldId id="325" r:id="rId28"/>
    <p:sldId id="295" r:id="rId29"/>
    <p:sldId id="297" r:id="rId30"/>
    <p:sldId id="296" r:id="rId31"/>
    <p:sldId id="333" r:id="rId32"/>
    <p:sldId id="307" r:id="rId33"/>
    <p:sldId id="326" r:id="rId34"/>
    <p:sldId id="300" r:id="rId35"/>
    <p:sldId id="301" r:id="rId36"/>
    <p:sldId id="308" r:id="rId37"/>
    <p:sldId id="327" r:id="rId38"/>
    <p:sldId id="309" r:id="rId39"/>
    <p:sldId id="310" r:id="rId40"/>
    <p:sldId id="311" r:id="rId41"/>
    <p:sldId id="312" r:id="rId42"/>
    <p:sldId id="329" r:id="rId43"/>
    <p:sldId id="313" r:id="rId44"/>
    <p:sldId id="305" r:id="rId45"/>
    <p:sldId id="319" r:id="rId46"/>
    <p:sldId id="302" r:id="rId47"/>
    <p:sldId id="32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255"/>
    <a:srgbClr val="72A510"/>
    <a:srgbClr val="E5D419"/>
    <a:srgbClr val="212F62"/>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94697" autoAdjust="0"/>
  </p:normalViewPr>
  <p:slideViewPr>
    <p:cSldViewPr snapToGrid="0" snapToObjects="1">
      <p:cViewPr varScale="1">
        <p:scale>
          <a:sx n="82" d="100"/>
          <a:sy n="82" d="100"/>
        </p:scale>
        <p:origin x="127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5/16/2018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666D1B-2D1F-6F4A-B021-8C2E6F521AC5}" type="datetimeFigureOut">
              <a:rPr lang="en-US" smtClean="0"/>
              <a:t>5/16/2018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61BD6-6004-D94F-BB71-8810A2A94AF2}" type="slidenum">
              <a:rPr lang="en-US" smtClean="0"/>
              <a:t>‹#›</a:t>
            </a:fld>
            <a:endParaRPr lang="en-US"/>
          </a:p>
        </p:txBody>
      </p:sp>
    </p:spTree>
    <p:extLst>
      <p:ext uri="{BB962C8B-B14F-4D97-AF65-F5344CB8AC3E}">
        <p14:creationId xmlns:p14="http://schemas.microsoft.com/office/powerpoint/2010/main" val="34227103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A61BD6-6004-D94F-BB71-8810A2A94AF2}" type="slidenum">
              <a:rPr lang="en-US" smtClean="0"/>
              <a:t>5</a:t>
            </a:fld>
            <a:endParaRPr lang="en-US"/>
          </a:p>
        </p:txBody>
      </p:sp>
    </p:spTree>
    <p:extLst>
      <p:ext uri="{BB962C8B-B14F-4D97-AF65-F5344CB8AC3E}">
        <p14:creationId xmlns:p14="http://schemas.microsoft.com/office/powerpoint/2010/main" val="1979398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A61BD6-6004-D94F-BB71-8810A2A94AF2}" type="slidenum">
              <a:rPr lang="en-US" smtClean="0"/>
              <a:t>11</a:t>
            </a:fld>
            <a:endParaRPr lang="en-US"/>
          </a:p>
        </p:txBody>
      </p:sp>
    </p:spTree>
    <p:extLst>
      <p:ext uri="{BB962C8B-B14F-4D97-AF65-F5344CB8AC3E}">
        <p14:creationId xmlns:p14="http://schemas.microsoft.com/office/powerpoint/2010/main" val="134890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A61BD6-6004-D94F-BB71-8810A2A94AF2}" type="slidenum">
              <a:rPr lang="en-US" smtClean="0"/>
              <a:t>23</a:t>
            </a:fld>
            <a:endParaRPr lang="en-US"/>
          </a:p>
        </p:txBody>
      </p:sp>
    </p:spTree>
    <p:extLst>
      <p:ext uri="{BB962C8B-B14F-4D97-AF65-F5344CB8AC3E}">
        <p14:creationId xmlns:p14="http://schemas.microsoft.com/office/powerpoint/2010/main" val="253039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May 16,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May 16,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May 16,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May 16, 2018</a:t>
            </a:fld>
            <a:endParaRPr lang="en-US"/>
          </a:p>
        </p:txBody>
      </p:sp>
      <p:sp>
        <p:nvSpPr>
          <p:cNvPr id="5" name="Footer Placeholder 4"/>
          <p:cNvSpPr>
            <a:spLocks noGrp="1"/>
          </p:cNvSpPr>
          <p:nvPr>
            <p:ph type="ftr" sz="quarter" idx="11"/>
          </p:nvPr>
        </p:nvSpPr>
        <p:spPr/>
        <p:txBody>
          <a:bodyPr/>
          <a:lstStyle/>
          <a:p>
            <a:endParaRPr lang="en-US"/>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a:t>College Physics</a:t>
            </a:r>
          </a:p>
          <a:p>
            <a:pPr algn="ctr"/>
            <a:endParaRPr lang="en-US" sz="1800" cap="none">
              <a:solidFill>
                <a:schemeClr val="accent3">
                  <a:lumMod val="20000"/>
                  <a:lumOff val="80000"/>
                </a:schemeClr>
              </a:solidFill>
              <a:latin typeface="+mn-lt"/>
            </a:endParaRPr>
          </a:p>
          <a:p>
            <a:pPr algn="ctr"/>
            <a:r>
              <a:rPr lang="en-US" sz="2000" b="1" cap="none">
                <a:solidFill>
                  <a:srgbClr val="212F62"/>
                </a:solidFill>
                <a:latin typeface="+mn-lt"/>
              </a:rPr>
              <a:t>Chapter # Chapter Title</a:t>
            </a:r>
          </a:p>
          <a:p>
            <a:pPr algn="ctr"/>
            <a:r>
              <a:rPr lang="en-US" sz="1600" cap="none">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May 16, 2018</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Psychology</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3 BIOPSYCHOLOGY</a:t>
            </a:r>
          </a:p>
          <a:p>
            <a:pPr algn="ctr"/>
            <a:r>
              <a:rPr lang="en-US" sz="1600" cap="none" dirty="0">
                <a:solidFill>
                  <a:schemeClr val="tx1"/>
                </a:solidFill>
                <a:latin typeface="+mn-lt"/>
              </a:rPr>
              <a:t>PowerPoint Image Slideshow</a:t>
            </a:r>
          </a:p>
        </p:txBody>
      </p:sp>
      <p:pic>
        <p:nvPicPr>
          <p:cNvPr id="3" name="Picture 2"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Punnett squares</a:t>
            </a:r>
          </a:p>
        </p:txBody>
      </p:sp>
      <p:sp>
        <p:nvSpPr>
          <p:cNvPr id="7" name="Text Placeholder 6"/>
          <p:cNvSpPr>
            <a:spLocks noGrp="1"/>
          </p:cNvSpPr>
          <p:nvPr>
            <p:ph type="body" sz="quarter" idx="14"/>
          </p:nvPr>
        </p:nvSpPr>
        <p:spPr>
          <a:xfrm>
            <a:off x="457198" y="4501726"/>
            <a:ext cx="8367223" cy="2112433"/>
          </a:xfrm>
        </p:spPr>
        <p:txBody>
          <a:bodyPr>
            <a:normAutofit lnSpcReduction="10000"/>
          </a:bodyPr>
          <a:lstStyle/>
          <a:p>
            <a:r>
              <a:rPr lang="en-US" sz="1400"/>
              <a:t>Figure 3.5</a:t>
            </a:r>
          </a:p>
          <a:p>
            <a:pPr marL="342900" indent="-342900">
              <a:buAutoNum type="alphaLcParenBoth"/>
            </a:pPr>
            <a:r>
              <a:rPr lang="en-US" sz="1500"/>
              <a:t>A Punnett square is a tool used to predict how genes will interact in the production of offspring. The capital B represents the dominant allele, and the lowercase b represents the recessive allele. In the example of the cleft chin, where B is cleft chin (dominant allele), wherever a pair contains the dominant allele, B, you can expect a cleft chin phenotype. You can expect a smooth chin phenotype only when there are two copies of the recessive allele, bb.</a:t>
            </a:r>
          </a:p>
          <a:p>
            <a:pPr marL="342900" indent="-342900">
              <a:buAutoNum type="alphaLcParenBoth"/>
            </a:pPr>
            <a:r>
              <a:rPr lang="en-US" sz="1500"/>
              <a:t> A cleft chin, shown here, is an inherited trait</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3_01_Punnett1.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56" r="-2256"/>
          <a:stretch>
            <a:fillRect/>
          </a:stretch>
        </p:blipFill>
        <p:spPr>
          <a:xfrm>
            <a:off x="845573" y="1206741"/>
            <a:ext cx="7590471" cy="3294986"/>
          </a:xfrm>
        </p:spPr>
      </p:pic>
    </p:spTree>
    <p:extLst>
      <p:ext uri="{BB962C8B-B14F-4D97-AF65-F5344CB8AC3E}">
        <p14:creationId xmlns:p14="http://schemas.microsoft.com/office/powerpoint/2010/main" val="3402334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Punnett squares</a:t>
            </a:r>
          </a:p>
        </p:txBody>
      </p:sp>
      <p:sp>
        <p:nvSpPr>
          <p:cNvPr id="7" name="Text Placeholder 6"/>
          <p:cNvSpPr>
            <a:spLocks noGrp="1"/>
          </p:cNvSpPr>
          <p:nvPr>
            <p:ph type="body" sz="quarter" idx="14"/>
          </p:nvPr>
        </p:nvSpPr>
        <p:spPr>
          <a:xfrm>
            <a:off x="457200" y="1343910"/>
            <a:ext cx="4206240" cy="4950209"/>
          </a:xfrm>
        </p:spPr>
        <p:txBody>
          <a:bodyPr>
            <a:normAutofit lnSpcReduction="10000"/>
          </a:bodyPr>
          <a:lstStyle/>
          <a:p>
            <a:pPr>
              <a:spcBef>
                <a:spcPts val="480"/>
              </a:spcBef>
            </a:pPr>
            <a:r>
              <a:rPr lang="en-US" sz="1700" dirty="0"/>
              <a:t>In this Punnett square, N represents the dominant allele, and p represents the recessive allele that is associated with PKU. </a:t>
            </a:r>
          </a:p>
          <a:p>
            <a:pPr>
              <a:spcBef>
                <a:spcPts val="480"/>
              </a:spcBef>
            </a:pPr>
            <a:r>
              <a:rPr lang="en-US" sz="1700" dirty="0"/>
              <a:t>If two individuals mate who are both heterozygous (Np) for the allele associated with PKU, their offspring have a 25% chance of expressing the PKU phenotype.</a:t>
            </a:r>
          </a:p>
          <a:p>
            <a:pPr>
              <a:spcBef>
                <a:spcPts val="480"/>
              </a:spcBef>
            </a:pPr>
            <a:r>
              <a:rPr lang="en-US" sz="1700" b="1" dirty="0">
                <a:solidFill>
                  <a:srgbClr val="6CB255"/>
                </a:solidFill>
              </a:rPr>
              <a:t>Where do harmful genes like PKU come from?</a:t>
            </a:r>
          </a:p>
          <a:p>
            <a:pPr>
              <a:spcBef>
                <a:spcPts val="480"/>
              </a:spcBef>
            </a:pPr>
            <a:r>
              <a:rPr lang="en-US" sz="1700" dirty="0">
                <a:solidFill>
                  <a:schemeClr val="tx1"/>
                </a:solidFill>
              </a:rPr>
              <a:t>Some are the result of mutations. </a:t>
            </a:r>
          </a:p>
          <a:p>
            <a:pPr>
              <a:spcBef>
                <a:spcPts val="480"/>
              </a:spcBef>
            </a:pPr>
            <a:r>
              <a:rPr lang="en-US" sz="1700" b="1" dirty="0">
                <a:solidFill>
                  <a:schemeClr val="tx1"/>
                </a:solidFill>
              </a:rPr>
              <a:t>Mutations</a:t>
            </a:r>
            <a:r>
              <a:rPr lang="en-US" sz="1700" dirty="0">
                <a:solidFill>
                  <a:schemeClr val="tx1"/>
                </a:solidFill>
              </a:rPr>
              <a:t> - </a:t>
            </a:r>
            <a:r>
              <a:rPr lang="en-US" sz="1800" dirty="0"/>
              <a:t>sudden, permanent change in a gene.</a:t>
            </a:r>
          </a:p>
          <a:p>
            <a:pPr>
              <a:spcBef>
                <a:spcPts val="480"/>
              </a:spcBef>
            </a:pPr>
            <a:r>
              <a:rPr lang="en-US" sz="1800" dirty="0"/>
              <a:t>Many mutations are harmful but some can also be beneficial.</a:t>
            </a:r>
          </a:p>
          <a:p>
            <a:pPr>
              <a:spcBef>
                <a:spcPts val="480"/>
              </a:spcBef>
            </a:pPr>
            <a:endParaRPr lang="en-US" sz="1700" dirty="0">
              <a:solidFill>
                <a:schemeClr val="tx1"/>
              </a:solidFill>
            </a:endParaRP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3_01_Punnett2.jpg"/>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rcRect l="-65182" r="-65182"/>
          <a:stretch>
            <a:fillRect/>
          </a:stretch>
        </p:blipFill>
        <p:spPr>
          <a:xfrm>
            <a:off x="2682240" y="1343911"/>
            <a:ext cx="8062912" cy="3500071"/>
          </a:xfrm>
        </p:spPr>
      </p:pic>
      <p:sp>
        <p:nvSpPr>
          <p:cNvPr id="2" name="TextBox 1"/>
          <p:cNvSpPr txBox="1"/>
          <p:nvPr/>
        </p:nvSpPr>
        <p:spPr>
          <a:xfrm>
            <a:off x="6149902" y="5194858"/>
            <a:ext cx="1394373" cy="584775"/>
          </a:xfrm>
          <a:prstGeom prst="rect">
            <a:avLst/>
          </a:prstGeom>
          <a:noFill/>
        </p:spPr>
        <p:txBody>
          <a:bodyPr wrap="square" rtlCol="0">
            <a:spAutoFit/>
          </a:bodyPr>
          <a:lstStyle/>
          <a:p>
            <a:r>
              <a:rPr lang="en-US" sz="1400"/>
              <a:t>Figure 3.6</a:t>
            </a:r>
          </a:p>
          <a:p>
            <a:endParaRPr lang="en-US"/>
          </a:p>
        </p:txBody>
      </p:sp>
    </p:spTree>
    <p:extLst>
      <p:ext uri="{BB962C8B-B14F-4D97-AF65-F5344CB8AC3E}">
        <p14:creationId xmlns:p14="http://schemas.microsoft.com/office/powerpoint/2010/main" val="2271996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gene-environment interactions</a:t>
            </a:r>
          </a:p>
        </p:txBody>
      </p:sp>
      <p:sp>
        <p:nvSpPr>
          <p:cNvPr id="7" name="Text Placeholder 6"/>
          <p:cNvSpPr>
            <a:spLocks noGrp="1"/>
          </p:cNvSpPr>
          <p:nvPr>
            <p:ph type="body" sz="quarter" idx="14"/>
          </p:nvPr>
        </p:nvSpPr>
        <p:spPr>
          <a:xfrm>
            <a:off x="457199" y="1131854"/>
            <a:ext cx="8367221" cy="1199132"/>
          </a:xfrm>
        </p:spPr>
        <p:txBody>
          <a:bodyPr>
            <a:normAutofit fontScale="25000" lnSpcReduction="20000"/>
          </a:bodyPr>
          <a:lstStyle/>
          <a:p>
            <a:r>
              <a:rPr lang="en-US" sz="6800" dirty="0"/>
              <a:t>Nature and nurture work together like complex pieces of a human puzzle. </a:t>
            </a:r>
          </a:p>
          <a:p>
            <a:r>
              <a:rPr lang="en-US" sz="6800" dirty="0"/>
              <a:t>The interaction of our environment and genes makes us the individuals we are.</a:t>
            </a:r>
          </a:p>
          <a:p>
            <a:r>
              <a:rPr lang="en-US" sz="6800" dirty="0"/>
              <a:t>There are many different ways to look at this interaction:</a:t>
            </a:r>
          </a:p>
          <a:p>
            <a:r>
              <a:rPr lang="en-US" sz="3600" dirty="0"/>
              <a:t> </a:t>
            </a:r>
          </a:p>
          <a:p>
            <a:endParaRPr lang="en-US" sz="1600" dirty="0"/>
          </a:p>
          <a:p>
            <a:endParaRPr lang="en-US" sz="1600" dirty="0"/>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3_01_GeneEnviro.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6709" r="-26709"/>
          <a:stretch>
            <a:fillRect/>
          </a:stretch>
        </p:blipFill>
        <p:spPr>
          <a:xfrm>
            <a:off x="5050376" y="2423160"/>
            <a:ext cx="4256546" cy="1847746"/>
          </a:xfrm>
        </p:spPr>
      </p:pic>
      <p:sp>
        <p:nvSpPr>
          <p:cNvPr id="2" name="TextBox 1"/>
          <p:cNvSpPr txBox="1"/>
          <p:nvPr/>
        </p:nvSpPr>
        <p:spPr>
          <a:xfrm>
            <a:off x="5882640" y="4541520"/>
            <a:ext cx="2828740" cy="1661993"/>
          </a:xfrm>
          <a:prstGeom prst="rect">
            <a:avLst/>
          </a:prstGeom>
          <a:noFill/>
        </p:spPr>
        <p:txBody>
          <a:bodyPr wrap="square" rtlCol="0">
            <a:spAutoFit/>
          </a:bodyPr>
          <a:lstStyle/>
          <a:p>
            <a:r>
              <a:rPr lang="en-US" sz="1400"/>
              <a:t>Figure 3.7</a:t>
            </a:r>
          </a:p>
          <a:p>
            <a:r>
              <a:rPr lang="en-US" sz="1400"/>
              <a:t>(credit “puzzle”: modification of work by Cory </a:t>
            </a:r>
            <a:r>
              <a:rPr lang="en-US" sz="1400" err="1"/>
              <a:t>Zanker</a:t>
            </a:r>
            <a:r>
              <a:rPr lang="en-US" sz="1400"/>
              <a:t>; credit “houses”: modification of work by Ben Salter; credit “DNA”: modification of work by NHGRI)</a:t>
            </a:r>
          </a:p>
          <a:p>
            <a:endParaRPr lang="en-US"/>
          </a:p>
        </p:txBody>
      </p:sp>
      <p:sp>
        <p:nvSpPr>
          <p:cNvPr id="4" name="TextBox 3"/>
          <p:cNvSpPr txBox="1"/>
          <p:nvPr/>
        </p:nvSpPr>
        <p:spPr>
          <a:xfrm>
            <a:off x="457199" y="2330986"/>
            <a:ext cx="5288281" cy="3654847"/>
          </a:xfrm>
          <a:prstGeom prst="rect">
            <a:avLst/>
          </a:prstGeom>
          <a:noFill/>
        </p:spPr>
        <p:txBody>
          <a:bodyPr wrap="square" rtlCol="0">
            <a:spAutoFit/>
          </a:bodyPr>
          <a:lstStyle/>
          <a:p>
            <a:pPr>
              <a:spcBef>
                <a:spcPts val="480"/>
              </a:spcBef>
              <a:spcAft>
                <a:spcPts val="600"/>
              </a:spcAft>
            </a:pPr>
            <a:r>
              <a:rPr lang="en-US" sz="1700" b="1" dirty="0"/>
              <a:t>Range of reaction </a:t>
            </a:r>
            <a:r>
              <a:rPr lang="en-US" sz="1700" dirty="0"/>
              <a:t>- asserts our genes set the boundaries within which we can operate, and our environment interacts with the genes to determine where in that range we will fall.</a:t>
            </a:r>
          </a:p>
          <a:p>
            <a:pPr>
              <a:spcBef>
                <a:spcPts val="480"/>
              </a:spcBef>
              <a:spcAft>
                <a:spcPts val="600"/>
              </a:spcAft>
            </a:pPr>
            <a:r>
              <a:rPr lang="en-US" sz="1700" b="1" dirty="0"/>
              <a:t>Genetic environmental correlation </a:t>
            </a:r>
            <a:r>
              <a:rPr lang="en-US" sz="1700" dirty="0"/>
              <a:t>- view of gene-environment interaction that asserts our genes affect our environment, and our environment influences the expression of our genes.</a:t>
            </a:r>
          </a:p>
          <a:p>
            <a:pPr>
              <a:spcBef>
                <a:spcPts val="480"/>
              </a:spcBef>
              <a:spcAft>
                <a:spcPts val="600"/>
              </a:spcAft>
            </a:pPr>
            <a:r>
              <a:rPr lang="en-US" sz="1700" b="1" dirty="0"/>
              <a:t>Epigenetics </a:t>
            </a:r>
            <a:r>
              <a:rPr lang="en-US" sz="1700" dirty="0"/>
              <a:t>- study of gene-environment interactions such as how the same genotype leads to different phenotypes.</a:t>
            </a:r>
          </a:p>
          <a:p>
            <a:pPr>
              <a:spcBef>
                <a:spcPts val="480"/>
              </a:spcBef>
              <a:spcAft>
                <a:spcPts val="600"/>
              </a:spcAft>
            </a:pPr>
            <a:endParaRPr lang="en-US" sz="1700" dirty="0"/>
          </a:p>
        </p:txBody>
      </p:sp>
    </p:spTree>
    <p:extLst>
      <p:ext uri="{BB962C8B-B14F-4D97-AF65-F5344CB8AC3E}">
        <p14:creationId xmlns:p14="http://schemas.microsoft.com/office/powerpoint/2010/main" val="2689646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Cells of the nervous system</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7" name="Text Placeholder 6"/>
          <p:cNvSpPr>
            <a:spLocks noGrp="1"/>
          </p:cNvSpPr>
          <p:nvPr>
            <p:ph type="body" sz="quarter" idx="14"/>
          </p:nvPr>
        </p:nvSpPr>
        <p:spPr>
          <a:xfrm>
            <a:off x="457200" y="1308301"/>
            <a:ext cx="8062912" cy="4828730"/>
          </a:xfrm>
        </p:spPr>
        <p:txBody>
          <a:bodyPr>
            <a:normAutofit/>
          </a:bodyPr>
          <a:lstStyle/>
          <a:p>
            <a:r>
              <a:rPr lang="en-US" sz="1700"/>
              <a:t>The nervous system is made up of two types of cells:</a:t>
            </a:r>
          </a:p>
          <a:p>
            <a:r>
              <a:rPr lang="en-US" sz="1700" b="1" dirty="0"/>
              <a:t>Neurons</a:t>
            </a:r>
            <a:r>
              <a:rPr lang="en-US" sz="1700" dirty="0"/>
              <a:t> -  the basic units of the nervous system; responsible for conducting nerve impulses needed for tasks associated with the nervous system.</a:t>
            </a:r>
          </a:p>
          <a:p>
            <a:r>
              <a:rPr lang="en-US" sz="1700" dirty="0"/>
              <a:t>- Responsible for the reception, conduction and transmission of electrochemical signals.</a:t>
            </a:r>
          </a:p>
          <a:p>
            <a:r>
              <a:rPr lang="en-US" sz="1700" b="1" dirty="0"/>
              <a:t>Glial cell </a:t>
            </a:r>
            <a:r>
              <a:rPr lang="en-US" sz="1700" dirty="0"/>
              <a:t>- provides physical and metabolic support to neurons, including neuronal insulation and communication and nutrient and waste transport.</a:t>
            </a:r>
          </a:p>
          <a:p>
            <a:pPr marL="285750" indent="-285750">
              <a:buFontTx/>
              <a:buChar char="-"/>
            </a:pPr>
            <a:r>
              <a:rPr lang="en-US" sz="1700" dirty="0"/>
              <a:t>The glue.</a:t>
            </a:r>
          </a:p>
          <a:p>
            <a:pPr marL="285750" indent="-285750">
              <a:buFontTx/>
              <a:buChar char="-"/>
            </a:pPr>
            <a:r>
              <a:rPr lang="en-US" sz="1700" dirty="0"/>
              <a:t>Outnumber neurons ten to one.</a:t>
            </a:r>
          </a:p>
          <a:p>
            <a:pPr marL="285750" indent="-285750">
              <a:buFontTx/>
              <a:buChar char="-"/>
            </a:pPr>
            <a:r>
              <a:rPr lang="en-US" sz="1700" dirty="0"/>
              <a:t>Include Oligodendrocytes, Schwann cells, astrocytes, and microglia.</a:t>
            </a:r>
          </a:p>
          <a:p>
            <a:endParaRPr lang="en-US" dirty="0"/>
          </a:p>
          <a:p>
            <a:endParaRPr lang="en-US" dirty="0"/>
          </a:p>
        </p:txBody>
      </p:sp>
    </p:spTree>
    <p:extLst>
      <p:ext uri="{BB962C8B-B14F-4D97-AF65-F5344CB8AC3E}">
        <p14:creationId xmlns:p14="http://schemas.microsoft.com/office/powerpoint/2010/main" val="130213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Neuron structure</a:t>
            </a:r>
          </a:p>
        </p:txBody>
      </p:sp>
      <p:sp>
        <p:nvSpPr>
          <p:cNvPr id="7" name="Text Placeholder 6"/>
          <p:cNvSpPr>
            <a:spLocks noGrp="1"/>
          </p:cNvSpPr>
          <p:nvPr>
            <p:ph type="body" sz="quarter" idx="14"/>
          </p:nvPr>
        </p:nvSpPr>
        <p:spPr>
          <a:xfrm>
            <a:off x="3749040" y="6113849"/>
            <a:ext cx="4771072" cy="558427"/>
          </a:xfrm>
        </p:spPr>
        <p:txBody>
          <a:bodyPr>
            <a:normAutofit/>
          </a:bodyPr>
          <a:lstStyle/>
          <a:p>
            <a:r>
              <a:rPr lang="en-US" sz="1400"/>
              <a:t>Figure 3.8 This illustration shows a prototypical neuron, which is being myelinated</a:t>
            </a:r>
            <a:r>
              <a:rPr lang="en-US" sz="1600"/>
              <a:t>.</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3_02_Neuron.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31361" r="-31361"/>
          <a:stretch>
            <a:fillRect/>
          </a:stretch>
        </p:blipFill>
        <p:spPr>
          <a:xfrm>
            <a:off x="2270761" y="2904797"/>
            <a:ext cx="7392512" cy="3209053"/>
          </a:xfrm>
        </p:spPr>
      </p:pic>
      <p:sp>
        <p:nvSpPr>
          <p:cNvPr id="2" name="TextBox 1"/>
          <p:cNvSpPr txBox="1"/>
          <p:nvPr/>
        </p:nvSpPr>
        <p:spPr>
          <a:xfrm>
            <a:off x="426068" y="2747635"/>
            <a:ext cx="2987692" cy="3775393"/>
          </a:xfrm>
          <a:prstGeom prst="rect">
            <a:avLst/>
          </a:prstGeom>
          <a:noFill/>
        </p:spPr>
        <p:txBody>
          <a:bodyPr wrap="square" rtlCol="0">
            <a:spAutoFit/>
          </a:bodyPr>
          <a:lstStyle/>
          <a:p>
            <a:pPr>
              <a:spcBef>
                <a:spcPts val="480"/>
              </a:spcBef>
              <a:spcAft>
                <a:spcPts val="600"/>
              </a:spcAft>
            </a:pPr>
            <a:r>
              <a:rPr lang="en-US" sz="1700"/>
              <a:t>Axons are covered in a myelin sheath made of a fatty substance that insulates axons and allows the signal to travel down the axon quicker.</a:t>
            </a:r>
            <a:endParaRPr lang="en-US" sz="1700" dirty="0"/>
          </a:p>
          <a:p>
            <a:pPr>
              <a:spcBef>
                <a:spcPts val="480"/>
              </a:spcBef>
              <a:spcAft>
                <a:spcPts val="600"/>
              </a:spcAft>
            </a:pPr>
            <a:r>
              <a:rPr lang="en-US" sz="1700" dirty="0"/>
              <a:t>At the end of the axons are terminal buttons which contain synaptic vessels (storage sites for chemical messengers called neurotransmitters).</a:t>
            </a:r>
          </a:p>
          <a:p>
            <a:pPr>
              <a:spcBef>
                <a:spcPts val="480"/>
              </a:spcBef>
              <a:spcAft>
                <a:spcPts val="600"/>
              </a:spcAft>
            </a:pPr>
            <a:endParaRPr lang="en-US" sz="1700" dirty="0"/>
          </a:p>
        </p:txBody>
      </p:sp>
      <p:sp>
        <p:nvSpPr>
          <p:cNvPr id="6" name="TextBox 5"/>
          <p:cNvSpPr txBox="1"/>
          <p:nvPr/>
        </p:nvSpPr>
        <p:spPr>
          <a:xfrm>
            <a:off x="426068" y="957440"/>
            <a:ext cx="8519811" cy="2518638"/>
          </a:xfrm>
          <a:prstGeom prst="rect">
            <a:avLst/>
          </a:prstGeom>
          <a:noFill/>
        </p:spPr>
        <p:txBody>
          <a:bodyPr wrap="square" rtlCol="0">
            <a:spAutoFit/>
          </a:bodyPr>
          <a:lstStyle/>
          <a:p>
            <a:pPr>
              <a:spcBef>
                <a:spcPts val="480"/>
              </a:spcBef>
              <a:spcAft>
                <a:spcPts val="600"/>
              </a:spcAft>
            </a:pPr>
            <a:r>
              <a:rPr lang="en-US" sz="1700" dirty="0"/>
              <a:t>The function of a neuron is aided by specific aspects of its structure. </a:t>
            </a:r>
          </a:p>
          <a:p>
            <a:pPr>
              <a:spcBef>
                <a:spcPts val="480"/>
              </a:spcBef>
              <a:spcAft>
                <a:spcPts val="600"/>
              </a:spcAft>
            </a:pPr>
            <a:r>
              <a:rPr lang="en-US" sz="1700" dirty="0"/>
              <a:t>Its semi-permeable membrane allows smaller molecules or molecules without an electrical charge to pass through it, while stopping larger or highly charged molecules.</a:t>
            </a:r>
          </a:p>
          <a:p>
            <a:pPr>
              <a:spcBef>
                <a:spcPts val="480"/>
              </a:spcBef>
              <a:spcAft>
                <a:spcPts val="600"/>
              </a:spcAft>
            </a:pPr>
            <a:r>
              <a:rPr lang="en-US" sz="1700" dirty="0"/>
              <a:t>Incoming electrical signals from other neurons are received by the dendrites which then send the signal down the axon.</a:t>
            </a:r>
          </a:p>
          <a:p>
            <a:pPr>
              <a:spcBef>
                <a:spcPts val="480"/>
              </a:spcBef>
              <a:spcAft>
                <a:spcPts val="600"/>
              </a:spcAft>
            </a:pPr>
            <a:endParaRPr lang="en-US" dirty="0"/>
          </a:p>
          <a:p>
            <a:pPr>
              <a:spcBef>
                <a:spcPts val="480"/>
              </a:spcBef>
              <a:spcAft>
                <a:spcPts val="600"/>
              </a:spcAft>
            </a:pPr>
            <a:endParaRPr lang="en-US" dirty="0"/>
          </a:p>
        </p:txBody>
      </p:sp>
    </p:spTree>
    <p:extLst>
      <p:ext uri="{BB962C8B-B14F-4D97-AF65-F5344CB8AC3E}">
        <p14:creationId xmlns:p14="http://schemas.microsoft.com/office/powerpoint/2010/main" val="1800407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THE SYNAPSE</a:t>
            </a:r>
          </a:p>
        </p:txBody>
      </p:sp>
      <p:sp>
        <p:nvSpPr>
          <p:cNvPr id="7" name="Text Placeholder 6"/>
          <p:cNvSpPr>
            <a:spLocks noGrp="1"/>
          </p:cNvSpPr>
          <p:nvPr>
            <p:ph type="body" sz="quarter" idx="14"/>
          </p:nvPr>
        </p:nvSpPr>
        <p:spPr>
          <a:xfrm>
            <a:off x="457200" y="4439126"/>
            <a:ext cx="8062912" cy="2390537"/>
          </a:xfrm>
        </p:spPr>
        <p:txBody>
          <a:bodyPr>
            <a:noAutofit/>
          </a:bodyPr>
          <a:lstStyle/>
          <a:p>
            <a:pPr marL="342900" indent="-342900">
              <a:buAutoNum type="alphaLcParenBoth"/>
            </a:pPr>
            <a:r>
              <a:rPr lang="en-US" sz="1700"/>
              <a:t>The synapse is the space between the terminal button of one neuron and the dendrite of another neuron.</a:t>
            </a:r>
          </a:p>
          <a:p>
            <a:pPr marL="342900" indent="-342900">
              <a:buAutoNum type="alphaLcParenBoth"/>
            </a:pPr>
            <a:r>
              <a:rPr lang="en-US" sz="1700"/>
              <a:t>In this pseudo-colored image from a scanning electron microscope, a terminal button (green) has been opened to reveal the synaptic vesicles (orange and blue) inside. Each vesicle contains about 10,000 neurotransmitter molecules. </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34919" y="378486"/>
            <a:ext cx="1051734" cy="751709"/>
          </a:xfrm>
          <a:prstGeom prst="rect">
            <a:avLst/>
          </a:prstGeom>
        </p:spPr>
      </p:pic>
      <p:pic>
        <p:nvPicPr>
          <p:cNvPr id="3" name="Picture Placeholder 2" descr="CNX_Psych_03_02_Synapse.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510" r="-510"/>
          <a:stretch>
            <a:fillRect/>
          </a:stretch>
        </p:blipFill>
        <p:spPr>
          <a:xfrm>
            <a:off x="1242392" y="1052229"/>
            <a:ext cx="6492527" cy="2818374"/>
          </a:xfrm>
        </p:spPr>
      </p:pic>
      <p:sp>
        <p:nvSpPr>
          <p:cNvPr id="4" name="TextBox 3"/>
          <p:cNvSpPr txBox="1"/>
          <p:nvPr/>
        </p:nvSpPr>
        <p:spPr>
          <a:xfrm>
            <a:off x="560236" y="3885128"/>
            <a:ext cx="7959876" cy="553998"/>
          </a:xfrm>
          <a:prstGeom prst="rect">
            <a:avLst/>
          </a:prstGeom>
          <a:noFill/>
        </p:spPr>
        <p:txBody>
          <a:bodyPr wrap="square" rtlCol="0">
            <a:spAutoFit/>
          </a:bodyPr>
          <a:lstStyle/>
          <a:p>
            <a:r>
              <a:rPr lang="en-US" sz="1200"/>
              <a:t>Figure 3.9 (credit b: modification of work by Tina </a:t>
            </a:r>
            <a:r>
              <a:rPr lang="en-US" sz="1200" err="1"/>
              <a:t>Carvalho</a:t>
            </a:r>
            <a:r>
              <a:rPr lang="en-US" sz="1200"/>
              <a:t>, NIH-NIGMS; scale-bar data from Matt Russell)</a:t>
            </a:r>
          </a:p>
          <a:p>
            <a:endParaRPr lang="en-US"/>
          </a:p>
        </p:txBody>
      </p:sp>
    </p:spTree>
    <p:extLst>
      <p:ext uri="{BB962C8B-B14F-4D97-AF65-F5344CB8AC3E}">
        <p14:creationId xmlns:p14="http://schemas.microsoft.com/office/powerpoint/2010/main" val="2732458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Neuronal communication</a:t>
            </a:r>
          </a:p>
        </p:txBody>
      </p:sp>
      <p:sp>
        <p:nvSpPr>
          <p:cNvPr id="4" name="Text Placeholder 3"/>
          <p:cNvSpPr>
            <a:spLocks noGrp="1"/>
          </p:cNvSpPr>
          <p:nvPr>
            <p:ph type="body" sz="quarter" idx="14"/>
          </p:nvPr>
        </p:nvSpPr>
        <p:spPr>
          <a:xfrm>
            <a:off x="457199" y="1038021"/>
            <a:ext cx="8329453" cy="5621859"/>
          </a:xfrm>
        </p:spPr>
        <p:txBody>
          <a:bodyPr>
            <a:normAutofit/>
          </a:bodyPr>
          <a:lstStyle/>
          <a:p>
            <a:pPr>
              <a:spcBef>
                <a:spcPts val="480"/>
              </a:spcBef>
            </a:pPr>
            <a:r>
              <a:rPr lang="en-US" sz="1700" dirty="0"/>
              <a:t>Neural communication is an electrochemical event.</a:t>
            </a:r>
          </a:p>
          <a:p>
            <a:pPr>
              <a:spcBef>
                <a:spcPts val="480"/>
              </a:spcBef>
            </a:pPr>
            <a:r>
              <a:rPr lang="en-US" sz="1700" dirty="0"/>
              <a:t>Neurons are surrounded by extracellular fluid and contain intracellular fluid. The communication of an electrical signal depends on these fluids being electrically different.</a:t>
            </a:r>
          </a:p>
          <a:p>
            <a:pPr>
              <a:spcBef>
                <a:spcPts val="480"/>
              </a:spcBef>
            </a:pPr>
            <a:r>
              <a:rPr lang="en-US" sz="1700" b="1" dirty="0"/>
              <a:t>Membrane potential </a:t>
            </a:r>
            <a:r>
              <a:rPr lang="en-US" sz="1700" dirty="0"/>
              <a:t>- difference in charge across the neuronal membrane.</a:t>
            </a:r>
          </a:p>
          <a:p>
            <a:pPr>
              <a:spcBef>
                <a:spcPts val="480"/>
              </a:spcBef>
            </a:pPr>
            <a:r>
              <a:rPr lang="en-US" sz="1700" dirty="0"/>
              <a:t>These fluids contain ions which cause the electrical charge.</a:t>
            </a:r>
          </a:p>
          <a:p>
            <a:pPr marL="285750" indent="-285750">
              <a:spcBef>
                <a:spcPts val="480"/>
              </a:spcBef>
              <a:buFontTx/>
              <a:buChar char="-"/>
            </a:pPr>
            <a:r>
              <a:rPr lang="en-US" sz="1700" dirty="0"/>
              <a:t>Sodium (Na+)</a:t>
            </a:r>
          </a:p>
          <a:p>
            <a:pPr marL="285750" indent="-285750">
              <a:spcBef>
                <a:spcPts val="480"/>
              </a:spcBef>
              <a:buFontTx/>
              <a:buChar char="-"/>
            </a:pPr>
            <a:r>
              <a:rPr lang="en-US" sz="1700" dirty="0"/>
              <a:t>Chloride (Cl‾)</a:t>
            </a:r>
          </a:p>
          <a:p>
            <a:pPr marL="285750" indent="-285750">
              <a:spcBef>
                <a:spcPts val="480"/>
              </a:spcBef>
              <a:buFontTx/>
              <a:buChar char="-"/>
            </a:pPr>
            <a:r>
              <a:rPr lang="en-US" sz="1700" dirty="0"/>
              <a:t>Potassium (K+)</a:t>
            </a:r>
          </a:p>
          <a:p>
            <a:pPr marL="285750" indent="-285750">
              <a:spcBef>
                <a:spcPts val="480"/>
              </a:spcBef>
              <a:buFontTx/>
              <a:buChar char="-"/>
            </a:pPr>
            <a:r>
              <a:rPr lang="en-US" sz="1700" dirty="0"/>
              <a:t>Negatively charged proteins (A‾)</a:t>
            </a:r>
          </a:p>
          <a:p>
            <a:pPr>
              <a:spcBef>
                <a:spcPts val="480"/>
              </a:spcBef>
            </a:pPr>
            <a:r>
              <a:rPr lang="en-US" sz="1700" b="1" u="sng" dirty="0">
                <a:solidFill>
                  <a:srgbClr val="6CB255"/>
                </a:solidFill>
              </a:rPr>
              <a:t>Before a Neuron Fires</a:t>
            </a:r>
            <a:endParaRPr lang="en-US" sz="1700" b="1" dirty="0"/>
          </a:p>
          <a:p>
            <a:pPr>
              <a:spcBef>
                <a:spcPts val="480"/>
              </a:spcBef>
            </a:pPr>
            <a:r>
              <a:rPr lang="en-US" sz="1700" b="1" dirty="0"/>
              <a:t>Resting potential </a:t>
            </a:r>
            <a:r>
              <a:rPr lang="en-US" sz="1700" dirty="0"/>
              <a:t>- the state of readiness of a neuron membrane’s potential between signals (-70mv).</a:t>
            </a:r>
          </a:p>
          <a:p>
            <a:pPr marL="285750" indent="-285750">
              <a:spcBef>
                <a:spcPts val="480"/>
              </a:spcBef>
              <a:buFontTx/>
              <a:buChar char="-"/>
            </a:pPr>
            <a:r>
              <a:rPr lang="en-US" sz="1700" dirty="0"/>
              <a:t>The membrane is polarized.</a:t>
            </a:r>
          </a:p>
          <a:p>
            <a:pPr marL="285750" indent="-285750">
              <a:spcBef>
                <a:spcPts val="480"/>
              </a:spcBef>
              <a:buFontTx/>
              <a:buChar char="-"/>
            </a:pPr>
            <a:r>
              <a:rPr lang="en-US" sz="1700" dirty="0"/>
              <a:t>The charge inside is more negative than the outside.</a:t>
            </a:r>
          </a:p>
          <a:p>
            <a:pPr>
              <a:spcBef>
                <a:spcPts val="480"/>
              </a:spcBef>
            </a:pPr>
            <a:endParaRPr lang="en-US" sz="1700" dirty="0"/>
          </a:p>
          <a:p>
            <a:pPr>
              <a:spcBef>
                <a:spcPts val="480"/>
              </a:spcBef>
            </a:pPr>
            <a:endParaRPr lang="en-US" sz="1700" dirty="0"/>
          </a:p>
          <a:p>
            <a:pPr>
              <a:spcBef>
                <a:spcPts val="480"/>
              </a:spcBef>
            </a:pPr>
            <a:endParaRPr lang="en-US" sz="1700" dirty="0"/>
          </a:p>
          <a:p>
            <a:pPr>
              <a:spcBef>
                <a:spcPts val="480"/>
              </a:spcBef>
            </a:pPr>
            <a:endParaRPr lang="en-US" sz="1700"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34919" y="378486"/>
            <a:ext cx="1051734" cy="751709"/>
          </a:xfrm>
          <a:prstGeom prst="rect">
            <a:avLst/>
          </a:prstGeom>
        </p:spPr>
      </p:pic>
    </p:spTree>
    <p:extLst>
      <p:ext uri="{BB962C8B-B14F-4D97-AF65-F5344CB8AC3E}">
        <p14:creationId xmlns:p14="http://schemas.microsoft.com/office/powerpoint/2010/main" val="1870760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Neuronal communication</a:t>
            </a:r>
          </a:p>
        </p:txBody>
      </p:sp>
      <p:sp>
        <p:nvSpPr>
          <p:cNvPr id="7" name="Text Placeholder 6"/>
          <p:cNvSpPr>
            <a:spLocks noGrp="1"/>
          </p:cNvSpPr>
          <p:nvPr>
            <p:ph type="body" sz="quarter" idx="14"/>
          </p:nvPr>
        </p:nvSpPr>
        <p:spPr>
          <a:xfrm>
            <a:off x="457200" y="4076321"/>
            <a:ext cx="8062912" cy="2542645"/>
          </a:xfrm>
        </p:spPr>
        <p:txBody>
          <a:bodyPr>
            <a:normAutofit/>
          </a:bodyPr>
          <a:lstStyle/>
          <a:p>
            <a:pPr>
              <a:spcBef>
                <a:spcPts val="480"/>
              </a:spcBef>
            </a:pPr>
            <a:r>
              <a:rPr lang="en-US" sz="1700" dirty="0"/>
              <a:t>At resting potential, Na</a:t>
            </a:r>
            <a:r>
              <a:rPr lang="en-US" sz="1700" baseline="30000" dirty="0"/>
              <a:t>+</a:t>
            </a:r>
            <a:r>
              <a:rPr lang="en-US" sz="1700" dirty="0"/>
              <a:t> (blue pentagons) is more highly concentrated outside the cell in the extracellular fluid (shown in blue).</a:t>
            </a:r>
          </a:p>
          <a:p>
            <a:pPr>
              <a:spcBef>
                <a:spcPts val="480"/>
              </a:spcBef>
            </a:pPr>
            <a:r>
              <a:rPr lang="en-US" sz="1700" dirty="0"/>
              <a:t>K</a:t>
            </a:r>
            <a:r>
              <a:rPr lang="en-US" sz="1700" baseline="30000" dirty="0"/>
              <a:t>+</a:t>
            </a:r>
            <a:r>
              <a:rPr lang="en-US" sz="1700" dirty="0"/>
              <a:t> (purple squares) is more highly concentrated near the membrane in the cytoplasm or intracellular fluid. </a:t>
            </a:r>
          </a:p>
          <a:p>
            <a:pPr>
              <a:spcBef>
                <a:spcPts val="480"/>
              </a:spcBef>
            </a:pPr>
            <a:r>
              <a:rPr lang="en-US" sz="1700" dirty="0"/>
              <a:t>Other molecules, such as chloride ions (yellow circles) and negatively charged proteins (brown squares), help contribute to a positive net charge in the extracellular fluid and a negative net charge in the intracellular fluid.</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3_02_NaKConc.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7506" b="-7506"/>
          <a:stretch>
            <a:fillRect/>
          </a:stretch>
        </p:blipFill>
        <p:spPr>
          <a:xfrm>
            <a:off x="937260" y="993035"/>
            <a:ext cx="7102792" cy="3083287"/>
          </a:xfrm>
        </p:spPr>
      </p:pic>
      <p:sp>
        <p:nvSpPr>
          <p:cNvPr id="4" name="TextBox 3"/>
          <p:cNvSpPr txBox="1"/>
          <p:nvPr/>
        </p:nvSpPr>
        <p:spPr>
          <a:xfrm>
            <a:off x="3162776" y="3535680"/>
            <a:ext cx="1325880" cy="307777"/>
          </a:xfrm>
          <a:prstGeom prst="rect">
            <a:avLst/>
          </a:prstGeom>
          <a:noFill/>
        </p:spPr>
        <p:txBody>
          <a:bodyPr wrap="square" rtlCol="0">
            <a:spAutoFit/>
          </a:bodyPr>
          <a:lstStyle/>
          <a:p>
            <a:r>
              <a:rPr lang="en-US" sz="1400"/>
              <a:t>Figure 3.10</a:t>
            </a:r>
          </a:p>
        </p:txBody>
      </p:sp>
    </p:spTree>
    <p:extLst>
      <p:ext uri="{BB962C8B-B14F-4D97-AF65-F5344CB8AC3E}">
        <p14:creationId xmlns:p14="http://schemas.microsoft.com/office/powerpoint/2010/main" val="4147597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Action potential</a:t>
            </a:r>
          </a:p>
        </p:txBody>
      </p:sp>
      <p:sp>
        <p:nvSpPr>
          <p:cNvPr id="5" name="Rectangle 4"/>
          <p:cNvSpPr/>
          <p:nvPr/>
        </p:nvSpPr>
        <p:spPr>
          <a:xfrm>
            <a:off x="457200" y="1164261"/>
            <a:ext cx="7741920" cy="5437386"/>
          </a:xfrm>
          <a:prstGeom prst="rect">
            <a:avLst/>
          </a:prstGeom>
        </p:spPr>
        <p:txBody>
          <a:bodyPr wrap="square">
            <a:spAutoFit/>
          </a:bodyPr>
          <a:lstStyle/>
          <a:p>
            <a:pPr marL="342900" indent="-342900">
              <a:spcBef>
                <a:spcPts val="480"/>
              </a:spcBef>
              <a:spcAft>
                <a:spcPts val="600"/>
              </a:spcAft>
              <a:buClr>
                <a:srgbClr val="6CB255"/>
              </a:buClr>
              <a:buAutoNum type="arabicPeriod"/>
            </a:pPr>
            <a:r>
              <a:rPr lang="en-US" sz="1700" dirty="0"/>
              <a:t>Neurotransmitters from nearby neurons attach to receptors on dendrites causing the membrane potential to change. </a:t>
            </a:r>
          </a:p>
          <a:p>
            <a:pPr marL="800100" lvl="1" indent="-342900">
              <a:spcBef>
                <a:spcPts val="480"/>
              </a:spcBef>
              <a:spcAft>
                <a:spcPts val="600"/>
              </a:spcAft>
              <a:buClr>
                <a:srgbClr val="6CB255"/>
              </a:buClr>
              <a:buFont typeface="Arial" charset="0"/>
              <a:buChar char="•"/>
            </a:pPr>
            <a:r>
              <a:rPr lang="en-US" sz="1700" b="1" dirty="0"/>
              <a:t>Depolarization</a:t>
            </a:r>
            <a:r>
              <a:rPr lang="en-US" sz="1700" dirty="0"/>
              <a:t> </a:t>
            </a:r>
            <a:r>
              <a:rPr lang="mr-IN" sz="1700" dirty="0"/>
              <a:t>–</a:t>
            </a:r>
            <a:r>
              <a:rPr lang="en-US" sz="1700" dirty="0"/>
              <a:t> membrane potential becomes less negative making the neuron more likely to fire (excitation).</a:t>
            </a:r>
          </a:p>
          <a:p>
            <a:pPr marL="800100" lvl="1" indent="-342900">
              <a:spcBef>
                <a:spcPts val="480"/>
              </a:spcBef>
              <a:spcAft>
                <a:spcPts val="600"/>
              </a:spcAft>
              <a:buClr>
                <a:srgbClr val="6CB255"/>
              </a:buClr>
              <a:buFont typeface="Arial" charset="0"/>
              <a:buChar char="•"/>
            </a:pPr>
            <a:r>
              <a:rPr lang="en-US" sz="1700" b="1" dirty="0"/>
              <a:t>Hyperpolarization</a:t>
            </a:r>
            <a:r>
              <a:rPr lang="en-US" sz="1700" dirty="0"/>
              <a:t> </a:t>
            </a:r>
            <a:r>
              <a:rPr lang="mr-IN" sz="1700" dirty="0"/>
              <a:t>–</a:t>
            </a:r>
            <a:r>
              <a:rPr lang="en-US" sz="1700" dirty="0"/>
              <a:t> membrane potential becomes more negative making the neuron less likely to fire (inhibition).</a:t>
            </a:r>
          </a:p>
          <a:p>
            <a:pPr marL="342900" indent="-342900">
              <a:spcBef>
                <a:spcPts val="480"/>
              </a:spcBef>
              <a:spcAft>
                <a:spcPts val="600"/>
              </a:spcAft>
              <a:buClr>
                <a:srgbClr val="6CB255"/>
              </a:buClr>
              <a:buFontTx/>
              <a:buAutoNum type="arabicPeriod"/>
            </a:pPr>
            <a:r>
              <a:rPr lang="en-US" sz="1700" dirty="0"/>
              <a:t>If the level of charge reaches the threshold of excitation an action potential will occur. Ion channels open causing Na+ to rush into the cell and the inside to momentarily become more positive.</a:t>
            </a:r>
          </a:p>
          <a:p>
            <a:pPr marL="742950" lvl="1" indent="-285750">
              <a:spcBef>
                <a:spcPts val="480"/>
              </a:spcBef>
              <a:spcAft>
                <a:spcPts val="600"/>
              </a:spcAft>
              <a:buClr>
                <a:srgbClr val="6CB255"/>
              </a:buClr>
              <a:buFont typeface="Arial" charset="0"/>
              <a:buChar char="•"/>
            </a:pPr>
            <a:r>
              <a:rPr lang="en-US" sz="1700" b="1" dirty="0"/>
              <a:t>Threshold of excitation </a:t>
            </a:r>
            <a:r>
              <a:rPr lang="mr-IN" sz="1700" dirty="0"/>
              <a:t>–</a:t>
            </a:r>
            <a:r>
              <a:rPr lang="en-US" sz="1700" dirty="0"/>
              <a:t>  level of charge in the membrane that causes the neuron to become active.</a:t>
            </a:r>
          </a:p>
          <a:p>
            <a:pPr marL="742950" lvl="1" indent="-285750">
              <a:spcBef>
                <a:spcPts val="480"/>
              </a:spcBef>
              <a:spcAft>
                <a:spcPts val="600"/>
              </a:spcAft>
              <a:buClr>
                <a:srgbClr val="6CB255"/>
              </a:buClr>
              <a:buFont typeface="Arial" charset="0"/>
              <a:buChar char="•"/>
            </a:pPr>
            <a:r>
              <a:rPr lang="en-US" sz="1700" b="1" dirty="0"/>
              <a:t>Action Potential </a:t>
            </a:r>
            <a:r>
              <a:rPr lang="mr-IN" sz="1700" dirty="0"/>
              <a:t>–</a:t>
            </a:r>
            <a:r>
              <a:rPr lang="en-US" sz="1700" dirty="0"/>
              <a:t> an electrical signal.</a:t>
            </a:r>
          </a:p>
          <a:p>
            <a:pPr marL="742950" lvl="1" indent="-285750">
              <a:spcBef>
                <a:spcPts val="480"/>
              </a:spcBef>
              <a:spcAft>
                <a:spcPts val="600"/>
              </a:spcAft>
              <a:buClr>
                <a:srgbClr val="6CB255"/>
              </a:buClr>
              <a:buFont typeface="Arial" charset="0"/>
              <a:buChar char="•"/>
            </a:pPr>
            <a:r>
              <a:rPr lang="en-US" sz="1700" dirty="0"/>
              <a:t>Action potentials act on an all-or-none principle - the incoming signal is either sufficient to reach the threshold of excitation or it is not.</a:t>
            </a:r>
          </a:p>
          <a:p>
            <a:pPr>
              <a:spcBef>
                <a:spcPts val="480"/>
              </a:spcBef>
              <a:spcAft>
                <a:spcPts val="600"/>
              </a:spcAft>
            </a:pPr>
            <a:endParaRPr lang="en-US" dirty="0"/>
          </a:p>
          <a:p>
            <a:pPr>
              <a:spcBef>
                <a:spcPts val="480"/>
              </a:spcBef>
              <a:spcAft>
                <a:spcPts val="600"/>
              </a:spcAft>
            </a:pPr>
            <a:endParaRPr lang="en-US" dirty="0"/>
          </a:p>
        </p:txBody>
      </p:sp>
      <p:pic>
        <p:nvPicPr>
          <p:cNvPr id="6" name="Picture 5"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56670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Action Potential</a:t>
            </a:r>
          </a:p>
        </p:txBody>
      </p:sp>
      <p:sp>
        <p:nvSpPr>
          <p:cNvPr id="7" name="Text Placeholder 6"/>
          <p:cNvSpPr>
            <a:spLocks noGrp="1"/>
          </p:cNvSpPr>
          <p:nvPr>
            <p:ph type="body" sz="quarter" idx="14"/>
          </p:nvPr>
        </p:nvSpPr>
        <p:spPr>
          <a:xfrm>
            <a:off x="457200" y="5727902"/>
            <a:ext cx="8062912" cy="825298"/>
          </a:xfrm>
        </p:spPr>
        <p:txBody>
          <a:bodyPr>
            <a:normAutofit/>
          </a:bodyPr>
          <a:lstStyle/>
          <a:p>
            <a:r>
              <a:rPr lang="en-US" sz="1600" dirty="0"/>
              <a:t>During the action potential, the electrical charge across the membrane changes dramatically.</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3_02_ActionP.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3253" r="-33253"/>
          <a:stretch>
            <a:fillRect/>
          </a:stretch>
        </p:blipFill>
        <p:spPr>
          <a:xfrm>
            <a:off x="-280544" y="1471613"/>
            <a:ext cx="8934366" cy="3878365"/>
          </a:xfrm>
        </p:spPr>
      </p:pic>
      <p:sp>
        <p:nvSpPr>
          <p:cNvPr id="2" name="TextBox 1"/>
          <p:cNvSpPr txBox="1"/>
          <p:nvPr/>
        </p:nvSpPr>
        <p:spPr>
          <a:xfrm>
            <a:off x="7343775" y="4800600"/>
            <a:ext cx="1310047" cy="307777"/>
          </a:xfrm>
          <a:prstGeom prst="rect">
            <a:avLst/>
          </a:prstGeom>
          <a:noFill/>
        </p:spPr>
        <p:txBody>
          <a:bodyPr wrap="square" rtlCol="0">
            <a:spAutoFit/>
          </a:bodyPr>
          <a:lstStyle/>
          <a:p>
            <a:r>
              <a:rPr lang="en-US" sz="1400" dirty="0"/>
              <a:t>Figure 3.11</a:t>
            </a:r>
          </a:p>
        </p:txBody>
      </p:sp>
    </p:spTree>
    <p:extLst>
      <p:ext uri="{BB962C8B-B14F-4D97-AF65-F5344CB8AC3E}">
        <p14:creationId xmlns:p14="http://schemas.microsoft.com/office/powerpoint/2010/main" val="85287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biopsychology</a:t>
            </a:r>
          </a:p>
        </p:txBody>
      </p:sp>
      <p:sp>
        <p:nvSpPr>
          <p:cNvPr id="7" name="Text Placeholder 6"/>
          <p:cNvSpPr>
            <a:spLocks noGrp="1"/>
          </p:cNvSpPr>
          <p:nvPr>
            <p:ph type="body" sz="quarter" idx="14"/>
          </p:nvPr>
        </p:nvSpPr>
        <p:spPr>
          <a:xfrm>
            <a:off x="457200" y="5801193"/>
            <a:ext cx="8237095" cy="884420"/>
          </a:xfrm>
        </p:spPr>
        <p:txBody>
          <a:bodyPr>
            <a:normAutofit/>
          </a:bodyPr>
          <a:lstStyle/>
          <a:p>
            <a:r>
              <a:rPr lang="en-US" sz="1200" dirty="0"/>
              <a:t>Figure 3.1 Left to right, PET scan (positron emission tomography), CT scan (computed tomography), and fMRI (functional magnetic resonance imaging). (credit “left”: modification of work by Health and Human Services Department, National Institutes of Health; credit “center”: modification of work by “Aceofhearts1968”/Wikimedia Commons; credit “right”: modification of work by Kim J, Matthews NL, Park S.)</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tretch>
            <a:fillRect/>
          </a:stretch>
        </p:blipFill>
        <p:spPr>
          <a:xfrm>
            <a:off x="1844040" y="3638329"/>
            <a:ext cx="5298475" cy="2162864"/>
          </a:xfrm>
        </p:spPr>
      </p:pic>
      <p:sp>
        <p:nvSpPr>
          <p:cNvPr id="2" name="TextBox 1"/>
          <p:cNvSpPr txBox="1"/>
          <p:nvPr/>
        </p:nvSpPr>
        <p:spPr>
          <a:xfrm>
            <a:off x="457200" y="1125994"/>
            <a:ext cx="8237095" cy="2970044"/>
          </a:xfrm>
          <a:prstGeom prst="rect">
            <a:avLst/>
          </a:prstGeom>
          <a:noFill/>
        </p:spPr>
        <p:txBody>
          <a:bodyPr wrap="square" rtlCol="0">
            <a:spAutoFit/>
          </a:bodyPr>
          <a:lstStyle/>
          <a:p>
            <a:r>
              <a:rPr lang="en-US" sz="1700" dirty="0"/>
              <a:t>Biopsychology explores the biological mechanisms that underlie behavior. </a:t>
            </a:r>
          </a:p>
          <a:p>
            <a:r>
              <a:rPr lang="en-US" sz="1700" dirty="0"/>
              <a:t>Among many things, it studies:</a:t>
            </a:r>
          </a:p>
          <a:p>
            <a:endParaRPr lang="en-US" sz="1700" dirty="0"/>
          </a:p>
          <a:p>
            <a:pPr marL="285750" indent="-285750">
              <a:buClr>
                <a:srgbClr val="6CB255"/>
              </a:buClr>
              <a:buFontTx/>
              <a:buChar char="-"/>
            </a:pPr>
            <a:r>
              <a:rPr lang="en-US" sz="1700" dirty="0"/>
              <a:t>Genetics - focusing on how inherited genes can affect not just the physiological, but psychological traits of a person. </a:t>
            </a:r>
          </a:p>
          <a:p>
            <a:pPr marL="285750" indent="-285750">
              <a:buClr>
                <a:srgbClr val="6CB255"/>
              </a:buClr>
              <a:buFontTx/>
              <a:buChar char="-"/>
            </a:pPr>
            <a:endParaRPr lang="en-US" sz="1700" dirty="0"/>
          </a:p>
          <a:p>
            <a:pPr marL="285750" indent="-285750">
              <a:buClr>
                <a:srgbClr val="6CB255"/>
              </a:buClr>
              <a:buFontTx/>
              <a:buChar char="-"/>
            </a:pPr>
            <a:r>
              <a:rPr lang="en-US" sz="1700" dirty="0"/>
              <a:t>The structure and function of the nervous system.</a:t>
            </a:r>
          </a:p>
          <a:p>
            <a:pPr marL="285750" indent="-285750">
              <a:buClr>
                <a:srgbClr val="6CB255"/>
              </a:buClr>
              <a:buFontTx/>
              <a:buChar char="-"/>
            </a:pPr>
            <a:endParaRPr lang="en-US" sz="1700" dirty="0"/>
          </a:p>
          <a:p>
            <a:pPr marL="285750" indent="-285750">
              <a:buClr>
                <a:srgbClr val="6CB255"/>
              </a:buClr>
              <a:buFontTx/>
              <a:buChar char="-"/>
            </a:pPr>
            <a:r>
              <a:rPr lang="en-US" sz="1700" dirty="0"/>
              <a:t>How the nervous system interacts with the endocrine system.</a:t>
            </a:r>
          </a:p>
          <a:p>
            <a:pPr marL="285750" indent="-285750">
              <a:buFontTx/>
              <a:buChar char="-"/>
            </a:pPr>
            <a:endParaRPr lang="en-US" sz="1700" dirty="0"/>
          </a:p>
          <a:p>
            <a:pPr marL="285750" indent="-285750">
              <a:buFontTx/>
              <a:buChar char="-"/>
            </a:pPr>
            <a:endParaRPr lang="en-US" sz="1700" dirty="0"/>
          </a:p>
        </p:txBody>
      </p:sp>
    </p:spTree>
    <p:extLst>
      <p:ext uri="{BB962C8B-B14F-4D97-AF65-F5344CB8AC3E}">
        <p14:creationId xmlns:p14="http://schemas.microsoft.com/office/powerpoint/2010/main" val="2718491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Reuptake</a:t>
            </a:r>
          </a:p>
        </p:txBody>
      </p:sp>
      <p:sp>
        <p:nvSpPr>
          <p:cNvPr id="7" name="Text Placeholder 6"/>
          <p:cNvSpPr>
            <a:spLocks noGrp="1"/>
          </p:cNvSpPr>
          <p:nvPr>
            <p:ph type="body" sz="quarter" idx="14"/>
          </p:nvPr>
        </p:nvSpPr>
        <p:spPr>
          <a:xfrm>
            <a:off x="3282846" y="6118146"/>
            <a:ext cx="1414774" cy="582457"/>
          </a:xfrm>
        </p:spPr>
        <p:txBody>
          <a:bodyPr>
            <a:noAutofit/>
          </a:bodyPr>
          <a:lstStyle/>
          <a:p>
            <a:r>
              <a:rPr lang="en-US" sz="1400"/>
              <a:t>Figure 3.12</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3_02_Reuptake.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4185" r="-24185"/>
          <a:stretch>
            <a:fillRect/>
          </a:stretch>
        </p:blipFill>
        <p:spPr>
          <a:xfrm>
            <a:off x="457199" y="2710249"/>
            <a:ext cx="8062913" cy="3500071"/>
          </a:xfrm>
        </p:spPr>
      </p:pic>
      <p:sp>
        <p:nvSpPr>
          <p:cNvPr id="2" name="TextBox 1"/>
          <p:cNvSpPr txBox="1"/>
          <p:nvPr/>
        </p:nvSpPr>
        <p:spPr>
          <a:xfrm>
            <a:off x="457198" y="1290295"/>
            <a:ext cx="8062913" cy="1697901"/>
          </a:xfrm>
          <a:prstGeom prst="rect">
            <a:avLst/>
          </a:prstGeom>
          <a:noFill/>
        </p:spPr>
        <p:txBody>
          <a:bodyPr wrap="square" rtlCol="0">
            <a:spAutoFit/>
          </a:bodyPr>
          <a:lstStyle/>
          <a:p>
            <a:pPr>
              <a:spcBef>
                <a:spcPts val="480"/>
              </a:spcBef>
              <a:spcAft>
                <a:spcPts val="600"/>
              </a:spcAft>
            </a:pPr>
            <a:r>
              <a:rPr lang="en-US" sz="1700" dirty="0"/>
              <a:t>Once an action potential has occurred, excess neurotransmitters in the synapse either drift away, are broken down or are reabsorbed.</a:t>
            </a:r>
          </a:p>
          <a:p>
            <a:pPr>
              <a:spcBef>
                <a:spcPts val="480"/>
              </a:spcBef>
              <a:spcAft>
                <a:spcPts val="600"/>
              </a:spcAft>
            </a:pPr>
            <a:r>
              <a:rPr lang="en-US" sz="1700" dirty="0"/>
              <a:t>Reuptake involves moving a neurotransmitter from the synapse back into the axon terminal from which it was released.</a:t>
            </a:r>
          </a:p>
          <a:p>
            <a:pPr>
              <a:spcBef>
                <a:spcPts val="480"/>
              </a:spcBef>
              <a:spcAft>
                <a:spcPts val="600"/>
              </a:spcAft>
            </a:pPr>
            <a:endParaRPr lang="en-US" dirty="0"/>
          </a:p>
        </p:txBody>
      </p:sp>
    </p:spTree>
    <p:extLst>
      <p:ext uri="{BB962C8B-B14F-4D97-AF65-F5344CB8AC3E}">
        <p14:creationId xmlns:p14="http://schemas.microsoft.com/office/powerpoint/2010/main" val="3448937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Neurotransmitters</a:t>
            </a:r>
          </a:p>
        </p:txBody>
      </p:sp>
      <p:sp>
        <p:nvSpPr>
          <p:cNvPr id="4" name="Text Placeholder 3"/>
          <p:cNvSpPr>
            <a:spLocks noGrp="1"/>
          </p:cNvSpPr>
          <p:nvPr>
            <p:ph type="body" sz="quarter" idx="14"/>
          </p:nvPr>
        </p:nvSpPr>
        <p:spPr>
          <a:xfrm>
            <a:off x="457200" y="1276322"/>
            <a:ext cx="8062912" cy="4240558"/>
          </a:xfrm>
        </p:spPr>
        <p:txBody>
          <a:bodyPr>
            <a:normAutofit/>
          </a:bodyPr>
          <a:lstStyle/>
          <a:p>
            <a:r>
              <a:rPr lang="en-US" sz="1700" b="1" dirty="0"/>
              <a:t>Neurotransmitter </a:t>
            </a:r>
            <a:r>
              <a:rPr lang="mr-IN" sz="1700" dirty="0"/>
              <a:t>–</a:t>
            </a:r>
            <a:r>
              <a:rPr lang="en-US" sz="1700" dirty="0"/>
              <a:t> chemical messenger of the nervous system.</a:t>
            </a:r>
          </a:p>
          <a:p>
            <a:r>
              <a:rPr lang="en-US" sz="1700" dirty="0"/>
              <a:t>Different neurons release different types of neurotransmitters that have many different functions.</a:t>
            </a:r>
          </a:p>
          <a:p>
            <a:r>
              <a:rPr lang="en-US" sz="1700" b="1" dirty="0"/>
              <a:t>Biological perspective </a:t>
            </a:r>
            <a:r>
              <a:rPr lang="en-US" sz="1700" dirty="0"/>
              <a:t>- view that psychological disorders like depression and schizophrenia are associated with imbalances in one or more neurotransmitter systems.</a:t>
            </a:r>
          </a:p>
          <a:p>
            <a:r>
              <a:rPr lang="en-US" sz="1700" b="1" dirty="0"/>
              <a:t>Acetylcholine</a:t>
            </a:r>
            <a:r>
              <a:rPr lang="en-US" sz="1700" dirty="0"/>
              <a:t> </a:t>
            </a:r>
            <a:r>
              <a:rPr lang="mr-IN" sz="1700" dirty="0"/>
              <a:t>–</a:t>
            </a:r>
            <a:r>
              <a:rPr lang="en-US" sz="1700" dirty="0"/>
              <a:t> muscle action and memory.</a:t>
            </a:r>
          </a:p>
          <a:p>
            <a:r>
              <a:rPr lang="en-US" sz="1700" b="1" dirty="0"/>
              <a:t>Beta-endorphin</a:t>
            </a:r>
            <a:r>
              <a:rPr lang="en-US" sz="1700" dirty="0"/>
              <a:t> </a:t>
            </a:r>
            <a:r>
              <a:rPr lang="mr-IN" sz="1700" dirty="0"/>
              <a:t>–</a:t>
            </a:r>
            <a:r>
              <a:rPr lang="en-US" sz="1700" dirty="0"/>
              <a:t> pain and pleasure.</a:t>
            </a:r>
          </a:p>
          <a:p>
            <a:r>
              <a:rPr lang="en-US" sz="1700" b="1" dirty="0"/>
              <a:t>Dopamine </a:t>
            </a:r>
            <a:r>
              <a:rPr lang="mr-IN" sz="1700" dirty="0"/>
              <a:t>–</a:t>
            </a:r>
            <a:r>
              <a:rPr lang="en-US" sz="1700" dirty="0"/>
              <a:t> mood, sleep, and learning.</a:t>
            </a:r>
          </a:p>
          <a:p>
            <a:r>
              <a:rPr lang="en-US" sz="1700" b="1" dirty="0"/>
              <a:t>Norepinephrine </a:t>
            </a:r>
            <a:r>
              <a:rPr lang="mr-IN" sz="1700" dirty="0"/>
              <a:t>–</a:t>
            </a:r>
            <a:r>
              <a:rPr lang="en-US" sz="1700" dirty="0"/>
              <a:t> Heart, intestines, and alertness.</a:t>
            </a:r>
          </a:p>
          <a:p>
            <a:r>
              <a:rPr lang="en-US" sz="1700" b="1" dirty="0"/>
              <a:t>Serotonin</a:t>
            </a:r>
            <a:r>
              <a:rPr lang="en-US" sz="1700" dirty="0"/>
              <a:t> </a:t>
            </a:r>
            <a:r>
              <a:rPr lang="mr-IN" sz="1700" dirty="0"/>
              <a:t>–</a:t>
            </a:r>
            <a:r>
              <a:rPr lang="en-US" sz="1700" dirty="0"/>
              <a:t> mood and sleep.</a:t>
            </a:r>
          </a:p>
          <a:p>
            <a:endParaRPr lang="en-US" sz="1700" dirty="0"/>
          </a:p>
          <a:p>
            <a:endParaRPr lang="en-US"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2"/>
          <p:cNvPicPr>
            <a:picLocks noChangeAspect="1"/>
          </p:cNvPicPr>
          <p:nvPr/>
        </p:nvPicPr>
        <p:blipFill>
          <a:blip r:embed="rId3"/>
          <a:stretch>
            <a:fillRect/>
          </a:stretch>
        </p:blipFill>
        <p:spPr>
          <a:xfrm>
            <a:off x="5570046" y="3907630"/>
            <a:ext cx="3254375" cy="2440781"/>
          </a:xfrm>
          <a:prstGeom prst="rect">
            <a:avLst/>
          </a:prstGeom>
        </p:spPr>
      </p:pic>
      <p:sp>
        <p:nvSpPr>
          <p:cNvPr id="6" name="TextBox 5"/>
          <p:cNvSpPr txBox="1"/>
          <p:nvPr/>
        </p:nvSpPr>
        <p:spPr>
          <a:xfrm>
            <a:off x="5570046" y="6348411"/>
            <a:ext cx="1785937" cy="307777"/>
          </a:xfrm>
          <a:prstGeom prst="rect">
            <a:avLst/>
          </a:prstGeom>
          <a:noFill/>
        </p:spPr>
        <p:txBody>
          <a:bodyPr wrap="square" rtlCol="0">
            <a:spAutoFit/>
          </a:bodyPr>
          <a:lstStyle/>
          <a:p>
            <a:r>
              <a:rPr lang="en-US" sz="1400" dirty="0"/>
              <a:t>(Credit: Livestrong)</a:t>
            </a:r>
          </a:p>
        </p:txBody>
      </p:sp>
    </p:spTree>
    <p:extLst>
      <p:ext uri="{BB962C8B-B14F-4D97-AF65-F5344CB8AC3E}">
        <p14:creationId xmlns:p14="http://schemas.microsoft.com/office/powerpoint/2010/main" val="1751681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drugs</a:t>
            </a:r>
          </a:p>
        </p:txBody>
      </p:sp>
      <p:sp>
        <p:nvSpPr>
          <p:cNvPr id="4" name="Text Placeholder 3"/>
          <p:cNvSpPr>
            <a:spLocks noGrp="1"/>
          </p:cNvSpPr>
          <p:nvPr>
            <p:ph type="body" sz="quarter" idx="14"/>
          </p:nvPr>
        </p:nvSpPr>
        <p:spPr>
          <a:xfrm>
            <a:off x="457200" y="1129231"/>
            <a:ext cx="8062912" cy="1856857"/>
          </a:xfrm>
          <a:effectLst>
            <a:softEdge rad="292100"/>
          </a:effectLst>
        </p:spPr>
        <p:txBody>
          <a:bodyPr>
            <a:normAutofit/>
          </a:bodyPr>
          <a:lstStyle/>
          <a:p>
            <a:r>
              <a:rPr lang="en-US" sz="1700" b="1" dirty="0"/>
              <a:t>Psychotropic medication </a:t>
            </a:r>
            <a:r>
              <a:rPr lang="en-US" sz="1700" dirty="0"/>
              <a:t>- drugs that treat psychiatric symptoms by restoring neurotransmitter balance.</a:t>
            </a:r>
          </a:p>
          <a:p>
            <a:r>
              <a:rPr lang="en-US" sz="1700" b="1" dirty="0"/>
              <a:t>Agonist</a:t>
            </a:r>
            <a:r>
              <a:rPr lang="en-US" sz="1700" dirty="0"/>
              <a:t> - drug that mimics or strengthens the effects of a neurotransmitter.</a:t>
            </a:r>
          </a:p>
          <a:p>
            <a:r>
              <a:rPr lang="en-US" sz="1700" b="1" dirty="0"/>
              <a:t>Antagonist </a:t>
            </a:r>
            <a:r>
              <a:rPr lang="en-US" sz="1700" dirty="0"/>
              <a:t>- drug that blocks or impedes the normal activity of a given neurotransmitter.</a:t>
            </a:r>
          </a:p>
          <a:p>
            <a:endParaRPr lang="en-US"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2"/>
          <p:cNvPicPr>
            <a:picLocks noChangeAspect="1"/>
          </p:cNvPicPr>
          <p:nvPr/>
        </p:nvPicPr>
        <p:blipFill>
          <a:blip r:embed="rId3"/>
          <a:stretch>
            <a:fillRect/>
          </a:stretch>
        </p:blipFill>
        <p:spPr>
          <a:xfrm>
            <a:off x="4886325" y="2861536"/>
            <a:ext cx="3633787" cy="2718073"/>
          </a:xfrm>
          <a:prstGeom prst="rect">
            <a:avLst/>
          </a:prstGeom>
        </p:spPr>
      </p:pic>
      <p:sp>
        <p:nvSpPr>
          <p:cNvPr id="6" name="TextBox 5"/>
          <p:cNvSpPr txBox="1"/>
          <p:nvPr/>
        </p:nvSpPr>
        <p:spPr>
          <a:xfrm>
            <a:off x="502443" y="2861536"/>
            <a:ext cx="4098131" cy="3408625"/>
          </a:xfrm>
          <a:prstGeom prst="rect">
            <a:avLst/>
          </a:prstGeom>
          <a:noFill/>
        </p:spPr>
        <p:txBody>
          <a:bodyPr wrap="square" rtlCol="0">
            <a:spAutoFit/>
          </a:bodyPr>
          <a:lstStyle/>
          <a:p>
            <a:pPr>
              <a:spcBef>
                <a:spcPts val="480"/>
              </a:spcBef>
              <a:spcAft>
                <a:spcPts val="600"/>
              </a:spcAft>
            </a:pPr>
            <a:r>
              <a:rPr lang="en-US" sz="1700" dirty="0"/>
              <a:t>Agonist/antagonist drugs are prescribed to correct neurotransmitter imbalances.</a:t>
            </a:r>
          </a:p>
          <a:p>
            <a:pPr>
              <a:spcBef>
                <a:spcPts val="480"/>
              </a:spcBef>
              <a:spcAft>
                <a:spcPts val="600"/>
              </a:spcAft>
            </a:pPr>
            <a:r>
              <a:rPr lang="en-US" sz="1700" dirty="0"/>
              <a:t>E.g. Parkinson’s disease is associated with low levels of dopamine. Dopamine agonists are often prescribed as one form of treatment.</a:t>
            </a:r>
          </a:p>
          <a:p>
            <a:pPr>
              <a:spcBef>
                <a:spcPts val="480"/>
              </a:spcBef>
              <a:spcAft>
                <a:spcPts val="600"/>
              </a:spcAft>
            </a:pPr>
            <a:r>
              <a:rPr lang="en-US" sz="1700" dirty="0"/>
              <a:t>Schizophrenia on the other hand is associated with too much dopamine. Many antipsychotic drugs are therefore dopamine antagonists.</a:t>
            </a:r>
          </a:p>
          <a:p>
            <a:pPr>
              <a:spcBef>
                <a:spcPts val="480"/>
              </a:spcBef>
              <a:spcAft>
                <a:spcPts val="600"/>
              </a:spcAft>
            </a:pPr>
            <a:endParaRPr lang="en-US" dirty="0"/>
          </a:p>
        </p:txBody>
      </p:sp>
      <p:sp>
        <p:nvSpPr>
          <p:cNvPr id="7" name="TextBox 6"/>
          <p:cNvSpPr txBox="1"/>
          <p:nvPr/>
        </p:nvSpPr>
        <p:spPr>
          <a:xfrm>
            <a:off x="6143912" y="6270161"/>
            <a:ext cx="2828638" cy="292388"/>
          </a:xfrm>
          <a:prstGeom prst="rect">
            <a:avLst/>
          </a:prstGeom>
          <a:noFill/>
        </p:spPr>
        <p:txBody>
          <a:bodyPr wrap="square" rtlCol="0">
            <a:spAutoFit/>
          </a:bodyPr>
          <a:lstStyle/>
          <a:p>
            <a:r>
              <a:rPr lang="en-US" sz="1300" dirty="0"/>
              <a:t>(Credit: Meghan H AP Psychology)</a:t>
            </a:r>
          </a:p>
        </p:txBody>
      </p:sp>
    </p:spTree>
    <p:extLst>
      <p:ext uri="{BB962C8B-B14F-4D97-AF65-F5344CB8AC3E}">
        <p14:creationId xmlns:p14="http://schemas.microsoft.com/office/powerpoint/2010/main" val="943197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Parts of THE NERVOUS SYSTEM</a:t>
            </a:r>
          </a:p>
        </p:txBody>
      </p:sp>
      <p:sp>
        <p:nvSpPr>
          <p:cNvPr id="7" name="Text Placeholder 6"/>
          <p:cNvSpPr>
            <a:spLocks noGrp="1"/>
          </p:cNvSpPr>
          <p:nvPr>
            <p:ph type="body" sz="quarter" idx="14"/>
          </p:nvPr>
        </p:nvSpPr>
        <p:spPr>
          <a:xfrm>
            <a:off x="457200" y="4843982"/>
            <a:ext cx="8062912" cy="1645308"/>
          </a:xfrm>
        </p:spPr>
        <p:txBody>
          <a:bodyPr>
            <a:normAutofit/>
          </a:bodyPr>
          <a:lstStyle/>
          <a:p>
            <a:r>
              <a:rPr lang="en-US" sz="1700"/>
              <a:t>The nervous system is divided into two major parts:</a:t>
            </a:r>
          </a:p>
          <a:p>
            <a:pPr marL="342900" indent="-342900">
              <a:buAutoNum type="alphaLcParenBoth"/>
            </a:pPr>
            <a:r>
              <a:rPr lang="en-US" sz="1700"/>
              <a:t>the Central Nervous System </a:t>
            </a:r>
            <a:r>
              <a:rPr lang="mr-IN" sz="1700"/>
              <a:t>–</a:t>
            </a:r>
            <a:r>
              <a:rPr lang="en-US" sz="1700"/>
              <a:t> Brain and Spinal Cord</a:t>
            </a:r>
          </a:p>
          <a:p>
            <a:pPr marL="342900" indent="-342900">
              <a:buAutoNum type="alphaLcParenBoth"/>
            </a:pPr>
            <a:r>
              <a:rPr lang="en-US" sz="1700"/>
              <a:t>the </a:t>
            </a:r>
            <a:r>
              <a:rPr lang="cs-CZ" sz="1700" err="1"/>
              <a:t>Peripheral</a:t>
            </a:r>
            <a:r>
              <a:rPr lang="cs-CZ" sz="1700"/>
              <a:t> </a:t>
            </a:r>
            <a:r>
              <a:rPr lang="cs-CZ" sz="1700" err="1"/>
              <a:t>Nervous</a:t>
            </a:r>
            <a:r>
              <a:rPr lang="cs-CZ" sz="1700"/>
              <a:t> </a:t>
            </a:r>
            <a:r>
              <a:rPr lang="cs-CZ" sz="1700" err="1"/>
              <a:t>System</a:t>
            </a:r>
            <a:r>
              <a:rPr lang="cs-CZ" sz="1700"/>
              <a:t>.</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3_03_NervSystem.jpg"/>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rcRect l="-34112" r="-34112"/>
          <a:stretch>
            <a:fillRect/>
          </a:stretch>
        </p:blipFill>
        <p:spPr/>
      </p:pic>
      <p:sp>
        <p:nvSpPr>
          <p:cNvPr id="2" name="TextBox 1"/>
          <p:cNvSpPr txBox="1"/>
          <p:nvPr/>
        </p:nvSpPr>
        <p:spPr>
          <a:xfrm>
            <a:off x="6812567" y="4179222"/>
            <a:ext cx="960120" cy="553998"/>
          </a:xfrm>
          <a:prstGeom prst="rect">
            <a:avLst/>
          </a:prstGeom>
          <a:noFill/>
        </p:spPr>
        <p:txBody>
          <a:bodyPr wrap="square" rtlCol="0">
            <a:spAutoFit/>
          </a:bodyPr>
          <a:lstStyle/>
          <a:p>
            <a:r>
              <a:rPr lang="en-US" sz="1200"/>
              <a:t>Figure 3.13 </a:t>
            </a:r>
          </a:p>
          <a:p>
            <a:endParaRPr lang="en-US"/>
          </a:p>
        </p:txBody>
      </p:sp>
    </p:spTree>
    <p:extLst>
      <p:ext uri="{BB962C8B-B14F-4D97-AF65-F5344CB8AC3E}">
        <p14:creationId xmlns:p14="http://schemas.microsoft.com/office/powerpoint/2010/main" val="1281868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peripheral nervous system</a:t>
            </a:r>
          </a:p>
        </p:txBody>
      </p:sp>
      <p:sp>
        <p:nvSpPr>
          <p:cNvPr id="4" name="Text Placeholder 3"/>
          <p:cNvSpPr>
            <a:spLocks noGrp="1"/>
          </p:cNvSpPr>
          <p:nvPr>
            <p:ph type="body" sz="quarter" idx="14"/>
          </p:nvPr>
        </p:nvSpPr>
        <p:spPr>
          <a:xfrm>
            <a:off x="457199" y="1338782"/>
            <a:ext cx="8367221" cy="5360956"/>
          </a:xfrm>
        </p:spPr>
        <p:txBody>
          <a:bodyPr>
            <a:normAutofit lnSpcReduction="10000"/>
          </a:bodyPr>
          <a:lstStyle/>
          <a:p>
            <a:r>
              <a:rPr lang="en-US" sz="1700"/>
              <a:t>The Peripheral nervous system is made up of two different parts:</a:t>
            </a:r>
          </a:p>
          <a:p>
            <a:r>
              <a:rPr lang="en-US" sz="1700" b="1" dirty="0"/>
              <a:t>1. Somatic nervous system </a:t>
            </a:r>
            <a:r>
              <a:rPr lang="en-US" sz="1700" dirty="0"/>
              <a:t>- relays sensory and motor information to and from the CNS.</a:t>
            </a:r>
          </a:p>
          <a:p>
            <a:r>
              <a:rPr lang="en-US" sz="1700" b="1" dirty="0">
                <a:solidFill>
                  <a:schemeClr val="tx1"/>
                </a:solidFill>
              </a:rPr>
              <a:t>2. Autonomic nervous system </a:t>
            </a:r>
            <a:r>
              <a:rPr lang="en-US" sz="1700" dirty="0">
                <a:solidFill>
                  <a:schemeClr val="tx1"/>
                </a:solidFill>
              </a:rPr>
              <a:t>- controls our internal organs and glands and can be divided into the Sympathetic and Parasympathetic nervous systems.</a:t>
            </a:r>
          </a:p>
          <a:p>
            <a:pPr marL="285750" indent="-285750">
              <a:buFontTx/>
              <a:buChar char="-"/>
            </a:pPr>
            <a:r>
              <a:rPr lang="en-US" sz="1700" b="1" dirty="0"/>
              <a:t>Sympathetic nervous system </a:t>
            </a:r>
            <a:r>
              <a:rPr lang="en-US" sz="1700" dirty="0"/>
              <a:t>- involved in stress-related activities and functions; prepares us for fight or flight.</a:t>
            </a:r>
          </a:p>
          <a:p>
            <a:pPr marL="1017270" lvl="1" indent="-285750">
              <a:spcAft>
                <a:spcPts val="600"/>
              </a:spcAft>
              <a:buFontTx/>
              <a:buChar char="-"/>
            </a:pPr>
            <a:r>
              <a:rPr lang="en-US" sz="1700" b="1" dirty="0"/>
              <a:t>Fight or flight response </a:t>
            </a:r>
            <a:r>
              <a:rPr lang="en-US" sz="1700" dirty="0"/>
              <a:t>- activation of the sympathetic division of the autonomic nervous system, allowing access to energy reserves and heightened sensory capacity so that we might fight off a given threat or run away to safety.</a:t>
            </a:r>
          </a:p>
          <a:p>
            <a:pPr marL="285750" indent="-285750">
              <a:buFontTx/>
              <a:buChar char="-"/>
            </a:pPr>
            <a:r>
              <a:rPr lang="en-US" sz="1700" b="1" dirty="0">
                <a:solidFill>
                  <a:schemeClr val="tx1"/>
                </a:solidFill>
              </a:rPr>
              <a:t>Parasympathetic nervous system </a:t>
            </a:r>
            <a:r>
              <a:rPr lang="en-US" sz="1700" dirty="0">
                <a:solidFill>
                  <a:schemeClr val="tx1"/>
                </a:solidFill>
              </a:rPr>
              <a:t>- associated with routine, day-to-day operations of the body under relaxed conditions.</a:t>
            </a:r>
          </a:p>
          <a:p>
            <a:pPr marL="1017270" lvl="1" indent="-285750">
              <a:spcAft>
                <a:spcPts val="600"/>
              </a:spcAft>
              <a:buFontTx/>
              <a:buChar char="-"/>
            </a:pPr>
            <a:r>
              <a:rPr lang="en-US" sz="1700" dirty="0"/>
              <a:t>Rest and restore response </a:t>
            </a:r>
            <a:r>
              <a:rPr lang="mr-IN" sz="1700" dirty="0"/>
              <a:t>–</a:t>
            </a:r>
            <a:r>
              <a:rPr lang="en-US" sz="1700" dirty="0"/>
              <a:t> relaxes the body after fight or flight (aka rest and digest).</a:t>
            </a:r>
            <a:endParaRPr lang="en-US" sz="1700" dirty="0">
              <a:solidFill>
                <a:schemeClr val="tx1"/>
              </a:solidFill>
            </a:endParaRPr>
          </a:p>
          <a:p>
            <a:r>
              <a:rPr lang="en-US" sz="1700" dirty="0">
                <a:solidFill>
                  <a:schemeClr val="tx1"/>
                </a:solidFill>
              </a:rPr>
              <a:t>The Sympathetic and Parasympathetic nervous systems complement each other to maintain homeostasis, a state of equilibrium in the body.</a:t>
            </a:r>
          </a:p>
          <a:p>
            <a:endParaRPr lang="en-US"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78460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SUBDIVISIONS OF THE NERVOUS SYSTEM</a:t>
            </a:r>
          </a:p>
        </p:txBody>
      </p:sp>
      <p:sp>
        <p:nvSpPr>
          <p:cNvPr id="4" name="Text Placeholder 3"/>
          <p:cNvSpPr>
            <a:spLocks noGrp="1"/>
          </p:cNvSpPr>
          <p:nvPr>
            <p:ph type="body" sz="quarter" idx="14"/>
          </p:nvPr>
        </p:nvSpPr>
        <p:spPr>
          <a:xfrm>
            <a:off x="6858000" y="6180413"/>
            <a:ext cx="1943466" cy="413818"/>
          </a:xfrm>
        </p:spPr>
        <p:txBody>
          <a:bodyPr>
            <a:normAutofit/>
          </a:bodyPr>
          <a:lstStyle/>
          <a:p>
            <a:r>
              <a:rPr lang="en-US" sz="1400"/>
              <a:t>(Credit: </a:t>
            </a:r>
            <a:r>
              <a:rPr lang="en-US" sz="1400" err="1"/>
              <a:t>Indiana.edu</a:t>
            </a:r>
            <a:r>
              <a:rPr lang="en-US" sz="1400"/>
              <a:t>)</a:t>
            </a:r>
          </a:p>
        </p:txBody>
      </p:sp>
      <p:pic>
        <p:nvPicPr>
          <p:cNvPr id="7" name="Picture 6"/>
          <p:cNvPicPr>
            <a:picLocks noChangeAspect="1"/>
          </p:cNvPicPr>
          <p:nvPr/>
        </p:nvPicPr>
        <p:blipFill>
          <a:blip r:embed="rId2"/>
          <a:stretch>
            <a:fillRect/>
          </a:stretch>
        </p:blipFill>
        <p:spPr>
          <a:xfrm>
            <a:off x="365545" y="1360852"/>
            <a:ext cx="8435921" cy="4389315"/>
          </a:xfrm>
          <a:prstGeom prst="rect">
            <a:avLst/>
          </a:prstGeom>
        </p:spPr>
      </p:pic>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825825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a:solidFill>
                  <a:srgbClr val="6CB255"/>
                </a:solidFill>
              </a:rPr>
              <a:t>The autonomic nervous system</a:t>
            </a:r>
          </a:p>
        </p:txBody>
      </p:sp>
      <p:pic>
        <p:nvPicPr>
          <p:cNvPr id="2" name="Picture Placeholder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1676400" y="993035"/>
            <a:ext cx="5669280" cy="5666330"/>
          </a:xfrm>
        </p:spPr>
      </p:pic>
      <p:pic>
        <p:nvPicPr>
          <p:cNvPr id="11" name="Picture 10"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7034427" y="6117179"/>
            <a:ext cx="1789994" cy="307777"/>
          </a:xfrm>
          <a:prstGeom prst="rect">
            <a:avLst/>
          </a:prstGeom>
          <a:noFill/>
        </p:spPr>
        <p:txBody>
          <a:bodyPr wrap="square" rtlCol="0">
            <a:spAutoFit/>
          </a:bodyPr>
          <a:lstStyle/>
          <a:p>
            <a:r>
              <a:rPr lang="en-US" sz="1400"/>
              <a:t>Figure 3.14</a:t>
            </a:r>
          </a:p>
        </p:txBody>
      </p:sp>
    </p:spTree>
    <p:extLst>
      <p:ext uri="{BB962C8B-B14F-4D97-AF65-F5344CB8AC3E}">
        <p14:creationId xmlns:p14="http://schemas.microsoft.com/office/powerpoint/2010/main" val="1136497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brain and spinal cord</a:t>
            </a:r>
          </a:p>
        </p:txBody>
      </p:sp>
      <p:sp>
        <p:nvSpPr>
          <p:cNvPr id="4" name="Text Placeholder 3"/>
          <p:cNvSpPr>
            <a:spLocks noGrp="1"/>
          </p:cNvSpPr>
          <p:nvPr>
            <p:ph type="body" sz="quarter" idx="14"/>
          </p:nvPr>
        </p:nvSpPr>
        <p:spPr>
          <a:xfrm>
            <a:off x="457200" y="993035"/>
            <a:ext cx="8367221" cy="5618866"/>
          </a:xfrm>
        </p:spPr>
        <p:txBody>
          <a:bodyPr>
            <a:normAutofit/>
          </a:bodyPr>
          <a:lstStyle/>
          <a:p>
            <a:r>
              <a:rPr lang="en-US" sz="1700" b="1" u="sng">
                <a:solidFill>
                  <a:srgbClr val="6CB255"/>
                </a:solidFill>
              </a:rPr>
              <a:t>THE BRAIN</a:t>
            </a:r>
          </a:p>
          <a:p>
            <a:pPr marL="342900" indent="-342900">
              <a:buFontTx/>
              <a:buChar char="-"/>
            </a:pPr>
            <a:r>
              <a:rPr lang="en-US" sz="1700"/>
              <a:t>Comprised of billions of interconnected neurons and glia.</a:t>
            </a:r>
          </a:p>
          <a:p>
            <a:pPr marL="342900" indent="-342900">
              <a:buFontTx/>
              <a:buChar char="-"/>
            </a:pPr>
            <a:r>
              <a:rPr lang="en-US" sz="1700"/>
              <a:t>Bilateral (two-sided).</a:t>
            </a:r>
          </a:p>
          <a:p>
            <a:pPr marL="342900" indent="-342900">
              <a:buFontTx/>
              <a:buChar char="-"/>
            </a:pPr>
            <a:r>
              <a:rPr lang="en-US" sz="1700"/>
              <a:t>Can be separated into distinct lobes but all areas interact with one another.</a:t>
            </a:r>
          </a:p>
          <a:p>
            <a:r>
              <a:rPr lang="en-US" sz="1700" b="1" u="sng">
                <a:solidFill>
                  <a:srgbClr val="6CB255"/>
                </a:solidFill>
              </a:rPr>
              <a:t>THE SPINAL CORD</a:t>
            </a:r>
          </a:p>
          <a:p>
            <a:pPr marL="342900" indent="-342900">
              <a:buFontTx/>
              <a:buChar char="-"/>
            </a:pPr>
            <a:r>
              <a:rPr lang="en-US" sz="1700"/>
              <a:t>Delivers messages to and from the brain.</a:t>
            </a:r>
          </a:p>
          <a:p>
            <a:pPr marL="342900" indent="-342900">
              <a:buFontTx/>
              <a:buChar char="-"/>
            </a:pPr>
            <a:r>
              <a:rPr lang="en-US" sz="1700"/>
              <a:t>Has its own system of reflexes.</a:t>
            </a:r>
          </a:p>
          <a:p>
            <a:pPr marL="342900" indent="-342900">
              <a:buFontTx/>
              <a:buChar char="-"/>
            </a:pPr>
            <a:r>
              <a:rPr lang="en-US" sz="1700"/>
              <a:t>The top merges with the brain stem and the bottom ends just below the ribs</a:t>
            </a:r>
          </a:p>
          <a:p>
            <a:pPr marL="342900" indent="-342900">
              <a:buFontTx/>
              <a:buChar char="-"/>
            </a:pPr>
            <a:r>
              <a:rPr lang="en-US" sz="1700"/>
              <a:t>Functionally organized into 30 segments, each connected to a specific part of the body through the PNS.</a:t>
            </a:r>
          </a:p>
          <a:p>
            <a:pPr marL="342900" indent="-342900">
              <a:buFontTx/>
              <a:buChar char="-"/>
            </a:pPr>
            <a:r>
              <a:rPr lang="en-US" sz="1700"/>
              <a:t>Sensory nerves bring messages in and up to the brain; motor nerves send messages out to the muscles and organs.</a:t>
            </a:r>
          </a:p>
          <a:p>
            <a:pPr marL="342900" indent="-342900">
              <a:buFontTx/>
              <a:buChar char="-"/>
            </a:pPr>
            <a:r>
              <a:rPr lang="en-US" sz="1700"/>
              <a:t>In moments of survival, automatic reflexes allow motor commands to be initiated without sending signals from sensory nerves to the brain first, allowing for very quick reactions.</a:t>
            </a:r>
          </a:p>
          <a:p>
            <a:pPr marL="342900" indent="-342900">
              <a:buFontTx/>
              <a:buChar char="-"/>
            </a:pPr>
            <a:endParaRPr lang="en-US"/>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65676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The two hemispheres</a:t>
            </a:r>
          </a:p>
        </p:txBody>
      </p:sp>
      <p:sp>
        <p:nvSpPr>
          <p:cNvPr id="7" name="Text Placeholder 6"/>
          <p:cNvSpPr>
            <a:spLocks noGrp="1"/>
          </p:cNvSpPr>
          <p:nvPr>
            <p:ph type="body" sz="quarter" idx="14"/>
          </p:nvPr>
        </p:nvSpPr>
        <p:spPr>
          <a:xfrm>
            <a:off x="4679141" y="5956502"/>
            <a:ext cx="4145280" cy="376265"/>
          </a:xfrm>
        </p:spPr>
        <p:txBody>
          <a:bodyPr>
            <a:normAutofit fontScale="85000" lnSpcReduction="10000"/>
          </a:bodyPr>
          <a:lstStyle/>
          <a:p>
            <a:r>
              <a:rPr lang="en-US" sz="1400"/>
              <a:t>Figure 3.15 (credit: modification of work by Bruce </a:t>
            </a:r>
            <a:r>
              <a:rPr lang="en-US" sz="1400" err="1"/>
              <a:t>Blaus</a:t>
            </a:r>
            <a:r>
              <a:rPr lang="en-US" sz="1400"/>
              <a:t>)</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3_04_Cortex.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8523" r="-28523"/>
          <a:stretch>
            <a:fillRect/>
          </a:stretch>
        </p:blipFill>
        <p:spPr>
          <a:xfrm>
            <a:off x="3071189" y="2664418"/>
            <a:ext cx="7033883" cy="3053374"/>
          </a:xfrm>
        </p:spPr>
      </p:pic>
      <p:sp>
        <p:nvSpPr>
          <p:cNvPr id="2" name="TextBox 1"/>
          <p:cNvSpPr txBox="1"/>
          <p:nvPr/>
        </p:nvSpPr>
        <p:spPr>
          <a:xfrm>
            <a:off x="457200" y="1108343"/>
            <a:ext cx="8367221" cy="877163"/>
          </a:xfrm>
          <a:prstGeom prst="rect">
            <a:avLst/>
          </a:prstGeom>
          <a:noFill/>
        </p:spPr>
        <p:txBody>
          <a:bodyPr wrap="square" rtlCol="0">
            <a:spAutoFit/>
          </a:bodyPr>
          <a:lstStyle/>
          <a:p>
            <a:pPr>
              <a:spcBef>
                <a:spcPts val="480"/>
              </a:spcBef>
              <a:spcAft>
                <a:spcPts val="600"/>
              </a:spcAft>
            </a:pPr>
            <a:r>
              <a:rPr lang="en-US" sz="1700"/>
              <a:t>The surface of the brain, known as the cerebral cortex is covered with bumps and folds called gyri, small grooves called sulci and large grooves called fissures such as the longitudinal fissure that divides the brain into left and right hemispheres.</a:t>
            </a:r>
          </a:p>
        </p:txBody>
      </p:sp>
      <p:sp>
        <p:nvSpPr>
          <p:cNvPr id="4" name="TextBox 3"/>
          <p:cNvSpPr txBox="1"/>
          <p:nvPr/>
        </p:nvSpPr>
        <p:spPr>
          <a:xfrm>
            <a:off x="457200" y="2425708"/>
            <a:ext cx="3886200" cy="2623795"/>
          </a:xfrm>
          <a:prstGeom prst="rect">
            <a:avLst/>
          </a:prstGeom>
          <a:noFill/>
        </p:spPr>
        <p:txBody>
          <a:bodyPr wrap="square" rtlCol="0">
            <a:spAutoFit/>
          </a:bodyPr>
          <a:lstStyle/>
          <a:p>
            <a:pPr>
              <a:spcBef>
                <a:spcPts val="480"/>
              </a:spcBef>
              <a:spcAft>
                <a:spcPts val="600"/>
              </a:spcAft>
              <a:buClr>
                <a:srgbClr val="6CB255"/>
              </a:buClr>
            </a:pPr>
            <a:r>
              <a:rPr lang="en-US" sz="1700" b="1" dirty="0"/>
              <a:t>Lateralization</a:t>
            </a:r>
            <a:r>
              <a:rPr lang="en-US" sz="1700" dirty="0"/>
              <a:t> - concept that each hemisphere of the brain is associated with specialized functions.</a:t>
            </a:r>
          </a:p>
          <a:p>
            <a:pPr marL="285750" indent="-285750">
              <a:spcBef>
                <a:spcPts val="480"/>
              </a:spcBef>
              <a:spcAft>
                <a:spcPts val="600"/>
              </a:spcAft>
              <a:buClr>
                <a:srgbClr val="6CB255"/>
              </a:buClr>
              <a:buFontTx/>
              <a:buChar char="-"/>
            </a:pPr>
            <a:r>
              <a:rPr lang="en-US" sz="1700" dirty="0"/>
              <a:t>The left hemisphere controls the right side of the body.</a:t>
            </a:r>
          </a:p>
          <a:p>
            <a:pPr marL="285750" indent="-285750">
              <a:spcBef>
                <a:spcPts val="480"/>
              </a:spcBef>
              <a:spcAft>
                <a:spcPts val="600"/>
              </a:spcAft>
              <a:buClr>
                <a:srgbClr val="6CB255"/>
              </a:buClr>
              <a:buFontTx/>
              <a:buChar char="-"/>
            </a:pPr>
            <a:r>
              <a:rPr lang="en-US" sz="1700" dirty="0"/>
              <a:t>The right hemisphere controls the left side of the body.</a:t>
            </a:r>
          </a:p>
          <a:p>
            <a:pPr>
              <a:spcBef>
                <a:spcPts val="480"/>
              </a:spcBef>
              <a:spcAft>
                <a:spcPts val="600"/>
              </a:spcAft>
            </a:pPr>
            <a:endParaRPr lang="en-US" dirty="0"/>
          </a:p>
        </p:txBody>
      </p:sp>
    </p:spTree>
    <p:extLst>
      <p:ext uri="{BB962C8B-B14F-4D97-AF65-F5344CB8AC3E}">
        <p14:creationId xmlns:p14="http://schemas.microsoft.com/office/powerpoint/2010/main" val="2632850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The corpus callosum</a:t>
            </a:r>
          </a:p>
        </p:txBody>
      </p:sp>
      <p:sp>
        <p:nvSpPr>
          <p:cNvPr id="7" name="Text Placeholder 6"/>
          <p:cNvSpPr>
            <a:spLocks noGrp="1"/>
          </p:cNvSpPr>
          <p:nvPr>
            <p:ph type="body" sz="quarter" idx="14"/>
          </p:nvPr>
        </p:nvSpPr>
        <p:spPr>
          <a:xfrm>
            <a:off x="457200" y="4419600"/>
            <a:ext cx="8062912" cy="2026920"/>
          </a:xfrm>
        </p:spPr>
        <p:txBody>
          <a:bodyPr>
            <a:normAutofit/>
          </a:bodyPr>
          <a:lstStyle/>
          <a:p>
            <a:r>
              <a:rPr lang="en-US" sz="1800">
                <a:solidFill>
                  <a:srgbClr val="6CB255"/>
                </a:solidFill>
              </a:rPr>
              <a:t>(a, b) </a:t>
            </a:r>
            <a:r>
              <a:rPr lang="en-US" sz="1800"/>
              <a:t>The corpus callosum connects the left and right hemispheres of the brain and allows them to communicate.</a:t>
            </a:r>
          </a:p>
          <a:p>
            <a:r>
              <a:rPr lang="en-US" sz="1800">
                <a:solidFill>
                  <a:srgbClr val="6CB255"/>
                </a:solidFill>
              </a:rPr>
              <a:t>(c)</a:t>
            </a:r>
            <a:r>
              <a:rPr lang="en-US" sz="1800"/>
              <a:t> A scientist spreads this dissected sheep brain apart to show the corpus callosum between the hemispheres. </a:t>
            </a:r>
          </a:p>
          <a:p>
            <a:r>
              <a:rPr lang="en-US" sz="1400"/>
              <a:t>Figure 3.16 (credit c: modification of work by Aaron Bornstein)</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3_04_CorpusCall.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31707" b="-31707"/>
          <a:stretch>
            <a:fillRect/>
          </a:stretch>
        </p:blipFill>
        <p:spPr/>
      </p:pic>
    </p:spTree>
    <p:extLst>
      <p:ext uri="{BB962C8B-B14F-4D97-AF65-F5344CB8AC3E}">
        <p14:creationId xmlns:p14="http://schemas.microsoft.com/office/powerpoint/2010/main" val="4080947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Human genetics</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TextBox 3"/>
          <p:cNvSpPr txBox="1"/>
          <p:nvPr/>
        </p:nvSpPr>
        <p:spPr>
          <a:xfrm>
            <a:off x="457200" y="1164485"/>
            <a:ext cx="8062912" cy="2185214"/>
          </a:xfrm>
          <a:prstGeom prst="rect">
            <a:avLst/>
          </a:prstGeom>
          <a:noFill/>
        </p:spPr>
        <p:txBody>
          <a:bodyPr wrap="square" rtlCol="0">
            <a:spAutoFit/>
          </a:bodyPr>
          <a:lstStyle/>
          <a:p>
            <a:r>
              <a:rPr lang="en-US" sz="1700" dirty="0"/>
              <a:t>Studying human genetics can help researchers understand the biological basis underlying the different behaviors, thoughts and reactions of humans.</a:t>
            </a:r>
          </a:p>
          <a:p>
            <a:endParaRPr lang="en-US" sz="1700" dirty="0"/>
          </a:p>
          <a:p>
            <a:pPr marL="285750" indent="-285750">
              <a:buClr>
                <a:srgbClr val="6CB255"/>
              </a:buClr>
              <a:buFontTx/>
              <a:buChar char="-"/>
            </a:pPr>
            <a:r>
              <a:rPr lang="en-US" sz="1700" dirty="0"/>
              <a:t>Why do two people infected by the same disease have different outcomes?</a:t>
            </a:r>
          </a:p>
          <a:p>
            <a:pPr marL="285750" indent="-285750">
              <a:buClr>
                <a:srgbClr val="6CB255"/>
              </a:buClr>
              <a:buFontTx/>
              <a:buChar char="-"/>
            </a:pPr>
            <a:endParaRPr lang="en-US" sz="1700" dirty="0"/>
          </a:p>
          <a:p>
            <a:pPr marL="285750" indent="-285750">
              <a:buClr>
                <a:srgbClr val="6CB255"/>
              </a:buClr>
              <a:buFontTx/>
              <a:buChar char="-"/>
            </a:pPr>
            <a:r>
              <a:rPr lang="en-US" sz="1700" dirty="0"/>
              <a:t>Are there genetic components to psychological disorders, such as depression?</a:t>
            </a:r>
          </a:p>
          <a:p>
            <a:pPr marL="285750" indent="-285750">
              <a:buClr>
                <a:srgbClr val="6CB255"/>
              </a:buClr>
              <a:buFontTx/>
              <a:buChar char="-"/>
            </a:pPr>
            <a:endParaRPr lang="en-US" sz="1700" dirty="0"/>
          </a:p>
          <a:p>
            <a:pPr marL="285750" indent="-285750">
              <a:buClr>
                <a:srgbClr val="6CB255"/>
              </a:buClr>
              <a:buFontTx/>
              <a:buChar char="-"/>
            </a:pPr>
            <a:r>
              <a:rPr lang="en-US" sz="1700" dirty="0"/>
              <a:t>How are genetic diseases passed through family lines?</a:t>
            </a:r>
          </a:p>
        </p:txBody>
      </p:sp>
    </p:spTree>
    <p:extLst>
      <p:ext uri="{BB962C8B-B14F-4D97-AF65-F5344CB8AC3E}">
        <p14:creationId xmlns:p14="http://schemas.microsoft.com/office/powerpoint/2010/main" val="1039996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Forebrain, midbrain &amp; Hindbrain</a:t>
            </a:r>
          </a:p>
        </p:txBody>
      </p:sp>
      <p:sp>
        <p:nvSpPr>
          <p:cNvPr id="7" name="Text Placeholder 6"/>
          <p:cNvSpPr>
            <a:spLocks noGrp="1"/>
          </p:cNvSpPr>
          <p:nvPr>
            <p:ph type="body" sz="quarter" idx="14"/>
          </p:nvPr>
        </p:nvSpPr>
        <p:spPr/>
        <p:txBody>
          <a:bodyPr>
            <a:normAutofit/>
          </a:bodyPr>
          <a:lstStyle/>
          <a:p>
            <a:r>
              <a:rPr lang="en-US" sz="1700"/>
              <a:t>The brain and its parts can be divided into three main categories: the forebrain, midbrain, and hindbrain.</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3_04_FMHBrain.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3962" r="-33962"/>
          <a:stretch>
            <a:fillRect/>
          </a:stretch>
        </p:blipFill>
        <p:spPr/>
      </p:pic>
      <p:sp>
        <p:nvSpPr>
          <p:cNvPr id="2" name="TextBox 1"/>
          <p:cNvSpPr txBox="1"/>
          <p:nvPr/>
        </p:nvSpPr>
        <p:spPr>
          <a:xfrm>
            <a:off x="7071360" y="3169920"/>
            <a:ext cx="1310640" cy="307777"/>
          </a:xfrm>
          <a:prstGeom prst="rect">
            <a:avLst/>
          </a:prstGeom>
          <a:noFill/>
        </p:spPr>
        <p:txBody>
          <a:bodyPr wrap="square" rtlCol="0">
            <a:spAutoFit/>
          </a:bodyPr>
          <a:lstStyle/>
          <a:p>
            <a:r>
              <a:rPr lang="en-US" sz="1400"/>
              <a:t>Figure 3.17</a:t>
            </a:r>
          </a:p>
        </p:txBody>
      </p:sp>
    </p:spTree>
    <p:extLst>
      <p:ext uri="{BB962C8B-B14F-4D97-AF65-F5344CB8AC3E}">
        <p14:creationId xmlns:p14="http://schemas.microsoft.com/office/powerpoint/2010/main" val="3317067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Forebrain structures</a:t>
            </a:r>
          </a:p>
        </p:txBody>
      </p:sp>
      <p:sp>
        <p:nvSpPr>
          <p:cNvPr id="4" name="Text Placeholder 3"/>
          <p:cNvSpPr>
            <a:spLocks noGrp="1"/>
          </p:cNvSpPr>
          <p:nvPr>
            <p:ph type="body" sz="quarter" idx="14"/>
          </p:nvPr>
        </p:nvSpPr>
        <p:spPr>
          <a:xfrm>
            <a:off x="457200" y="1384502"/>
            <a:ext cx="8062912" cy="3477058"/>
          </a:xfrm>
        </p:spPr>
        <p:txBody>
          <a:bodyPr>
            <a:normAutofit/>
          </a:bodyPr>
          <a:lstStyle/>
          <a:p>
            <a:r>
              <a:rPr lang="en-US" sz="1700" dirty="0"/>
              <a:t>The forebrain is the largest part of the brain.</a:t>
            </a:r>
          </a:p>
          <a:p>
            <a:r>
              <a:rPr lang="en-US" sz="1700" dirty="0"/>
              <a:t>It contains:</a:t>
            </a:r>
          </a:p>
          <a:p>
            <a:pPr marL="342900" indent="-342900">
              <a:buFontTx/>
              <a:buChar char="-"/>
            </a:pPr>
            <a:r>
              <a:rPr lang="en-US" sz="1700" dirty="0"/>
              <a:t>The cerebral cortex </a:t>
            </a:r>
            <a:r>
              <a:rPr lang="mr-IN" sz="1700" dirty="0"/>
              <a:t>–</a:t>
            </a:r>
            <a:r>
              <a:rPr lang="en-US" sz="1700" dirty="0"/>
              <a:t> higher level processes</a:t>
            </a:r>
          </a:p>
          <a:p>
            <a:pPr marL="342900" indent="-342900">
              <a:buFontTx/>
              <a:buChar char="-"/>
            </a:pPr>
            <a:r>
              <a:rPr lang="en-US" sz="1700" dirty="0"/>
              <a:t>Thalamus - sensory relay</a:t>
            </a:r>
          </a:p>
          <a:p>
            <a:pPr marL="342900" indent="-342900">
              <a:buFontTx/>
              <a:buChar char="-"/>
            </a:pPr>
            <a:r>
              <a:rPr lang="en-US" sz="1700" dirty="0"/>
              <a:t>Hypothalamus - homeostasis</a:t>
            </a:r>
          </a:p>
          <a:p>
            <a:pPr marL="342900" indent="-342900">
              <a:buFontTx/>
              <a:buChar char="-"/>
            </a:pPr>
            <a:r>
              <a:rPr lang="en-US" sz="1700" dirty="0"/>
              <a:t>Pituitary gland </a:t>
            </a:r>
            <a:r>
              <a:rPr lang="mr-IN" sz="1700" dirty="0"/>
              <a:t>–</a:t>
            </a:r>
            <a:r>
              <a:rPr lang="en-US" sz="1700" dirty="0"/>
              <a:t> master gland of the endocrine system</a:t>
            </a:r>
          </a:p>
          <a:p>
            <a:pPr marL="342900" indent="-342900">
              <a:buFontTx/>
              <a:buChar char="-"/>
            </a:pPr>
            <a:r>
              <a:rPr lang="en-US" sz="1700" dirty="0"/>
              <a:t>Limbic system </a:t>
            </a:r>
            <a:r>
              <a:rPr lang="mr-IN" sz="1700" dirty="0"/>
              <a:t>–</a:t>
            </a:r>
            <a:r>
              <a:rPr lang="en-US" sz="1700" dirty="0"/>
              <a:t> emotion and memory circuit</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086346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751709"/>
          </a:xfrm>
        </p:spPr>
        <p:txBody>
          <a:bodyPr>
            <a:normAutofit fontScale="90000"/>
          </a:bodyPr>
          <a:lstStyle/>
          <a:p>
            <a:r>
              <a:rPr lang="en-US"/>
              <a:t>Cerebral cortex:</a:t>
            </a:r>
            <a:br>
              <a:rPr lang="en-US"/>
            </a:br>
            <a:r>
              <a:rPr lang="en-US"/>
              <a:t>Lobes of the brain</a:t>
            </a:r>
          </a:p>
        </p:txBody>
      </p:sp>
      <p:sp>
        <p:nvSpPr>
          <p:cNvPr id="7" name="Text Placeholder 6"/>
          <p:cNvSpPr>
            <a:spLocks noGrp="1"/>
          </p:cNvSpPr>
          <p:nvPr>
            <p:ph type="body" sz="quarter" idx="14"/>
          </p:nvPr>
        </p:nvSpPr>
        <p:spPr>
          <a:xfrm>
            <a:off x="457200" y="4843982"/>
            <a:ext cx="1341120" cy="459538"/>
          </a:xfrm>
        </p:spPr>
        <p:txBody>
          <a:bodyPr>
            <a:normAutofit/>
          </a:bodyPr>
          <a:lstStyle/>
          <a:p>
            <a:r>
              <a:rPr lang="en-US" sz="1600"/>
              <a:t>Figure 3.18</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3_04_Lobes.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3962" r="-33962"/>
          <a:stretch>
            <a:fillRect/>
          </a:stretch>
        </p:blipFill>
        <p:spPr>
          <a:xfrm>
            <a:off x="472440" y="3093946"/>
            <a:ext cx="8062913" cy="3500071"/>
          </a:xfrm>
        </p:spPr>
      </p:pic>
      <p:sp>
        <p:nvSpPr>
          <p:cNvPr id="2" name="TextBox 1"/>
          <p:cNvSpPr txBox="1"/>
          <p:nvPr/>
        </p:nvSpPr>
        <p:spPr>
          <a:xfrm>
            <a:off x="472440" y="1143000"/>
            <a:ext cx="8183880" cy="1697901"/>
          </a:xfrm>
          <a:prstGeom prst="rect">
            <a:avLst/>
          </a:prstGeom>
          <a:noFill/>
        </p:spPr>
        <p:txBody>
          <a:bodyPr wrap="square" rtlCol="0">
            <a:spAutoFit/>
          </a:bodyPr>
          <a:lstStyle/>
          <a:p>
            <a:pPr>
              <a:spcBef>
                <a:spcPts val="480"/>
              </a:spcBef>
              <a:spcAft>
                <a:spcPts val="600"/>
              </a:spcAft>
            </a:pPr>
            <a:r>
              <a:rPr lang="en-US" sz="1700" b="1"/>
              <a:t>Cerebral cortex </a:t>
            </a:r>
            <a:r>
              <a:rPr lang="en-US" sz="1700"/>
              <a:t>- surface of the brain that is associated with out highest mental capabilities such as consciousness, thought, emotion, reasoning, language and memory.</a:t>
            </a:r>
          </a:p>
          <a:p>
            <a:pPr>
              <a:spcBef>
                <a:spcPts val="480"/>
              </a:spcBef>
              <a:spcAft>
                <a:spcPts val="600"/>
              </a:spcAft>
            </a:pPr>
            <a:r>
              <a:rPr lang="en-US" sz="1700" dirty="0"/>
              <a:t>It can be broken up into four lobes, each with a different function.</a:t>
            </a:r>
          </a:p>
          <a:p>
            <a:pPr>
              <a:spcBef>
                <a:spcPts val="480"/>
              </a:spcBef>
              <a:spcAft>
                <a:spcPts val="600"/>
              </a:spcAft>
            </a:pPr>
            <a:endParaRPr lang="en-US" dirty="0"/>
          </a:p>
        </p:txBody>
      </p:sp>
    </p:spTree>
    <p:extLst>
      <p:ext uri="{BB962C8B-B14F-4D97-AF65-F5344CB8AC3E}">
        <p14:creationId xmlns:p14="http://schemas.microsoft.com/office/powerpoint/2010/main" val="1577173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frontal lobe</a:t>
            </a:r>
          </a:p>
        </p:txBody>
      </p:sp>
      <p:sp>
        <p:nvSpPr>
          <p:cNvPr id="4" name="Text Placeholder 3"/>
          <p:cNvSpPr>
            <a:spLocks noGrp="1"/>
          </p:cNvSpPr>
          <p:nvPr>
            <p:ph type="body" sz="quarter" idx="14"/>
          </p:nvPr>
        </p:nvSpPr>
        <p:spPr>
          <a:xfrm>
            <a:off x="457199" y="1198106"/>
            <a:ext cx="8367221" cy="2443552"/>
          </a:xfrm>
        </p:spPr>
        <p:txBody>
          <a:bodyPr>
            <a:normAutofit fontScale="40000" lnSpcReduction="20000"/>
          </a:bodyPr>
          <a:lstStyle/>
          <a:p>
            <a:r>
              <a:rPr lang="en-US" sz="4300" dirty="0"/>
              <a:t>Involved in executive functioning (planning, organization, judgement, attention, reasoning), motor control, emotion, and language.</a:t>
            </a:r>
          </a:p>
          <a:p>
            <a:r>
              <a:rPr lang="en-US" sz="4300" dirty="0"/>
              <a:t>It contains:</a:t>
            </a:r>
          </a:p>
          <a:p>
            <a:r>
              <a:rPr lang="en-US" sz="4300" b="1" dirty="0"/>
              <a:t>The Motor cortex </a:t>
            </a:r>
            <a:r>
              <a:rPr lang="en-US" sz="4300" dirty="0"/>
              <a:t>- strip of cortex involved in planning and coordinating movement.</a:t>
            </a:r>
          </a:p>
          <a:p>
            <a:r>
              <a:rPr lang="en-US" sz="4300" b="1" dirty="0"/>
              <a:t>The Prefrontal cortex </a:t>
            </a:r>
            <a:r>
              <a:rPr lang="en-US" sz="4300" dirty="0"/>
              <a:t>- responsible for higher-level cognitive functioning.</a:t>
            </a:r>
          </a:p>
          <a:p>
            <a:r>
              <a:rPr lang="en-US" sz="4300" b="1" dirty="0" err="1"/>
              <a:t>Broca’s</a:t>
            </a:r>
            <a:r>
              <a:rPr lang="en-US" sz="4300" b="1" dirty="0"/>
              <a:t> area </a:t>
            </a:r>
            <a:r>
              <a:rPr lang="en-US" sz="4300" dirty="0"/>
              <a:t>- region in the left hemisphere that is essential for language production.</a:t>
            </a:r>
          </a:p>
          <a:p>
            <a:pPr marL="571500" indent="-571500">
              <a:buFontTx/>
              <a:buChar char="-"/>
            </a:pPr>
            <a:r>
              <a:rPr lang="en-US" sz="4300" dirty="0"/>
              <a:t>Damage to </a:t>
            </a:r>
            <a:r>
              <a:rPr lang="en-US" sz="4300" dirty="0" err="1"/>
              <a:t>Broca’s</a:t>
            </a:r>
            <a:r>
              <a:rPr lang="en-US" sz="4300" dirty="0"/>
              <a:t> area leads to difficulties producing language.</a:t>
            </a:r>
          </a:p>
          <a:p>
            <a:r>
              <a:rPr lang="en-US" sz="1700" dirty="0"/>
              <a:t>.</a:t>
            </a:r>
          </a:p>
          <a:p>
            <a:endParaRPr lang="en-US" dirty="0"/>
          </a:p>
          <a:p>
            <a:endParaRPr lang="en-US" dirty="0"/>
          </a:p>
        </p:txBody>
      </p:sp>
      <p:pic>
        <p:nvPicPr>
          <p:cNvPr id="6" name="Picture 5"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7" name="TextBox 6"/>
          <p:cNvSpPr txBox="1"/>
          <p:nvPr/>
        </p:nvSpPr>
        <p:spPr>
          <a:xfrm>
            <a:off x="355333" y="3582853"/>
            <a:ext cx="8469087" cy="3167534"/>
          </a:xfrm>
          <a:prstGeom prst="rect">
            <a:avLst/>
          </a:prstGeom>
          <a:noFill/>
          <a:ln>
            <a:solidFill>
              <a:srgbClr val="72A510"/>
            </a:solidFill>
          </a:ln>
        </p:spPr>
        <p:txBody>
          <a:bodyPr wrap="square" rtlCol="0">
            <a:spAutoFit/>
          </a:bodyPr>
          <a:lstStyle/>
          <a:p>
            <a:pPr>
              <a:spcBef>
                <a:spcPts val="480"/>
              </a:spcBef>
              <a:spcAft>
                <a:spcPts val="600"/>
              </a:spcAft>
            </a:pPr>
            <a:r>
              <a:rPr lang="en-US" sz="1700" u="sng" dirty="0">
                <a:solidFill>
                  <a:srgbClr val="6CB255"/>
                </a:solidFill>
              </a:rPr>
              <a:t>Damage to the Frontal Lobe: Phineas Gage</a:t>
            </a:r>
          </a:p>
          <a:p>
            <a:pPr>
              <a:spcBef>
                <a:spcPts val="480"/>
              </a:spcBef>
              <a:spcAft>
                <a:spcPts val="600"/>
              </a:spcAft>
            </a:pPr>
            <a:r>
              <a:rPr lang="en-US" sz="1700" dirty="0"/>
              <a:t>While working as a railroad foreman, an accident caused an iron rod to penetrate through Gage’s skull and frontal lobe. After the accident, people noticed changes in his personality.</a:t>
            </a:r>
          </a:p>
          <a:p>
            <a:pPr>
              <a:spcBef>
                <a:spcPts val="480"/>
              </a:spcBef>
              <a:spcAft>
                <a:spcPts val="600"/>
              </a:spcAft>
            </a:pPr>
            <a:r>
              <a:rPr lang="en-US" sz="1700" dirty="0"/>
              <a:t>Before the accident - Well-mannered and soft-spoken.</a:t>
            </a:r>
          </a:p>
          <a:p>
            <a:pPr>
              <a:spcBef>
                <a:spcPts val="480"/>
              </a:spcBef>
              <a:spcAft>
                <a:spcPts val="600"/>
              </a:spcAft>
            </a:pPr>
            <a:r>
              <a:rPr lang="en-US" sz="1700" dirty="0"/>
              <a:t>After the accident - Started behaving in odd and inappropriate ways.</a:t>
            </a:r>
          </a:p>
          <a:p>
            <a:pPr>
              <a:spcBef>
                <a:spcPts val="480"/>
              </a:spcBef>
              <a:spcAft>
                <a:spcPts val="600"/>
              </a:spcAft>
            </a:pPr>
            <a:r>
              <a:rPr lang="en-US" sz="1700" dirty="0"/>
              <a:t>These changes were consistent with loss of impulse control (a function of the frontal lobe).</a:t>
            </a:r>
          </a:p>
          <a:p>
            <a:pPr>
              <a:spcBef>
                <a:spcPts val="480"/>
              </a:spcBef>
              <a:spcAft>
                <a:spcPts val="600"/>
              </a:spcAft>
            </a:pPr>
            <a:endParaRPr lang="en-US" dirty="0"/>
          </a:p>
        </p:txBody>
      </p:sp>
    </p:spTree>
    <p:extLst>
      <p:ext uri="{BB962C8B-B14F-4D97-AF65-F5344CB8AC3E}">
        <p14:creationId xmlns:p14="http://schemas.microsoft.com/office/powerpoint/2010/main" val="1310682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Phineas gage</a:t>
            </a:r>
          </a:p>
        </p:txBody>
      </p:sp>
      <p:sp>
        <p:nvSpPr>
          <p:cNvPr id="7" name="Text Placeholder 6"/>
          <p:cNvSpPr>
            <a:spLocks noGrp="1"/>
          </p:cNvSpPr>
          <p:nvPr>
            <p:ph type="body" sz="quarter" idx="14"/>
          </p:nvPr>
        </p:nvSpPr>
        <p:spPr/>
        <p:txBody>
          <a:bodyPr>
            <a:noAutofit/>
          </a:bodyPr>
          <a:lstStyle/>
          <a:p>
            <a:r>
              <a:rPr lang="en-US" sz="1400"/>
              <a:t>Figure 3.19</a:t>
            </a:r>
          </a:p>
          <a:p>
            <a:pPr marL="342900" indent="-342900">
              <a:buAutoNum type="alphaLcParenBoth"/>
            </a:pPr>
            <a:r>
              <a:rPr lang="en-US" sz="1400"/>
              <a:t>Phineas Gage holds the iron rod that penetrated his skull in an 1848 railroad construction  accident.</a:t>
            </a:r>
          </a:p>
          <a:p>
            <a:pPr marL="342900" indent="-342900">
              <a:buAutoNum type="alphaLcParenBoth"/>
            </a:pPr>
            <a:r>
              <a:rPr lang="en-US" sz="1400"/>
              <a:t>Gage’s prefrontal cortex was severely damaged in the left hemisphere. The rod entered Gage’s face on the left side, passed behind his eye, and exited through the top of his skull, before landing about 80 feet away. (credit a: modification of work by Jack and Beverly </a:t>
            </a:r>
            <a:r>
              <a:rPr lang="en-US" sz="1400" err="1"/>
              <a:t>Wilgus</a:t>
            </a:r>
            <a:r>
              <a:rPr lang="en-US" sz="1400"/>
              <a:t>)</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3_04_GageSkull.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42713" r="-42713"/>
          <a:stretch>
            <a:fillRect/>
          </a:stretch>
        </p:blipFill>
        <p:spPr/>
      </p:pic>
    </p:spTree>
    <p:extLst>
      <p:ext uri="{BB962C8B-B14F-4D97-AF65-F5344CB8AC3E}">
        <p14:creationId xmlns:p14="http://schemas.microsoft.com/office/powerpoint/2010/main" val="3567090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The parietal lobe</a:t>
            </a:r>
          </a:p>
        </p:txBody>
      </p:sp>
      <p:sp>
        <p:nvSpPr>
          <p:cNvPr id="7" name="Text Placeholder 6"/>
          <p:cNvSpPr>
            <a:spLocks noGrp="1"/>
          </p:cNvSpPr>
          <p:nvPr>
            <p:ph type="body" sz="quarter" idx="14"/>
          </p:nvPr>
        </p:nvSpPr>
        <p:spPr>
          <a:xfrm>
            <a:off x="7406929" y="6093025"/>
            <a:ext cx="1082990" cy="409142"/>
          </a:xfrm>
        </p:spPr>
        <p:txBody>
          <a:bodyPr>
            <a:normAutofit/>
          </a:bodyPr>
          <a:lstStyle/>
          <a:p>
            <a:r>
              <a:rPr lang="en-US" sz="1400"/>
              <a:t>Figure 3.20</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3_04_BrainOrg.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37851" r="-37851"/>
          <a:stretch>
            <a:fillRect/>
          </a:stretch>
        </p:blipFill>
        <p:spPr>
          <a:xfrm>
            <a:off x="1235925" y="1538515"/>
            <a:ext cx="9143467" cy="3969134"/>
          </a:xfrm>
        </p:spPr>
      </p:pic>
      <p:sp>
        <p:nvSpPr>
          <p:cNvPr id="2" name="TextBox 1"/>
          <p:cNvSpPr txBox="1"/>
          <p:nvPr/>
        </p:nvSpPr>
        <p:spPr>
          <a:xfrm>
            <a:off x="457200" y="1295400"/>
            <a:ext cx="3185886" cy="3811300"/>
          </a:xfrm>
          <a:prstGeom prst="rect">
            <a:avLst/>
          </a:prstGeom>
          <a:noFill/>
        </p:spPr>
        <p:txBody>
          <a:bodyPr wrap="square" rtlCol="0">
            <a:spAutoFit/>
          </a:bodyPr>
          <a:lstStyle/>
          <a:p>
            <a:pPr>
              <a:spcBef>
                <a:spcPts val="480"/>
              </a:spcBef>
              <a:spcAft>
                <a:spcPts val="600"/>
              </a:spcAft>
            </a:pPr>
            <a:r>
              <a:rPr lang="en-US" sz="1700" dirty="0"/>
              <a:t>Involved in processing various sensory and perceptual information. </a:t>
            </a:r>
          </a:p>
          <a:p>
            <a:pPr>
              <a:spcBef>
                <a:spcPts val="480"/>
              </a:spcBef>
              <a:spcAft>
                <a:spcPts val="600"/>
              </a:spcAft>
            </a:pPr>
            <a:r>
              <a:rPr lang="en-US" sz="1700" dirty="0"/>
              <a:t>Contains the primary somatosensory cortex.</a:t>
            </a:r>
          </a:p>
          <a:p>
            <a:pPr>
              <a:spcBef>
                <a:spcPts val="480"/>
              </a:spcBef>
              <a:spcAft>
                <a:spcPts val="600"/>
              </a:spcAft>
            </a:pPr>
            <a:r>
              <a:rPr lang="en-US" sz="1700" b="1" dirty="0"/>
              <a:t>Somatosensory cortex </a:t>
            </a:r>
            <a:r>
              <a:rPr lang="mr-IN" sz="1700" dirty="0"/>
              <a:t>–</a:t>
            </a:r>
            <a:r>
              <a:rPr lang="en-US" sz="1700" dirty="0"/>
              <a:t> essential for processing sensory information from across the body, such as touch, temperature, and pain.</a:t>
            </a:r>
          </a:p>
          <a:p>
            <a:pPr marL="285750" indent="-285750">
              <a:spcBef>
                <a:spcPts val="480"/>
              </a:spcBef>
              <a:spcAft>
                <a:spcPts val="600"/>
              </a:spcAft>
              <a:buClr>
                <a:srgbClr val="6CB255"/>
              </a:buClr>
              <a:buFontTx/>
              <a:buChar char="-"/>
            </a:pPr>
            <a:r>
              <a:rPr lang="en-US" sz="1700" dirty="0"/>
              <a:t>Organized topographically.</a:t>
            </a:r>
          </a:p>
          <a:p>
            <a:pPr>
              <a:spcBef>
                <a:spcPts val="480"/>
              </a:spcBef>
              <a:spcAft>
                <a:spcPts val="600"/>
              </a:spcAft>
            </a:pPr>
            <a:endParaRPr lang="en-US" dirty="0"/>
          </a:p>
        </p:txBody>
      </p:sp>
    </p:spTree>
    <p:extLst>
      <p:ext uri="{BB962C8B-B14F-4D97-AF65-F5344CB8AC3E}">
        <p14:creationId xmlns:p14="http://schemas.microsoft.com/office/powerpoint/2010/main" val="2593008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The temporal lobe</a:t>
            </a:r>
          </a:p>
        </p:txBody>
      </p:sp>
      <p:sp>
        <p:nvSpPr>
          <p:cNvPr id="7" name="Text Placeholder 6"/>
          <p:cNvSpPr>
            <a:spLocks noGrp="1"/>
          </p:cNvSpPr>
          <p:nvPr>
            <p:ph type="body" sz="quarter" idx="14"/>
          </p:nvPr>
        </p:nvSpPr>
        <p:spPr>
          <a:xfrm>
            <a:off x="457200" y="5834582"/>
            <a:ext cx="8062912" cy="672898"/>
          </a:xfrm>
        </p:spPr>
        <p:txBody>
          <a:bodyPr>
            <a:normAutofit/>
          </a:bodyPr>
          <a:lstStyle/>
          <a:p>
            <a:r>
              <a:rPr lang="en-US" sz="1400"/>
              <a:t>Figure 3.21 Damage to either </a:t>
            </a:r>
            <a:r>
              <a:rPr lang="en-US" sz="1400" err="1"/>
              <a:t>Broca’s</a:t>
            </a:r>
            <a:r>
              <a:rPr lang="en-US" sz="1400"/>
              <a:t> area or Wernicke’s area can result in language deficits. The types of deficits are very different, however, depending on which area is affected.</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3_04_Broca.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1191" r="-21191"/>
          <a:stretch>
            <a:fillRect/>
          </a:stretch>
        </p:blipFill>
        <p:spPr>
          <a:xfrm>
            <a:off x="2333176" y="3148863"/>
            <a:ext cx="6186936" cy="2685719"/>
          </a:xfrm>
        </p:spPr>
      </p:pic>
      <p:sp>
        <p:nvSpPr>
          <p:cNvPr id="2" name="TextBox 1"/>
          <p:cNvSpPr txBox="1"/>
          <p:nvPr/>
        </p:nvSpPr>
        <p:spPr>
          <a:xfrm>
            <a:off x="457199" y="1070613"/>
            <a:ext cx="8367221" cy="2241639"/>
          </a:xfrm>
          <a:prstGeom prst="rect">
            <a:avLst/>
          </a:prstGeom>
          <a:noFill/>
        </p:spPr>
        <p:txBody>
          <a:bodyPr wrap="square" rtlCol="0">
            <a:spAutoFit/>
          </a:bodyPr>
          <a:lstStyle/>
          <a:p>
            <a:pPr>
              <a:spcBef>
                <a:spcPts val="480"/>
              </a:spcBef>
              <a:spcAft>
                <a:spcPts val="600"/>
              </a:spcAft>
            </a:pPr>
            <a:r>
              <a:rPr lang="en-US" sz="1700" dirty="0"/>
              <a:t>Associated with hearing, memory, emotion and some aspects of language.</a:t>
            </a:r>
          </a:p>
          <a:p>
            <a:pPr>
              <a:spcBef>
                <a:spcPts val="480"/>
              </a:spcBef>
              <a:spcAft>
                <a:spcPts val="600"/>
              </a:spcAft>
            </a:pPr>
            <a:r>
              <a:rPr lang="en-US" sz="1700" dirty="0"/>
              <a:t>Located on the side of the head (near the temples).</a:t>
            </a:r>
          </a:p>
          <a:p>
            <a:pPr>
              <a:spcBef>
                <a:spcPts val="480"/>
              </a:spcBef>
              <a:spcAft>
                <a:spcPts val="600"/>
              </a:spcAft>
            </a:pPr>
            <a:r>
              <a:rPr lang="en-US" sz="1700" dirty="0"/>
              <a:t>It contains:</a:t>
            </a:r>
          </a:p>
          <a:p>
            <a:pPr>
              <a:spcBef>
                <a:spcPts val="480"/>
              </a:spcBef>
              <a:spcAft>
                <a:spcPts val="600"/>
              </a:spcAft>
            </a:pPr>
            <a:r>
              <a:rPr lang="en-US" sz="1700" b="1" dirty="0"/>
              <a:t>The Auditory cortex </a:t>
            </a:r>
            <a:r>
              <a:rPr lang="en-US" sz="1700" dirty="0"/>
              <a:t>- strip of cortex in the temporal lobe that is responsible for processing auditory information.</a:t>
            </a:r>
          </a:p>
          <a:p>
            <a:pPr>
              <a:spcBef>
                <a:spcPts val="480"/>
              </a:spcBef>
              <a:spcAft>
                <a:spcPts val="600"/>
              </a:spcAft>
            </a:pPr>
            <a:endParaRPr lang="en-US" dirty="0"/>
          </a:p>
        </p:txBody>
      </p:sp>
      <p:sp>
        <p:nvSpPr>
          <p:cNvPr id="3" name="TextBox 2"/>
          <p:cNvSpPr txBox="1"/>
          <p:nvPr/>
        </p:nvSpPr>
        <p:spPr>
          <a:xfrm>
            <a:off x="457199" y="2979111"/>
            <a:ext cx="2800351" cy="2467342"/>
          </a:xfrm>
          <a:prstGeom prst="rect">
            <a:avLst/>
          </a:prstGeom>
          <a:noFill/>
        </p:spPr>
        <p:txBody>
          <a:bodyPr wrap="square" rtlCol="0">
            <a:spAutoFit/>
          </a:bodyPr>
          <a:lstStyle/>
          <a:p>
            <a:pPr>
              <a:spcBef>
                <a:spcPts val="480"/>
              </a:spcBef>
              <a:spcAft>
                <a:spcPts val="600"/>
              </a:spcAft>
            </a:pPr>
            <a:r>
              <a:rPr lang="en-US" sz="1700" b="1" dirty="0"/>
              <a:t>Wernicke’s area </a:t>
            </a:r>
            <a:r>
              <a:rPr lang="en-US" sz="1700" dirty="0"/>
              <a:t>- important for speech comprehension.</a:t>
            </a:r>
          </a:p>
          <a:p>
            <a:pPr marL="285750" indent="-285750">
              <a:spcBef>
                <a:spcPts val="480"/>
              </a:spcBef>
              <a:spcAft>
                <a:spcPts val="600"/>
              </a:spcAft>
              <a:buClr>
                <a:srgbClr val="6CB255"/>
              </a:buClr>
              <a:buFontTx/>
              <a:buChar char="-"/>
            </a:pPr>
            <a:r>
              <a:rPr lang="en-US" sz="1700" dirty="0"/>
              <a:t>Damage to Wernicke’s area results in difficulty understanding language.</a:t>
            </a:r>
          </a:p>
          <a:p>
            <a:pPr>
              <a:spcBef>
                <a:spcPts val="480"/>
              </a:spcBef>
              <a:spcAft>
                <a:spcPts val="600"/>
              </a:spcAft>
            </a:pPr>
            <a:endParaRPr lang="en-US" sz="1700" dirty="0"/>
          </a:p>
        </p:txBody>
      </p:sp>
    </p:spTree>
    <p:extLst>
      <p:ext uri="{BB962C8B-B14F-4D97-AF65-F5344CB8AC3E}">
        <p14:creationId xmlns:p14="http://schemas.microsoft.com/office/powerpoint/2010/main" val="2129629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occipital lobe</a:t>
            </a:r>
          </a:p>
        </p:txBody>
      </p:sp>
      <p:sp>
        <p:nvSpPr>
          <p:cNvPr id="4" name="Text Placeholder 3"/>
          <p:cNvSpPr>
            <a:spLocks noGrp="1"/>
          </p:cNvSpPr>
          <p:nvPr>
            <p:ph type="body" sz="quarter" idx="14"/>
          </p:nvPr>
        </p:nvSpPr>
        <p:spPr>
          <a:xfrm>
            <a:off x="457200" y="1460702"/>
            <a:ext cx="8062912" cy="1696836"/>
          </a:xfrm>
        </p:spPr>
        <p:txBody>
          <a:bodyPr>
            <a:normAutofit/>
          </a:bodyPr>
          <a:lstStyle/>
          <a:p>
            <a:r>
              <a:rPr lang="en-US" sz="1700"/>
              <a:t>Associated with visual processing.</a:t>
            </a:r>
          </a:p>
          <a:p>
            <a:r>
              <a:rPr lang="en-US" sz="1700"/>
              <a:t>Contains the primary visual cortex which is responsible for interpreting incoming visual information.</a:t>
            </a:r>
          </a:p>
          <a:p>
            <a:r>
              <a:rPr lang="en-US" sz="1700"/>
              <a:t>Organized </a:t>
            </a:r>
            <a:r>
              <a:rPr lang="en-US" sz="1700" err="1"/>
              <a:t>retinotopically</a:t>
            </a:r>
            <a:r>
              <a:rPr lang="en-US" sz="1700"/>
              <a:t>.</a:t>
            </a:r>
          </a:p>
          <a:p>
            <a:endParaRPr lang="en-US" sz="1700"/>
          </a:p>
          <a:p>
            <a:endParaRPr lang="en-US"/>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6" name="Picture 5"/>
          <p:cNvPicPr>
            <a:picLocks noChangeAspect="1"/>
          </p:cNvPicPr>
          <p:nvPr/>
        </p:nvPicPr>
        <p:blipFill>
          <a:blip r:embed="rId3"/>
          <a:stretch>
            <a:fillRect/>
          </a:stretch>
        </p:blipFill>
        <p:spPr>
          <a:xfrm>
            <a:off x="2124074" y="3157538"/>
            <a:ext cx="4348163" cy="2378179"/>
          </a:xfrm>
          <a:prstGeom prst="rect">
            <a:avLst/>
          </a:prstGeom>
        </p:spPr>
      </p:pic>
      <p:sp>
        <p:nvSpPr>
          <p:cNvPr id="7" name="TextBox 6"/>
          <p:cNvSpPr txBox="1"/>
          <p:nvPr/>
        </p:nvSpPr>
        <p:spPr>
          <a:xfrm>
            <a:off x="6186487" y="6286501"/>
            <a:ext cx="2957513" cy="307777"/>
          </a:xfrm>
          <a:prstGeom prst="rect">
            <a:avLst/>
          </a:prstGeom>
          <a:noFill/>
        </p:spPr>
        <p:txBody>
          <a:bodyPr wrap="square" rtlCol="0">
            <a:spAutoFit/>
          </a:bodyPr>
          <a:lstStyle/>
          <a:p>
            <a:r>
              <a:rPr lang="en-US" sz="1400" dirty="0"/>
              <a:t>(Credit: The brain made simple)</a:t>
            </a:r>
          </a:p>
        </p:txBody>
      </p:sp>
    </p:spTree>
    <p:extLst>
      <p:ext uri="{BB962C8B-B14F-4D97-AF65-F5344CB8AC3E}">
        <p14:creationId xmlns:p14="http://schemas.microsoft.com/office/powerpoint/2010/main" val="1083403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The thalamus</a:t>
            </a:r>
          </a:p>
        </p:txBody>
      </p:sp>
      <p:sp>
        <p:nvSpPr>
          <p:cNvPr id="7" name="Text Placeholder 6"/>
          <p:cNvSpPr>
            <a:spLocks noGrp="1"/>
          </p:cNvSpPr>
          <p:nvPr>
            <p:ph type="body" sz="quarter" idx="14"/>
          </p:nvPr>
        </p:nvSpPr>
        <p:spPr>
          <a:xfrm>
            <a:off x="4038600" y="5849822"/>
            <a:ext cx="1463040" cy="581458"/>
          </a:xfrm>
        </p:spPr>
        <p:txBody>
          <a:bodyPr>
            <a:normAutofit/>
          </a:bodyPr>
          <a:lstStyle/>
          <a:p>
            <a:r>
              <a:rPr lang="en-US" sz="1400"/>
              <a:t>Figure 3.22</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3_04_Thalamus.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46498" r="-46498"/>
          <a:stretch>
            <a:fillRect/>
          </a:stretch>
        </p:blipFill>
        <p:spPr>
          <a:xfrm>
            <a:off x="594359" y="2349751"/>
            <a:ext cx="8062913" cy="3500071"/>
          </a:xfrm>
        </p:spPr>
      </p:pic>
      <p:sp>
        <p:nvSpPr>
          <p:cNvPr id="2" name="TextBox 1"/>
          <p:cNvSpPr txBox="1"/>
          <p:nvPr/>
        </p:nvSpPr>
        <p:spPr>
          <a:xfrm>
            <a:off x="457199" y="1334247"/>
            <a:ext cx="8367221" cy="923330"/>
          </a:xfrm>
          <a:prstGeom prst="rect">
            <a:avLst/>
          </a:prstGeom>
          <a:noFill/>
        </p:spPr>
        <p:txBody>
          <a:bodyPr wrap="square" rtlCol="0">
            <a:spAutoFit/>
          </a:bodyPr>
          <a:lstStyle/>
          <a:p>
            <a:r>
              <a:rPr lang="en-US" sz="1700"/>
              <a:t>The thalamus serves as the relay center of the brain where most senses (excluding smell) are routed before being directed to other areas of the brain for processing.</a:t>
            </a:r>
          </a:p>
          <a:p>
            <a:endParaRPr lang="en-US"/>
          </a:p>
        </p:txBody>
      </p:sp>
    </p:spTree>
    <p:extLst>
      <p:ext uri="{BB962C8B-B14F-4D97-AF65-F5344CB8AC3E}">
        <p14:creationId xmlns:p14="http://schemas.microsoft.com/office/powerpoint/2010/main" val="3490826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THE LIMBIC SYSTEM</a:t>
            </a:r>
          </a:p>
        </p:txBody>
      </p:sp>
      <p:sp>
        <p:nvSpPr>
          <p:cNvPr id="7" name="Text Placeholder 6"/>
          <p:cNvSpPr>
            <a:spLocks noGrp="1"/>
          </p:cNvSpPr>
          <p:nvPr>
            <p:ph type="body" sz="quarter" idx="14"/>
          </p:nvPr>
        </p:nvSpPr>
        <p:spPr>
          <a:xfrm>
            <a:off x="7513781" y="6137253"/>
            <a:ext cx="1310640" cy="611938"/>
          </a:xfrm>
        </p:spPr>
        <p:txBody>
          <a:bodyPr>
            <a:normAutofit/>
          </a:bodyPr>
          <a:lstStyle/>
          <a:p>
            <a:r>
              <a:rPr lang="en-US" sz="1400"/>
              <a:t>Figure 3.23</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3_04_Limbic.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46498" r="-46498"/>
          <a:stretch>
            <a:fillRect/>
          </a:stretch>
        </p:blipFill>
        <p:spPr>
          <a:xfrm>
            <a:off x="2834640" y="2357650"/>
            <a:ext cx="7773353" cy="3374374"/>
          </a:xfrm>
        </p:spPr>
      </p:pic>
      <p:sp>
        <p:nvSpPr>
          <p:cNvPr id="3" name="TextBox 2"/>
          <p:cNvSpPr txBox="1"/>
          <p:nvPr/>
        </p:nvSpPr>
        <p:spPr>
          <a:xfrm>
            <a:off x="457200" y="2290510"/>
            <a:ext cx="4084320" cy="3408625"/>
          </a:xfrm>
          <a:prstGeom prst="rect">
            <a:avLst/>
          </a:prstGeom>
          <a:noFill/>
        </p:spPr>
        <p:txBody>
          <a:bodyPr wrap="square" rtlCol="0">
            <a:spAutoFit/>
          </a:bodyPr>
          <a:lstStyle/>
          <a:p>
            <a:pPr>
              <a:spcBef>
                <a:spcPts val="480"/>
              </a:spcBef>
              <a:spcAft>
                <a:spcPts val="600"/>
              </a:spcAft>
            </a:pPr>
            <a:r>
              <a:rPr lang="en-US" sz="1700" b="1" dirty="0"/>
              <a:t>Amygdala</a:t>
            </a:r>
            <a:r>
              <a:rPr lang="en-US" sz="1700" dirty="0"/>
              <a:t> - involved in our experience of emotion and tying emotional meaning to our memories. Involved in processing fear.</a:t>
            </a:r>
          </a:p>
          <a:p>
            <a:pPr>
              <a:spcBef>
                <a:spcPts val="480"/>
              </a:spcBef>
              <a:spcAft>
                <a:spcPts val="600"/>
              </a:spcAft>
            </a:pPr>
            <a:r>
              <a:rPr lang="en-US" sz="1700" b="1" dirty="0"/>
              <a:t>Hippocampus</a:t>
            </a:r>
            <a:r>
              <a:rPr lang="en-US" sz="1700" dirty="0"/>
              <a:t> - structure associated with learning and memory (in particular spatial memory).</a:t>
            </a:r>
          </a:p>
          <a:p>
            <a:pPr>
              <a:spcBef>
                <a:spcPts val="480"/>
              </a:spcBef>
              <a:spcAft>
                <a:spcPts val="600"/>
              </a:spcAft>
            </a:pPr>
            <a:r>
              <a:rPr lang="en-US" sz="1700" b="1" dirty="0"/>
              <a:t>Hypothalamus</a:t>
            </a:r>
            <a:r>
              <a:rPr lang="en-US" sz="1700" dirty="0"/>
              <a:t> </a:t>
            </a:r>
            <a:r>
              <a:rPr lang="mr-IN" sz="1700" dirty="0"/>
              <a:t>–</a:t>
            </a:r>
            <a:r>
              <a:rPr lang="en-US" sz="1700" dirty="0"/>
              <a:t> regulates homeostatic processes including body temperature, appetite and blood pressure.</a:t>
            </a:r>
          </a:p>
          <a:p>
            <a:pPr>
              <a:spcBef>
                <a:spcPts val="480"/>
              </a:spcBef>
              <a:spcAft>
                <a:spcPts val="600"/>
              </a:spcAft>
            </a:pPr>
            <a:endParaRPr lang="en-US" dirty="0"/>
          </a:p>
        </p:txBody>
      </p:sp>
      <p:sp>
        <p:nvSpPr>
          <p:cNvPr id="6" name="TextBox 5"/>
          <p:cNvSpPr txBox="1"/>
          <p:nvPr/>
        </p:nvSpPr>
        <p:spPr>
          <a:xfrm>
            <a:off x="457200" y="1084722"/>
            <a:ext cx="8367221" cy="1436291"/>
          </a:xfrm>
          <a:prstGeom prst="rect">
            <a:avLst/>
          </a:prstGeom>
          <a:noFill/>
        </p:spPr>
        <p:txBody>
          <a:bodyPr wrap="square" rtlCol="0">
            <a:spAutoFit/>
          </a:bodyPr>
          <a:lstStyle/>
          <a:p>
            <a:pPr>
              <a:spcBef>
                <a:spcPts val="480"/>
              </a:spcBef>
              <a:spcAft>
                <a:spcPts val="600"/>
              </a:spcAft>
            </a:pPr>
            <a:r>
              <a:rPr lang="ro-RO" sz="1700" dirty="0"/>
              <a:t>The </a:t>
            </a:r>
            <a:r>
              <a:rPr lang="ro-RO" sz="1700" dirty="0" err="1"/>
              <a:t>Limbic</a:t>
            </a:r>
            <a:r>
              <a:rPr lang="ro-RO" sz="1700" dirty="0"/>
              <a:t> </a:t>
            </a:r>
            <a:r>
              <a:rPr lang="ro-RO" sz="1700" dirty="0" err="1"/>
              <a:t>system</a:t>
            </a:r>
            <a:r>
              <a:rPr lang="ro-RO" sz="1700" dirty="0"/>
              <a:t> </a:t>
            </a:r>
            <a:r>
              <a:rPr lang="ro-RO" sz="1700" dirty="0" err="1"/>
              <a:t>is</a:t>
            </a:r>
            <a:r>
              <a:rPr lang="ro-RO" sz="1700" dirty="0"/>
              <a:t> </a:t>
            </a:r>
            <a:r>
              <a:rPr lang="ro-RO" sz="1700" dirty="0" err="1"/>
              <a:t>involved</a:t>
            </a:r>
            <a:r>
              <a:rPr lang="ro-RO" sz="1700" dirty="0"/>
              <a:t> in </a:t>
            </a:r>
            <a:r>
              <a:rPr lang="ro-RO" sz="1700" dirty="0" err="1"/>
              <a:t>mediating</a:t>
            </a:r>
            <a:r>
              <a:rPr lang="ro-RO" sz="1700" dirty="0"/>
              <a:t> </a:t>
            </a:r>
            <a:r>
              <a:rPr lang="ro-RO" sz="1700" dirty="0" err="1"/>
              <a:t>emotional</a:t>
            </a:r>
            <a:r>
              <a:rPr lang="ro-RO" sz="1700" dirty="0"/>
              <a:t> </a:t>
            </a:r>
            <a:r>
              <a:rPr lang="ro-RO" sz="1700" dirty="0" err="1"/>
              <a:t>response</a:t>
            </a:r>
            <a:r>
              <a:rPr lang="ro-RO" sz="1700" dirty="0"/>
              <a:t> </a:t>
            </a:r>
            <a:r>
              <a:rPr lang="ro-RO" sz="1700" dirty="0" err="1"/>
              <a:t>and</a:t>
            </a:r>
            <a:r>
              <a:rPr lang="ro-RO" sz="1700" dirty="0"/>
              <a:t> </a:t>
            </a:r>
            <a:r>
              <a:rPr lang="ro-RO" sz="1700" dirty="0" err="1"/>
              <a:t>memory</a:t>
            </a:r>
            <a:r>
              <a:rPr lang="ro-RO" sz="1700" dirty="0"/>
              <a:t>.</a:t>
            </a:r>
          </a:p>
          <a:p>
            <a:pPr>
              <a:spcBef>
                <a:spcPts val="480"/>
              </a:spcBef>
              <a:spcAft>
                <a:spcPts val="600"/>
              </a:spcAft>
            </a:pPr>
            <a:r>
              <a:rPr lang="ro-RO" sz="1700" dirty="0"/>
              <a:t>It </a:t>
            </a:r>
            <a:r>
              <a:rPr lang="ro-RO" sz="1700" dirty="0" err="1"/>
              <a:t>is</a:t>
            </a:r>
            <a:r>
              <a:rPr lang="ro-RO" sz="1700" dirty="0"/>
              <a:t> made </a:t>
            </a:r>
            <a:r>
              <a:rPr lang="ro-RO" sz="1700" dirty="0" err="1"/>
              <a:t>up</a:t>
            </a:r>
            <a:r>
              <a:rPr lang="ro-RO" sz="1700" dirty="0"/>
              <a:t> of a </a:t>
            </a:r>
            <a:r>
              <a:rPr lang="ro-RO" sz="1700" dirty="0" err="1"/>
              <a:t>number</a:t>
            </a:r>
            <a:r>
              <a:rPr lang="ro-RO" sz="1700" dirty="0"/>
              <a:t> of different structures, some of the most important ones being:</a:t>
            </a:r>
            <a:endParaRPr lang="en-US" sz="1700" dirty="0"/>
          </a:p>
          <a:p>
            <a:pPr>
              <a:spcBef>
                <a:spcPts val="480"/>
              </a:spcBef>
              <a:spcAft>
                <a:spcPts val="600"/>
              </a:spcAft>
            </a:pPr>
            <a:endParaRPr lang="en-US" dirty="0"/>
          </a:p>
        </p:txBody>
      </p:sp>
    </p:spTree>
    <p:extLst>
      <p:ext uri="{BB962C8B-B14F-4D97-AF65-F5344CB8AC3E}">
        <p14:creationId xmlns:p14="http://schemas.microsoft.com/office/powerpoint/2010/main" val="272227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OF EVOLUTION</a:t>
            </a:r>
          </a:p>
        </p:txBody>
      </p:sp>
      <p:sp>
        <p:nvSpPr>
          <p:cNvPr id="5" name="Rectangle 4"/>
          <p:cNvSpPr/>
          <p:nvPr/>
        </p:nvSpPr>
        <p:spPr>
          <a:xfrm>
            <a:off x="457200" y="1219761"/>
            <a:ext cx="8062912" cy="3554819"/>
          </a:xfrm>
          <a:prstGeom prst="rect">
            <a:avLst/>
          </a:prstGeom>
        </p:spPr>
        <p:txBody>
          <a:bodyPr wrap="square">
            <a:spAutoFit/>
          </a:bodyPr>
          <a:lstStyle/>
          <a:p>
            <a:pPr>
              <a:spcBef>
                <a:spcPts val="480"/>
              </a:spcBef>
              <a:spcAft>
                <a:spcPts val="600"/>
              </a:spcAft>
            </a:pPr>
            <a:r>
              <a:rPr lang="en-US" sz="1700" dirty="0"/>
              <a:t>Charles Darwin explored the concept of inheritance of traits throughout generations in his theory of evolution through natural selection. </a:t>
            </a:r>
          </a:p>
          <a:p>
            <a:pPr marL="285750" indent="-285750">
              <a:spcBef>
                <a:spcPts val="480"/>
              </a:spcBef>
              <a:spcAft>
                <a:spcPts val="600"/>
              </a:spcAft>
              <a:buClr>
                <a:srgbClr val="6CB255"/>
              </a:buClr>
              <a:buFontTx/>
              <a:buChar char="-"/>
            </a:pPr>
            <a:r>
              <a:rPr lang="en-US" sz="1700" b="1" dirty="0"/>
              <a:t>The organisms that are better suited for their environment will survive and reproduce, while those that are poorly suited for their environment will die off.</a:t>
            </a:r>
            <a:endParaRPr lang="en-US" sz="1700" dirty="0"/>
          </a:p>
          <a:p>
            <a:pPr>
              <a:spcBef>
                <a:spcPts val="480"/>
              </a:spcBef>
              <a:spcAft>
                <a:spcPts val="600"/>
              </a:spcAft>
              <a:buClr>
                <a:srgbClr val="6CB255"/>
              </a:buClr>
            </a:pPr>
            <a:r>
              <a:rPr lang="en-US" sz="1700" dirty="0"/>
              <a:t>Characteristics and behaviors that impact survival and reproduction:</a:t>
            </a:r>
          </a:p>
          <a:p>
            <a:pPr marL="285750" indent="-285750">
              <a:spcBef>
                <a:spcPts val="480"/>
              </a:spcBef>
              <a:spcAft>
                <a:spcPts val="600"/>
              </a:spcAft>
              <a:buClr>
                <a:srgbClr val="6CB255"/>
              </a:buClr>
              <a:buFontTx/>
              <a:buChar char="-"/>
            </a:pPr>
            <a:r>
              <a:rPr lang="en-US" sz="1700" dirty="0"/>
              <a:t>Those that help protect against predators.</a:t>
            </a:r>
          </a:p>
          <a:p>
            <a:pPr marL="285750" indent="-285750">
              <a:spcBef>
                <a:spcPts val="480"/>
              </a:spcBef>
              <a:spcAft>
                <a:spcPts val="600"/>
              </a:spcAft>
              <a:buClr>
                <a:srgbClr val="6CB255"/>
              </a:buClr>
              <a:buFontTx/>
              <a:buChar char="-"/>
            </a:pPr>
            <a:r>
              <a:rPr lang="en-US" sz="1700" dirty="0"/>
              <a:t>Those that increase access to food.</a:t>
            </a:r>
          </a:p>
          <a:p>
            <a:pPr marL="285750" indent="-285750">
              <a:spcBef>
                <a:spcPts val="480"/>
              </a:spcBef>
              <a:spcAft>
                <a:spcPts val="600"/>
              </a:spcAft>
              <a:buClr>
                <a:srgbClr val="6CB255"/>
              </a:buClr>
              <a:buFontTx/>
              <a:buChar char="-"/>
            </a:pPr>
            <a:r>
              <a:rPr lang="en-US" sz="1700" dirty="0"/>
              <a:t>Those that help to offspring alive.</a:t>
            </a:r>
          </a:p>
          <a:p>
            <a:pPr marL="285750" indent="-285750">
              <a:spcBef>
                <a:spcPts val="480"/>
              </a:spcBef>
              <a:spcAft>
                <a:spcPts val="600"/>
              </a:spcAft>
              <a:buFontTx/>
              <a:buChar char="-"/>
            </a:pPr>
            <a:endParaRPr lang="en-US" sz="1700" dirty="0"/>
          </a:p>
        </p:txBody>
      </p:sp>
      <p:pic>
        <p:nvPicPr>
          <p:cNvPr id="6" name="Picture 5"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7" name="TextBox 6"/>
          <p:cNvSpPr txBox="1"/>
          <p:nvPr/>
        </p:nvSpPr>
        <p:spPr>
          <a:xfrm>
            <a:off x="550069" y="4803836"/>
            <a:ext cx="7877174" cy="1200329"/>
          </a:xfrm>
          <a:prstGeom prst="rect">
            <a:avLst/>
          </a:prstGeom>
          <a:solidFill>
            <a:srgbClr val="6CB255"/>
          </a:solidFill>
          <a:ln>
            <a:solidFill>
              <a:srgbClr val="72A510"/>
            </a:solidFill>
          </a:ln>
        </p:spPr>
        <p:txBody>
          <a:bodyPr wrap="square" rtlCol="0">
            <a:spAutoFit/>
          </a:bodyPr>
          <a:lstStyle/>
          <a:p>
            <a:r>
              <a:rPr lang="en-US" sz="2400" dirty="0">
                <a:latin typeface="Apple Chancery" charset="0"/>
                <a:ea typeface="Apple Chancery" charset="0"/>
                <a:cs typeface="Apple Chancery" charset="0"/>
              </a:rPr>
              <a:t>”It is not the strongest of the species that survives, nor the most intelligent that survives. It is the one that is most adaptable to change.” </a:t>
            </a:r>
            <a:r>
              <a:rPr lang="mr-IN" dirty="0"/>
              <a:t>–</a:t>
            </a:r>
            <a:r>
              <a:rPr lang="en-US" dirty="0"/>
              <a:t> Charles Darwin</a:t>
            </a:r>
          </a:p>
        </p:txBody>
      </p:sp>
    </p:spTree>
    <p:extLst>
      <p:ext uri="{BB962C8B-B14F-4D97-AF65-F5344CB8AC3E}">
        <p14:creationId xmlns:p14="http://schemas.microsoft.com/office/powerpoint/2010/main" val="1112368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midbrain</a:t>
            </a:r>
          </a:p>
        </p:txBody>
      </p:sp>
      <p:sp>
        <p:nvSpPr>
          <p:cNvPr id="7" name="Text Placeholder 6"/>
          <p:cNvSpPr>
            <a:spLocks noGrp="1"/>
          </p:cNvSpPr>
          <p:nvPr>
            <p:ph type="body" sz="quarter" idx="14"/>
          </p:nvPr>
        </p:nvSpPr>
        <p:spPr>
          <a:xfrm>
            <a:off x="7310914" y="6167524"/>
            <a:ext cx="1371600" cy="413818"/>
          </a:xfrm>
        </p:spPr>
        <p:txBody>
          <a:bodyPr>
            <a:normAutofit/>
          </a:bodyPr>
          <a:lstStyle/>
          <a:p>
            <a:r>
              <a:rPr lang="en-US" sz="1400" dirty="0"/>
              <a:t>Figure 3.24</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3_04_Midbrain.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46498" r="-46498"/>
          <a:stretch>
            <a:fillRect/>
          </a:stretch>
        </p:blipFill>
        <p:spPr>
          <a:xfrm>
            <a:off x="528605" y="3243426"/>
            <a:ext cx="7920101" cy="3438077"/>
          </a:xfrm>
        </p:spPr>
      </p:pic>
      <p:sp>
        <p:nvSpPr>
          <p:cNvPr id="2" name="TextBox 1"/>
          <p:cNvSpPr txBox="1"/>
          <p:nvPr/>
        </p:nvSpPr>
        <p:spPr>
          <a:xfrm>
            <a:off x="457199" y="1158240"/>
            <a:ext cx="8367221" cy="2085186"/>
          </a:xfrm>
          <a:prstGeom prst="rect">
            <a:avLst/>
          </a:prstGeom>
          <a:noFill/>
        </p:spPr>
        <p:txBody>
          <a:bodyPr wrap="square" rtlCol="0">
            <a:spAutoFit/>
          </a:bodyPr>
          <a:lstStyle/>
          <a:p>
            <a:pPr>
              <a:spcBef>
                <a:spcPts val="480"/>
              </a:spcBef>
              <a:spcAft>
                <a:spcPts val="600"/>
              </a:spcAft>
            </a:pPr>
            <a:r>
              <a:rPr lang="en-US" sz="1700" b="1" dirty="0"/>
              <a:t>Reticular formation </a:t>
            </a:r>
            <a:r>
              <a:rPr lang="en-US" sz="1700" dirty="0"/>
              <a:t>- important in regulating the sleep/wake cycle, arousal, alertness, and motor activity.</a:t>
            </a:r>
          </a:p>
          <a:p>
            <a:pPr>
              <a:spcBef>
                <a:spcPts val="480"/>
              </a:spcBef>
              <a:spcAft>
                <a:spcPts val="600"/>
              </a:spcAft>
            </a:pPr>
            <a:r>
              <a:rPr lang="en-US" sz="1700" b="1" dirty="0"/>
              <a:t>Substantia Nigra </a:t>
            </a:r>
            <a:r>
              <a:rPr lang="en-US" sz="1700" dirty="0"/>
              <a:t>- where dopamine is produced; involved in control of movement.</a:t>
            </a:r>
          </a:p>
          <a:p>
            <a:pPr>
              <a:spcBef>
                <a:spcPts val="480"/>
              </a:spcBef>
              <a:spcAft>
                <a:spcPts val="600"/>
              </a:spcAft>
            </a:pPr>
            <a:r>
              <a:rPr lang="en-US" sz="1700" b="1" dirty="0"/>
              <a:t>Ventral tegmental area (VTA) </a:t>
            </a:r>
            <a:r>
              <a:rPr lang="en-US" sz="1700" dirty="0"/>
              <a:t>- where dopamine is produced; associated with mood, reward, and addiction.</a:t>
            </a:r>
          </a:p>
          <a:p>
            <a:pPr>
              <a:spcBef>
                <a:spcPts val="480"/>
              </a:spcBef>
              <a:spcAft>
                <a:spcPts val="600"/>
              </a:spcAft>
            </a:pPr>
            <a:r>
              <a:rPr lang="en-US" sz="1700" dirty="0"/>
              <a:t>Degeneration of the Substantia Nigra and VTA is involved in Parkinson’s disease.</a:t>
            </a:r>
          </a:p>
        </p:txBody>
      </p:sp>
    </p:spTree>
    <p:extLst>
      <p:ext uri="{BB962C8B-B14F-4D97-AF65-F5344CB8AC3E}">
        <p14:creationId xmlns:p14="http://schemas.microsoft.com/office/powerpoint/2010/main" val="2196860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hindbrain</a:t>
            </a:r>
          </a:p>
        </p:txBody>
      </p:sp>
      <p:sp>
        <p:nvSpPr>
          <p:cNvPr id="7" name="Text Placeholder 6"/>
          <p:cNvSpPr>
            <a:spLocks noGrp="1"/>
          </p:cNvSpPr>
          <p:nvPr>
            <p:ph type="body" sz="quarter" idx="14"/>
          </p:nvPr>
        </p:nvSpPr>
        <p:spPr>
          <a:xfrm>
            <a:off x="7498541" y="6139382"/>
            <a:ext cx="1325880" cy="444298"/>
          </a:xfrm>
        </p:spPr>
        <p:txBody>
          <a:bodyPr>
            <a:normAutofit/>
          </a:bodyPr>
          <a:lstStyle/>
          <a:p>
            <a:r>
              <a:rPr lang="en-US" sz="1400" dirty="0"/>
              <a:t>Figure 3.25</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3_04_Hindbrain.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46498" r="-46498"/>
          <a:stretch>
            <a:fillRect/>
          </a:stretch>
        </p:blipFill>
        <p:spPr>
          <a:xfrm>
            <a:off x="748515" y="3439396"/>
            <a:ext cx="7480282" cy="3247153"/>
          </a:xfrm>
        </p:spPr>
      </p:pic>
      <p:sp>
        <p:nvSpPr>
          <p:cNvPr id="3" name="TextBox 2"/>
          <p:cNvSpPr txBox="1"/>
          <p:nvPr/>
        </p:nvSpPr>
        <p:spPr>
          <a:xfrm>
            <a:off x="457199" y="993035"/>
            <a:ext cx="8367222" cy="2764859"/>
          </a:xfrm>
          <a:prstGeom prst="rect">
            <a:avLst/>
          </a:prstGeom>
          <a:noFill/>
        </p:spPr>
        <p:txBody>
          <a:bodyPr wrap="square" rtlCol="0">
            <a:spAutoFit/>
          </a:bodyPr>
          <a:lstStyle/>
          <a:p>
            <a:pPr>
              <a:spcBef>
                <a:spcPts val="480"/>
              </a:spcBef>
              <a:spcAft>
                <a:spcPts val="600"/>
              </a:spcAft>
            </a:pPr>
            <a:r>
              <a:rPr lang="en-US" sz="1700" b="1" dirty="0"/>
              <a:t>Medulla</a:t>
            </a:r>
            <a:r>
              <a:rPr lang="en-US" sz="1700" dirty="0"/>
              <a:t> - controls automated processes like breathing, blood pressure, and heart rate.</a:t>
            </a:r>
          </a:p>
          <a:p>
            <a:pPr>
              <a:spcBef>
                <a:spcPts val="480"/>
              </a:spcBef>
              <a:spcAft>
                <a:spcPts val="600"/>
              </a:spcAft>
            </a:pPr>
            <a:r>
              <a:rPr lang="en-US" sz="1700" b="1" dirty="0"/>
              <a:t>Pons </a:t>
            </a:r>
            <a:r>
              <a:rPr lang="en-US" sz="1700" dirty="0"/>
              <a:t>- connects the brain and the spinal cord; involved in regulating brain activity during sleep.</a:t>
            </a:r>
          </a:p>
          <a:p>
            <a:pPr>
              <a:spcBef>
                <a:spcPts val="480"/>
              </a:spcBef>
              <a:spcAft>
                <a:spcPts val="600"/>
              </a:spcAft>
            </a:pPr>
            <a:r>
              <a:rPr lang="en-US" sz="1700" b="1" dirty="0"/>
              <a:t>Cerebellum </a:t>
            </a:r>
            <a:r>
              <a:rPr lang="en-US" sz="1700" dirty="0"/>
              <a:t>- controls our balance, coordination, movement, and motor skills, and it is thought to be important in processing some types of memory.</a:t>
            </a:r>
          </a:p>
          <a:p>
            <a:pPr>
              <a:spcBef>
                <a:spcPts val="480"/>
              </a:spcBef>
              <a:spcAft>
                <a:spcPts val="600"/>
              </a:spcAft>
            </a:pPr>
            <a:r>
              <a:rPr lang="en-US" sz="1700" dirty="0"/>
              <a:t>These 3 structures combined are known as the brain stem.</a:t>
            </a:r>
          </a:p>
          <a:p>
            <a:pPr>
              <a:spcBef>
                <a:spcPts val="480"/>
              </a:spcBef>
              <a:spcAft>
                <a:spcPts val="600"/>
              </a:spcAft>
            </a:pPr>
            <a:endParaRPr lang="en-US" dirty="0"/>
          </a:p>
        </p:txBody>
      </p:sp>
    </p:spTree>
    <p:extLst>
      <p:ext uri="{BB962C8B-B14F-4D97-AF65-F5344CB8AC3E}">
        <p14:creationId xmlns:p14="http://schemas.microsoft.com/office/powerpoint/2010/main" val="1141709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 IMAGING</a:t>
            </a:r>
          </a:p>
        </p:txBody>
      </p:sp>
      <p:sp>
        <p:nvSpPr>
          <p:cNvPr id="4" name="Text Placeholder 3"/>
          <p:cNvSpPr>
            <a:spLocks noGrp="1"/>
          </p:cNvSpPr>
          <p:nvPr>
            <p:ph type="body" sz="quarter" idx="14"/>
          </p:nvPr>
        </p:nvSpPr>
        <p:spPr>
          <a:xfrm>
            <a:off x="457200" y="1336283"/>
            <a:ext cx="8062912" cy="4449920"/>
          </a:xfrm>
          <a:solidFill>
            <a:srgbClr val="6CB255"/>
          </a:solidFill>
        </p:spPr>
        <p:txBody>
          <a:bodyPr>
            <a:normAutofit/>
          </a:bodyPr>
          <a:lstStyle/>
          <a:p>
            <a:pPr algn="ctr"/>
            <a:r>
              <a:rPr lang="en-US" sz="2400" b="1" dirty="0"/>
              <a:t>Techniques Involving Radiation</a:t>
            </a:r>
          </a:p>
          <a:p>
            <a:pPr algn="ctr"/>
            <a:r>
              <a:rPr lang="en-US" dirty="0"/>
              <a:t>CT Scan</a:t>
            </a:r>
          </a:p>
          <a:p>
            <a:pPr algn="ctr"/>
            <a:r>
              <a:rPr lang="en-US" dirty="0"/>
              <a:t>PET Scan</a:t>
            </a:r>
            <a:endParaRPr lang="en-US" sz="2400" dirty="0"/>
          </a:p>
          <a:p>
            <a:pPr algn="ctr"/>
            <a:r>
              <a:rPr lang="en-US" sz="2400" b="1" dirty="0"/>
              <a:t>Techniques Involving Magnetic Fields</a:t>
            </a:r>
          </a:p>
          <a:p>
            <a:pPr algn="ctr"/>
            <a:r>
              <a:rPr lang="en-US" dirty="0"/>
              <a:t>MRI</a:t>
            </a:r>
          </a:p>
          <a:p>
            <a:pPr algn="ctr"/>
            <a:r>
              <a:rPr lang="en-US" i="1" dirty="0"/>
              <a:t>F</a:t>
            </a:r>
            <a:r>
              <a:rPr lang="en-US" dirty="0"/>
              <a:t>MRI</a:t>
            </a:r>
          </a:p>
          <a:p>
            <a:pPr algn="ctr"/>
            <a:r>
              <a:rPr lang="en-US" sz="2400" b="1" dirty="0"/>
              <a:t>Techniques Involving Electrical Activity</a:t>
            </a:r>
          </a:p>
          <a:p>
            <a:pPr algn="ctr"/>
            <a:r>
              <a:rPr lang="en-US" sz="2400" dirty="0"/>
              <a:t>EEG</a:t>
            </a:r>
          </a:p>
        </p:txBody>
      </p:sp>
      <p:pic>
        <p:nvPicPr>
          <p:cNvPr id="7" name="Picture 6"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7131796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Computerized tomography (CT) SCAN</a:t>
            </a:r>
          </a:p>
        </p:txBody>
      </p:sp>
      <p:sp>
        <p:nvSpPr>
          <p:cNvPr id="7" name="Text Placeholder 6"/>
          <p:cNvSpPr>
            <a:spLocks noGrp="1"/>
          </p:cNvSpPr>
          <p:nvPr>
            <p:ph type="body" sz="quarter" idx="14"/>
          </p:nvPr>
        </p:nvSpPr>
        <p:spPr>
          <a:xfrm>
            <a:off x="457198" y="5414963"/>
            <a:ext cx="8367221" cy="1205001"/>
          </a:xfrm>
        </p:spPr>
        <p:txBody>
          <a:bodyPr>
            <a:normAutofit lnSpcReduction="10000"/>
          </a:bodyPr>
          <a:lstStyle/>
          <a:p>
            <a:pPr marL="342900" indent="-342900">
              <a:buAutoNum type="alphaLcParenBoth"/>
            </a:pPr>
            <a:r>
              <a:rPr lang="en-US" sz="1700" dirty="0"/>
              <a:t>The image on the left shows a healthy brain, whereas</a:t>
            </a:r>
          </a:p>
          <a:p>
            <a:pPr marL="342900" indent="-342900">
              <a:buAutoNum type="alphaLcParenBoth"/>
            </a:pPr>
            <a:r>
              <a:rPr lang="en-US" sz="1700" dirty="0"/>
              <a:t>The image on the right indicates a brain tumor in the left frontal lobe. </a:t>
            </a:r>
          </a:p>
          <a:p>
            <a:r>
              <a:rPr lang="en-US" sz="1300" dirty="0"/>
              <a:t>Figure 3.26(credit a: modification of work by “Aceofhearts1968”/Wikimedia Commons; credit b: modification of work by Roland Schmitt et al)</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3_04_CT.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908" r="-14908"/>
          <a:stretch>
            <a:fillRect/>
          </a:stretch>
        </p:blipFill>
        <p:spPr>
          <a:xfrm>
            <a:off x="838200" y="2338292"/>
            <a:ext cx="7087550" cy="3076671"/>
          </a:xfrm>
        </p:spPr>
      </p:pic>
      <p:sp>
        <p:nvSpPr>
          <p:cNvPr id="2" name="TextBox 1"/>
          <p:cNvSpPr txBox="1"/>
          <p:nvPr/>
        </p:nvSpPr>
        <p:spPr>
          <a:xfrm>
            <a:off x="457197" y="1122832"/>
            <a:ext cx="8367223" cy="1018227"/>
          </a:xfrm>
          <a:prstGeom prst="rect">
            <a:avLst/>
          </a:prstGeom>
          <a:noFill/>
        </p:spPr>
        <p:txBody>
          <a:bodyPr wrap="square" rtlCol="0">
            <a:spAutoFit/>
          </a:bodyPr>
          <a:lstStyle/>
          <a:p>
            <a:pPr>
              <a:spcBef>
                <a:spcPts val="480"/>
              </a:spcBef>
              <a:spcAft>
                <a:spcPts val="600"/>
              </a:spcAft>
            </a:pPr>
            <a:r>
              <a:rPr lang="en-US" sz="1700" dirty="0"/>
              <a:t>Involves x-rays and creates an image through x-rays passing through varied densities within the brain.</a:t>
            </a:r>
          </a:p>
          <a:p>
            <a:pPr>
              <a:spcBef>
                <a:spcPts val="480"/>
              </a:spcBef>
              <a:spcAft>
                <a:spcPts val="600"/>
              </a:spcAft>
            </a:pPr>
            <a:r>
              <a:rPr lang="en-US" sz="1700" dirty="0"/>
              <a:t>A CT scan be used to show brain tumors.</a:t>
            </a:r>
          </a:p>
        </p:txBody>
      </p:sp>
    </p:spTree>
    <p:extLst>
      <p:ext uri="{BB962C8B-B14F-4D97-AF65-F5344CB8AC3E}">
        <p14:creationId xmlns:p14="http://schemas.microsoft.com/office/powerpoint/2010/main" val="2773904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41326"/>
            <a:ext cx="8062912" cy="751709"/>
          </a:xfrm>
        </p:spPr>
        <p:txBody>
          <a:bodyPr>
            <a:normAutofit fontScale="90000"/>
          </a:bodyPr>
          <a:lstStyle/>
          <a:p>
            <a:pPr algn="r"/>
            <a:r>
              <a:rPr lang="en-US" dirty="0"/>
              <a:t>Positron emission tomography </a:t>
            </a:r>
            <a:br>
              <a:rPr lang="en-US" dirty="0"/>
            </a:br>
            <a:r>
              <a:rPr lang="en-US" dirty="0"/>
              <a:t>(</a:t>
            </a:r>
            <a:r>
              <a:rPr lang="en-US" sz="2400" dirty="0">
                <a:solidFill>
                  <a:srgbClr val="6CB255"/>
                </a:solidFill>
              </a:rPr>
              <a:t>PET) SCAN</a:t>
            </a:r>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4489450" y="1356360"/>
            <a:ext cx="4030663" cy="4948543"/>
          </a:xfrm>
        </p:spPr>
      </p:pic>
      <p:sp>
        <p:nvSpPr>
          <p:cNvPr id="14" name="Text Placeholder 13"/>
          <p:cNvSpPr>
            <a:spLocks noGrp="1"/>
          </p:cNvSpPr>
          <p:nvPr>
            <p:ph type="body" sz="quarter" idx="14"/>
          </p:nvPr>
        </p:nvSpPr>
        <p:spPr>
          <a:xfrm>
            <a:off x="457200" y="1356360"/>
            <a:ext cx="3913188" cy="1986103"/>
          </a:xfrm>
        </p:spPr>
        <p:txBody>
          <a:bodyPr>
            <a:noAutofit/>
          </a:bodyPr>
          <a:lstStyle/>
          <a:p>
            <a:pPr>
              <a:spcBef>
                <a:spcPts val="480"/>
              </a:spcBef>
            </a:pPr>
            <a:r>
              <a:rPr lang="en-US" sz="1700" dirty="0">
                <a:solidFill>
                  <a:schemeClr val="tx1"/>
                </a:solidFill>
              </a:rPr>
              <a:t>Involves injecting individuals with a mildly radioactive substance and monitoring changes in blood flow to different regions of the brain.</a:t>
            </a:r>
          </a:p>
          <a:p>
            <a:pPr>
              <a:spcBef>
                <a:spcPts val="480"/>
              </a:spcBef>
            </a:pPr>
            <a:r>
              <a:rPr lang="en-US" sz="1700" dirty="0">
                <a:solidFill>
                  <a:schemeClr val="tx1"/>
                </a:solidFill>
              </a:rPr>
              <a:t>A PET scan is helpful for showing activity in different parts of the brain. </a:t>
            </a:r>
          </a:p>
        </p:txBody>
      </p:sp>
      <p:pic>
        <p:nvPicPr>
          <p:cNvPr id="11" name="Picture 10"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3" name="TextBox 2"/>
          <p:cNvSpPr txBox="1"/>
          <p:nvPr/>
        </p:nvSpPr>
        <p:spPr>
          <a:xfrm>
            <a:off x="457200" y="5535462"/>
            <a:ext cx="3749040" cy="769441"/>
          </a:xfrm>
          <a:prstGeom prst="rect">
            <a:avLst/>
          </a:prstGeom>
          <a:noFill/>
        </p:spPr>
        <p:txBody>
          <a:bodyPr wrap="square" rtlCol="0">
            <a:spAutoFit/>
          </a:bodyPr>
          <a:lstStyle/>
          <a:p>
            <a:r>
              <a:rPr lang="en-US" sz="1300" dirty="0"/>
              <a:t>Figure 3.27 (credit: Health and Human Services Department, National Institutes of Health)</a:t>
            </a:r>
          </a:p>
          <a:p>
            <a:endParaRPr lang="en-US" dirty="0"/>
          </a:p>
        </p:txBody>
      </p:sp>
    </p:spTree>
    <p:extLst>
      <p:ext uri="{BB962C8B-B14F-4D97-AF65-F5344CB8AC3E}">
        <p14:creationId xmlns:p14="http://schemas.microsoft.com/office/powerpoint/2010/main" val="1342510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err="1">
                <a:solidFill>
                  <a:srgbClr val="6CB255"/>
                </a:solidFill>
              </a:rPr>
              <a:t>Mri</a:t>
            </a:r>
            <a:r>
              <a:rPr lang="en-US" sz="2400" dirty="0">
                <a:solidFill>
                  <a:srgbClr val="6CB255"/>
                </a:solidFill>
              </a:rPr>
              <a:t> and </a:t>
            </a:r>
            <a:r>
              <a:rPr lang="en-US" i="1" dirty="0" err="1"/>
              <a:t>f</a:t>
            </a:r>
            <a:r>
              <a:rPr lang="en-US" sz="2400" dirty="0" err="1">
                <a:solidFill>
                  <a:srgbClr val="6CB255"/>
                </a:solidFill>
              </a:rPr>
              <a:t>mri</a:t>
            </a:r>
            <a:endParaRPr lang="en-US" sz="2400" dirty="0">
              <a:solidFill>
                <a:srgbClr val="6CB255"/>
              </a:solidFill>
            </a:endParaRPr>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83222" y="1334611"/>
            <a:ext cx="3905434" cy="4193540"/>
          </a:xfrm>
        </p:spPr>
      </p:pic>
      <p:sp>
        <p:nvSpPr>
          <p:cNvPr id="14" name="Text Placeholder 13"/>
          <p:cNvSpPr>
            <a:spLocks noGrp="1"/>
          </p:cNvSpPr>
          <p:nvPr>
            <p:ph type="body" sz="quarter" idx="14"/>
          </p:nvPr>
        </p:nvSpPr>
        <p:spPr>
          <a:xfrm>
            <a:off x="583222" y="5710097"/>
            <a:ext cx="3913188" cy="949783"/>
          </a:xfrm>
        </p:spPr>
        <p:txBody>
          <a:bodyPr>
            <a:noAutofit/>
          </a:bodyPr>
          <a:lstStyle/>
          <a:p>
            <a:r>
              <a:rPr lang="en-US" sz="1400">
                <a:solidFill>
                  <a:schemeClr val="tx1"/>
                </a:solidFill>
              </a:rPr>
              <a:t>Figure 3.28 This image represents a single frame from an fMRI. (credit: modification of work by Kim J, Matthews NL, Park S.)</a:t>
            </a:r>
          </a:p>
        </p:txBody>
      </p:sp>
      <p:pic>
        <p:nvPicPr>
          <p:cNvPr id="11" name="Picture 10"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4937759" y="1328102"/>
            <a:ext cx="3886661" cy="2482731"/>
          </a:xfrm>
          <a:prstGeom prst="rect">
            <a:avLst/>
          </a:prstGeom>
          <a:noFill/>
        </p:spPr>
        <p:txBody>
          <a:bodyPr wrap="square" rtlCol="0">
            <a:spAutoFit/>
          </a:bodyPr>
          <a:lstStyle/>
          <a:p>
            <a:pPr>
              <a:spcBef>
                <a:spcPts val="480"/>
              </a:spcBef>
              <a:spcAft>
                <a:spcPts val="600"/>
              </a:spcAft>
            </a:pPr>
            <a:r>
              <a:rPr lang="en-US" sz="1700" b="1" dirty="0"/>
              <a:t>Magnetic resonance imaging (MRI) </a:t>
            </a:r>
            <a:r>
              <a:rPr lang="en-US" sz="1700" dirty="0"/>
              <a:t>- magnetic fields used to produce a picture of the tissue being imaged.</a:t>
            </a:r>
          </a:p>
          <a:p>
            <a:pPr>
              <a:spcBef>
                <a:spcPts val="480"/>
              </a:spcBef>
              <a:spcAft>
                <a:spcPts val="600"/>
              </a:spcAft>
            </a:pPr>
            <a:r>
              <a:rPr lang="en-US" sz="1700" b="1" dirty="0"/>
              <a:t>Functional magnetic resonance imaging (</a:t>
            </a:r>
            <a:r>
              <a:rPr lang="en-US" sz="1700" b="1" i="1" dirty="0"/>
              <a:t>f</a:t>
            </a:r>
            <a:r>
              <a:rPr lang="en-US" sz="1700" b="1" dirty="0"/>
              <a:t>MRI) </a:t>
            </a:r>
            <a:r>
              <a:rPr lang="en-US" sz="1700" dirty="0"/>
              <a:t>- MRI that show changes in metabolic activity over time.</a:t>
            </a:r>
          </a:p>
          <a:p>
            <a:pPr>
              <a:spcBef>
                <a:spcPts val="480"/>
              </a:spcBef>
              <a:spcAft>
                <a:spcPts val="600"/>
              </a:spcAft>
            </a:pPr>
            <a:endParaRPr lang="en-US" dirty="0"/>
          </a:p>
        </p:txBody>
      </p:sp>
    </p:spTree>
    <p:extLst>
      <p:ext uri="{BB962C8B-B14F-4D97-AF65-F5344CB8AC3E}">
        <p14:creationId xmlns:p14="http://schemas.microsoft.com/office/powerpoint/2010/main" val="744270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Electroencephalography (</a:t>
            </a:r>
            <a:r>
              <a:rPr lang="en-US" err="1"/>
              <a:t>eeg</a:t>
            </a:r>
            <a:r>
              <a:rPr lang="en-US"/>
              <a:t>)</a:t>
            </a:r>
          </a:p>
        </p:txBody>
      </p:sp>
      <p:sp>
        <p:nvSpPr>
          <p:cNvPr id="7" name="Text Placeholder 6"/>
          <p:cNvSpPr>
            <a:spLocks noGrp="1"/>
          </p:cNvSpPr>
          <p:nvPr>
            <p:ph type="body" sz="quarter" idx="14"/>
          </p:nvPr>
        </p:nvSpPr>
        <p:spPr>
          <a:xfrm>
            <a:off x="2560319" y="6215582"/>
            <a:ext cx="3642361" cy="429058"/>
          </a:xfrm>
        </p:spPr>
        <p:txBody>
          <a:bodyPr>
            <a:normAutofit/>
          </a:bodyPr>
          <a:lstStyle/>
          <a:p>
            <a:r>
              <a:rPr lang="en-US" sz="1400"/>
              <a:t>Figure 3.29 (credit: SMI Eye Tracking)</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3_04_EEG.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697" r="-22697"/>
          <a:stretch>
            <a:fillRect/>
          </a:stretch>
        </p:blipFill>
        <p:spPr>
          <a:xfrm>
            <a:off x="457199" y="2482396"/>
            <a:ext cx="8062913" cy="3500071"/>
          </a:xfrm>
        </p:spPr>
      </p:pic>
      <p:sp>
        <p:nvSpPr>
          <p:cNvPr id="2" name="TextBox 1"/>
          <p:cNvSpPr txBox="1"/>
          <p:nvPr/>
        </p:nvSpPr>
        <p:spPr>
          <a:xfrm>
            <a:off x="457199" y="1095120"/>
            <a:ext cx="8062912" cy="1436291"/>
          </a:xfrm>
          <a:prstGeom prst="rect">
            <a:avLst/>
          </a:prstGeom>
          <a:noFill/>
        </p:spPr>
        <p:txBody>
          <a:bodyPr wrap="square" rtlCol="0">
            <a:spAutoFit/>
          </a:bodyPr>
          <a:lstStyle/>
          <a:p>
            <a:pPr>
              <a:spcBef>
                <a:spcPts val="480"/>
              </a:spcBef>
              <a:spcAft>
                <a:spcPts val="600"/>
              </a:spcAft>
            </a:pPr>
            <a:r>
              <a:rPr lang="en-US" sz="1700" dirty="0"/>
              <a:t>Involves recording the electrical activity of the brain via electrodes on the scalp.</a:t>
            </a:r>
          </a:p>
          <a:p>
            <a:pPr>
              <a:spcBef>
                <a:spcPts val="480"/>
              </a:spcBef>
              <a:spcAft>
                <a:spcPts val="600"/>
              </a:spcAft>
            </a:pPr>
            <a:r>
              <a:rPr lang="en-US" sz="1700" dirty="0"/>
              <a:t>Using caps with electrodes, modern EEG research can study the precise timing of overall brain activities</a:t>
            </a:r>
            <a:r>
              <a:rPr lang="en-US" sz="1600" dirty="0"/>
              <a:t> by tracking amplitude and frequency of brainwaves.</a:t>
            </a:r>
            <a:endParaRPr lang="en-US" sz="1700" dirty="0"/>
          </a:p>
          <a:p>
            <a:pPr>
              <a:spcBef>
                <a:spcPts val="480"/>
              </a:spcBef>
              <a:spcAft>
                <a:spcPts val="600"/>
              </a:spcAft>
            </a:pPr>
            <a:endParaRPr lang="en-US" dirty="0"/>
          </a:p>
        </p:txBody>
      </p:sp>
    </p:spTree>
    <p:extLst>
      <p:ext uri="{BB962C8B-B14F-4D97-AF65-F5344CB8AC3E}">
        <p14:creationId xmlns:p14="http://schemas.microsoft.com/office/powerpoint/2010/main" val="1600827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4237"/>
            <a:ext cx="8062912" cy="659535"/>
          </a:xfrm>
        </p:spPr>
        <p:txBody>
          <a:bodyPr>
            <a:normAutofit/>
          </a:bodyPr>
          <a:lstStyle/>
          <a:p>
            <a:r>
              <a:rPr lang="en-US"/>
              <a:t>THE ENDOCRINE SYSTEM:</a:t>
            </a:r>
          </a:p>
        </p:txBody>
      </p:sp>
      <p:sp>
        <p:nvSpPr>
          <p:cNvPr id="7" name="Text Placeholder 6"/>
          <p:cNvSpPr>
            <a:spLocks noGrp="1"/>
          </p:cNvSpPr>
          <p:nvPr>
            <p:ph type="body" sz="quarter" idx="14"/>
          </p:nvPr>
        </p:nvSpPr>
        <p:spPr>
          <a:xfrm>
            <a:off x="4979856" y="5941996"/>
            <a:ext cx="3132398" cy="687404"/>
          </a:xfrm>
        </p:spPr>
        <p:txBody>
          <a:bodyPr>
            <a:normAutofit/>
          </a:bodyPr>
          <a:lstStyle/>
          <a:p>
            <a:r>
              <a:rPr lang="en-US" sz="1400"/>
              <a:t>Figure 3.30 The major glands of the endocrine system are shown.</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3_05_Endoctrine.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55066" r="-55066"/>
          <a:stretch>
            <a:fillRect/>
          </a:stretch>
        </p:blipFill>
        <p:spPr>
          <a:xfrm>
            <a:off x="2542052" y="1971058"/>
            <a:ext cx="8725390" cy="3787649"/>
          </a:xfrm>
        </p:spPr>
      </p:pic>
      <p:sp>
        <p:nvSpPr>
          <p:cNvPr id="2" name="TextBox 1"/>
          <p:cNvSpPr txBox="1"/>
          <p:nvPr/>
        </p:nvSpPr>
        <p:spPr>
          <a:xfrm>
            <a:off x="457200" y="2034121"/>
            <a:ext cx="4218347" cy="5139869"/>
          </a:xfrm>
          <a:prstGeom prst="rect">
            <a:avLst/>
          </a:prstGeom>
          <a:noFill/>
        </p:spPr>
        <p:txBody>
          <a:bodyPr wrap="square" rtlCol="0">
            <a:spAutoFit/>
          </a:bodyPr>
          <a:lstStyle/>
          <a:p>
            <a:pPr>
              <a:spcBef>
                <a:spcPts val="480"/>
              </a:spcBef>
              <a:spcAft>
                <a:spcPts val="600"/>
              </a:spcAft>
            </a:pPr>
            <a:r>
              <a:rPr lang="en-US" sz="1700" b="1" dirty="0"/>
              <a:t>Pituitary gland </a:t>
            </a:r>
            <a:r>
              <a:rPr lang="mr-IN" sz="1700" dirty="0"/>
              <a:t>–</a:t>
            </a:r>
            <a:r>
              <a:rPr lang="en-US" sz="1700" dirty="0"/>
              <a:t> serves as the master gland, controlling the secretions of all other glands.</a:t>
            </a:r>
            <a:endParaRPr lang="en-US" sz="1700" b="1" dirty="0"/>
          </a:p>
          <a:p>
            <a:pPr>
              <a:spcBef>
                <a:spcPts val="480"/>
              </a:spcBef>
              <a:spcAft>
                <a:spcPts val="600"/>
              </a:spcAft>
            </a:pPr>
            <a:r>
              <a:rPr lang="en-US" sz="1700" b="1" dirty="0"/>
              <a:t>Thyroid </a:t>
            </a:r>
            <a:r>
              <a:rPr lang="mr-IN" sz="1700" dirty="0"/>
              <a:t>–</a:t>
            </a:r>
            <a:r>
              <a:rPr lang="en-US" sz="1700" dirty="0"/>
              <a:t> secretes Thyroxine which regulates growth, metabolism and appetite</a:t>
            </a:r>
            <a:endParaRPr lang="en-US" sz="1700" b="1" dirty="0"/>
          </a:p>
          <a:p>
            <a:pPr>
              <a:spcBef>
                <a:spcPts val="480"/>
              </a:spcBef>
              <a:spcAft>
                <a:spcPts val="600"/>
              </a:spcAft>
            </a:pPr>
            <a:r>
              <a:rPr lang="en-US" sz="1700" b="1" dirty="0"/>
              <a:t>Adrenal gland </a:t>
            </a:r>
            <a:r>
              <a:rPr lang="en-US" sz="1700" dirty="0"/>
              <a:t>- secretes hormones involved in the stress response.</a:t>
            </a:r>
          </a:p>
          <a:p>
            <a:pPr>
              <a:spcBef>
                <a:spcPts val="480"/>
              </a:spcBef>
              <a:spcAft>
                <a:spcPts val="600"/>
              </a:spcAft>
            </a:pPr>
            <a:r>
              <a:rPr lang="en-US" sz="1700" b="1" dirty="0"/>
              <a:t>Gonad</a:t>
            </a:r>
            <a:r>
              <a:rPr lang="en-US" sz="1700" dirty="0"/>
              <a:t> - secretes sex hormones, which are important for successful reproduction, and regulate sexual motivation and behavior.</a:t>
            </a:r>
          </a:p>
          <a:p>
            <a:pPr>
              <a:spcBef>
                <a:spcPts val="480"/>
              </a:spcBef>
              <a:spcAft>
                <a:spcPts val="600"/>
              </a:spcAft>
            </a:pPr>
            <a:r>
              <a:rPr lang="en-US" sz="1700" b="1" dirty="0"/>
              <a:t>Pancreas</a:t>
            </a:r>
            <a:r>
              <a:rPr lang="en-US" sz="1700" dirty="0"/>
              <a:t> - secretes hormones that regulate blood sugar.</a:t>
            </a:r>
          </a:p>
          <a:p>
            <a:pPr>
              <a:spcBef>
                <a:spcPts val="480"/>
              </a:spcBef>
              <a:spcAft>
                <a:spcPts val="600"/>
              </a:spcAft>
            </a:pPr>
            <a:endParaRPr lang="en-US" sz="1700" dirty="0"/>
          </a:p>
          <a:p>
            <a:pPr>
              <a:spcBef>
                <a:spcPts val="480"/>
              </a:spcBef>
              <a:spcAft>
                <a:spcPts val="600"/>
              </a:spcAft>
            </a:pPr>
            <a:endParaRPr lang="en-US" dirty="0"/>
          </a:p>
        </p:txBody>
      </p:sp>
      <p:sp>
        <p:nvSpPr>
          <p:cNvPr id="4" name="TextBox 3"/>
          <p:cNvSpPr txBox="1"/>
          <p:nvPr/>
        </p:nvSpPr>
        <p:spPr>
          <a:xfrm>
            <a:off x="457200" y="921186"/>
            <a:ext cx="8062912" cy="1436291"/>
          </a:xfrm>
          <a:prstGeom prst="rect">
            <a:avLst/>
          </a:prstGeom>
          <a:noFill/>
        </p:spPr>
        <p:txBody>
          <a:bodyPr wrap="square" rtlCol="0">
            <a:spAutoFit/>
          </a:bodyPr>
          <a:lstStyle/>
          <a:p>
            <a:pPr>
              <a:spcBef>
                <a:spcPts val="480"/>
              </a:spcBef>
              <a:spcAft>
                <a:spcPts val="600"/>
              </a:spcAft>
            </a:pPr>
            <a:r>
              <a:rPr lang="en-US" sz="1700" dirty="0"/>
              <a:t>A series of glands that produce hormones to regulate normal body functions.</a:t>
            </a:r>
          </a:p>
          <a:p>
            <a:pPr>
              <a:spcBef>
                <a:spcPts val="480"/>
              </a:spcBef>
              <a:spcAft>
                <a:spcPts val="600"/>
              </a:spcAft>
            </a:pPr>
            <a:r>
              <a:rPr lang="en-US" sz="1700" dirty="0"/>
              <a:t>The Hypothalamus links the nervous system and endocrine system by controlling the pituitary gland.</a:t>
            </a:r>
          </a:p>
          <a:p>
            <a:pPr>
              <a:spcBef>
                <a:spcPts val="480"/>
              </a:spcBef>
              <a:spcAft>
                <a:spcPts val="600"/>
              </a:spcAft>
            </a:pPr>
            <a:endParaRPr lang="en-US" dirty="0"/>
          </a:p>
        </p:txBody>
      </p:sp>
    </p:spTree>
    <p:extLst>
      <p:ext uri="{BB962C8B-B14F-4D97-AF65-F5344CB8AC3E}">
        <p14:creationId xmlns:p14="http://schemas.microsoft.com/office/powerpoint/2010/main" val="366814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Charles </a:t>
            </a:r>
            <a:r>
              <a:rPr lang="en-US" dirty="0" err="1"/>
              <a:t>darwin</a:t>
            </a:r>
            <a:endParaRPr lang="en-US"/>
          </a:p>
        </p:txBody>
      </p:sp>
      <p:sp>
        <p:nvSpPr>
          <p:cNvPr id="7" name="Text Placeholder 6"/>
          <p:cNvSpPr>
            <a:spLocks noGrp="1"/>
          </p:cNvSpPr>
          <p:nvPr>
            <p:ph type="body" sz="quarter" idx="14"/>
          </p:nvPr>
        </p:nvSpPr>
        <p:spPr>
          <a:xfrm>
            <a:off x="457200" y="4843982"/>
            <a:ext cx="8062912" cy="1571566"/>
          </a:xfrm>
        </p:spPr>
        <p:txBody>
          <a:bodyPr>
            <a:normAutofit/>
          </a:bodyPr>
          <a:lstStyle/>
          <a:p>
            <a:r>
              <a:rPr lang="en-US" sz="1200"/>
              <a:t>Figure 3.3</a:t>
            </a:r>
            <a:endParaRPr lang="en-US" sz="1600"/>
          </a:p>
          <a:p>
            <a:pPr marL="342900" indent="-342900">
              <a:buAutoNum type="alphaLcParenBoth"/>
            </a:pPr>
            <a:r>
              <a:rPr lang="en-US" sz="1600"/>
              <a:t>In 1859, Charles Darwin proposed his theory of evolution by natural selection in his book, </a:t>
            </a:r>
            <a:r>
              <a:rPr lang="en-US" sz="1600" i="1"/>
              <a:t>On the Origin of Species</a:t>
            </a:r>
            <a:r>
              <a:rPr lang="en-US" sz="1600"/>
              <a:t>. </a:t>
            </a:r>
          </a:p>
          <a:p>
            <a:pPr marL="342900" indent="-342900">
              <a:buAutoNum type="alphaLcParenBoth"/>
            </a:pPr>
            <a:r>
              <a:rPr lang="en-US" sz="1600"/>
              <a:t>The book contains just one illustration: this diagram that shows how species evolve over time through natural selection.</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3_01_Darwin.jpg"/>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7670" r="-7670"/>
          <a:stretch>
            <a:fillRect/>
          </a:stretch>
        </p:blipFill>
        <p:spPr/>
      </p:pic>
    </p:spTree>
    <p:extLst>
      <p:ext uri="{BB962C8B-B14F-4D97-AF65-F5344CB8AC3E}">
        <p14:creationId xmlns:p14="http://schemas.microsoft.com/office/powerpoint/2010/main" val="2120951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tHEORY</a:t>
            </a:r>
            <a:r>
              <a:rPr lang="en-US"/>
              <a:t> OF evolution</a:t>
            </a:r>
          </a:p>
        </p:txBody>
      </p:sp>
      <p:sp>
        <p:nvSpPr>
          <p:cNvPr id="4" name="Text Placeholder 3"/>
          <p:cNvSpPr>
            <a:spLocks noGrp="1"/>
          </p:cNvSpPr>
          <p:nvPr>
            <p:ph type="body" sz="quarter" idx="14"/>
          </p:nvPr>
        </p:nvSpPr>
        <p:spPr>
          <a:xfrm>
            <a:off x="457199" y="1067847"/>
            <a:ext cx="8367221" cy="955492"/>
          </a:xfrm>
        </p:spPr>
        <p:txBody>
          <a:bodyPr>
            <a:normAutofit/>
          </a:bodyPr>
          <a:lstStyle/>
          <a:p>
            <a:r>
              <a:rPr lang="en-US" sz="1700" dirty="0"/>
              <a:t>So why have certain genetic diseases that cause people to die not become less common? </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457199" y="1812324"/>
            <a:ext cx="4183610" cy="4319131"/>
          </a:xfrm>
          <a:prstGeom prst="rect">
            <a:avLst/>
          </a:prstGeom>
          <a:noFill/>
          <a:ln>
            <a:solidFill>
              <a:srgbClr val="72A510"/>
            </a:solidFill>
          </a:ln>
        </p:spPr>
        <p:txBody>
          <a:bodyPr wrap="square" rtlCol="0">
            <a:spAutoFit/>
          </a:bodyPr>
          <a:lstStyle/>
          <a:p>
            <a:pPr>
              <a:spcBef>
                <a:spcPts val="480"/>
              </a:spcBef>
              <a:spcAft>
                <a:spcPts val="600"/>
              </a:spcAft>
            </a:pPr>
            <a:r>
              <a:rPr lang="en-US" sz="1700" dirty="0"/>
              <a:t>Example: Sickle cell anemia</a:t>
            </a:r>
          </a:p>
          <a:p>
            <a:pPr marL="285750" indent="-285750">
              <a:spcBef>
                <a:spcPts val="480"/>
              </a:spcBef>
              <a:spcAft>
                <a:spcPts val="600"/>
              </a:spcAft>
              <a:buClr>
                <a:srgbClr val="6CB255"/>
              </a:buClr>
              <a:buFontTx/>
              <a:buChar char="-"/>
            </a:pPr>
            <a:r>
              <a:rPr lang="en-US" sz="1700" dirty="0"/>
              <a:t>A genetic condition in which red blood cells take on a crescent-like shape affecting how they function.</a:t>
            </a:r>
          </a:p>
          <a:p>
            <a:pPr marL="285750" indent="-285750">
              <a:spcBef>
                <a:spcPts val="480"/>
              </a:spcBef>
              <a:spcAft>
                <a:spcPts val="600"/>
              </a:spcAft>
              <a:buClr>
                <a:srgbClr val="6CB255"/>
              </a:buClr>
              <a:buFontTx/>
              <a:buChar char="-"/>
            </a:pPr>
            <a:r>
              <a:rPr lang="en-US" sz="1700" dirty="0"/>
              <a:t>Causes many people to die at an early age but it is still common among people of African descent.</a:t>
            </a:r>
          </a:p>
          <a:p>
            <a:pPr marL="285750" indent="-285750">
              <a:spcBef>
                <a:spcPts val="480"/>
              </a:spcBef>
              <a:spcAft>
                <a:spcPts val="600"/>
              </a:spcAft>
              <a:buClr>
                <a:srgbClr val="6CB255"/>
              </a:buClr>
              <a:buFontTx/>
              <a:buChar char="-"/>
            </a:pPr>
            <a:r>
              <a:rPr lang="en-US" sz="1700" dirty="0"/>
              <a:t>Carriers of only one copy of the sickle cell gene are thought to be immune from malaria, a deadly disease which is common in Africa.</a:t>
            </a:r>
          </a:p>
          <a:p>
            <a:pPr marL="285750" indent="-285750">
              <a:spcBef>
                <a:spcPts val="480"/>
              </a:spcBef>
              <a:spcAft>
                <a:spcPts val="600"/>
              </a:spcAft>
              <a:buClr>
                <a:srgbClr val="6CB255"/>
              </a:buClr>
              <a:buFontTx/>
              <a:buChar char="-"/>
            </a:pPr>
            <a:r>
              <a:rPr lang="en-US" sz="1700" dirty="0"/>
              <a:t>In this example, carrying the gene makes a person better suited for their environment.</a:t>
            </a:r>
          </a:p>
        </p:txBody>
      </p:sp>
      <p:pic>
        <p:nvPicPr>
          <p:cNvPr id="6" name="Picture Placeholder 2" descr="CNX_Psych_03_01_SickleCell.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5182" r="-65182"/>
          <a:stretch>
            <a:fillRect/>
          </a:stretch>
        </p:blipFill>
        <p:spPr>
          <a:xfrm>
            <a:off x="3040038" y="1812324"/>
            <a:ext cx="7896636" cy="3427891"/>
          </a:xfrm>
        </p:spPr>
      </p:pic>
      <p:sp>
        <p:nvSpPr>
          <p:cNvPr id="7" name="TextBox 6"/>
          <p:cNvSpPr txBox="1"/>
          <p:nvPr/>
        </p:nvSpPr>
        <p:spPr>
          <a:xfrm>
            <a:off x="5152292" y="5536518"/>
            <a:ext cx="3672128" cy="1231106"/>
          </a:xfrm>
          <a:prstGeom prst="rect">
            <a:avLst/>
          </a:prstGeom>
          <a:noFill/>
        </p:spPr>
        <p:txBody>
          <a:bodyPr wrap="square" rtlCol="0">
            <a:spAutoFit/>
          </a:bodyPr>
          <a:lstStyle/>
          <a:p>
            <a:r>
              <a:rPr lang="en-US" sz="1400"/>
              <a:t>Figure 3.2 Normal blood cells travel freely through the blood vessels, while sickle-shaped cells form blockages preventing blood flow.</a:t>
            </a:r>
          </a:p>
          <a:p>
            <a:endParaRPr lang="en-US"/>
          </a:p>
        </p:txBody>
      </p:sp>
    </p:spTree>
    <p:extLst>
      <p:ext uri="{BB962C8B-B14F-4D97-AF65-F5344CB8AC3E}">
        <p14:creationId xmlns:p14="http://schemas.microsoft.com/office/powerpoint/2010/main" val="416275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Genetic variation</a:t>
            </a:r>
          </a:p>
        </p:txBody>
      </p:sp>
      <p:sp>
        <p:nvSpPr>
          <p:cNvPr id="4" name="Text Placeholder 3"/>
          <p:cNvSpPr>
            <a:spLocks noGrp="1"/>
          </p:cNvSpPr>
          <p:nvPr>
            <p:ph type="body" sz="quarter" idx="14"/>
          </p:nvPr>
        </p:nvSpPr>
        <p:spPr>
          <a:xfrm>
            <a:off x="457199" y="993034"/>
            <a:ext cx="8367221" cy="5590645"/>
          </a:xfrm>
        </p:spPr>
        <p:txBody>
          <a:bodyPr>
            <a:normAutofit/>
          </a:bodyPr>
          <a:lstStyle/>
          <a:p>
            <a:pPr marL="342900" indent="-342900">
              <a:buFontTx/>
              <a:buChar char="-"/>
            </a:pPr>
            <a:r>
              <a:rPr lang="en-US" sz="1800" dirty="0"/>
              <a:t>The genetic difference between individuals.</a:t>
            </a:r>
          </a:p>
          <a:p>
            <a:pPr marL="342900" indent="-342900">
              <a:buFontTx/>
              <a:buChar char="-"/>
            </a:pPr>
            <a:r>
              <a:rPr lang="en-US" sz="1800" dirty="0"/>
              <a:t>Contributes to a species’ adaptation to its environment.</a:t>
            </a:r>
          </a:p>
          <a:p>
            <a:pPr marL="342900" indent="-342900">
              <a:buFontTx/>
              <a:buChar char="-"/>
            </a:pPr>
            <a:r>
              <a:rPr lang="en-US" sz="1800" dirty="0"/>
              <a:t>Begins when an egg (containing 23 chromosomes) is fertilized by a sperm (containing 23 chromosomes).</a:t>
            </a:r>
          </a:p>
          <a:p>
            <a:r>
              <a:rPr lang="en-US" sz="1800" b="1" dirty="0"/>
              <a:t>Chromosome</a:t>
            </a:r>
            <a:r>
              <a:rPr lang="en-US" sz="1800" dirty="0"/>
              <a:t> - long strand of genetic information known as DNA.</a:t>
            </a:r>
          </a:p>
          <a:p>
            <a:r>
              <a:rPr lang="en-US" sz="1800" b="1" dirty="0"/>
              <a:t>Deoxyribonucleic acid (DNA) </a:t>
            </a:r>
            <a:r>
              <a:rPr lang="en-US" sz="1800" dirty="0"/>
              <a:t>- helix-shaped molecule made of nucleotide base pairs.</a:t>
            </a:r>
          </a:p>
          <a:p>
            <a:r>
              <a:rPr lang="en-US" sz="1800" dirty="0"/>
              <a:t>In each chromosome, sequences of DNA make up genes.</a:t>
            </a:r>
          </a:p>
          <a:p>
            <a:r>
              <a:rPr lang="en-US" sz="1800" b="1" dirty="0"/>
              <a:t>Gene</a:t>
            </a:r>
            <a:r>
              <a:rPr lang="en-US" sz="1800" dirty="0"/>
              <a:t> - sequence of DNA that controls or partially controls physical characteristics known as traits (eye color, hair color </a:t>
            </a:r>
            <a:r>
              <a:rPr lang="en-US" sz="1800" dirty="0" err="1"/>
              <a:t>etc</a:t>
            </a:r>
            <a:r>
              <a:rPr lang="en-US" sz="1800" dirty="0"/>
              <a:t>).</a:t>
            </a:r>
          </a:p>
          <a:p>
            <a:r>
              <a:rPr lang="en-US" sz="1800" dirty="0"/>
              <a:t>A gene may have multiple possible variations or </a:t>
            </a:r>
            <a:r>
              <a:rPr lang="en-US" sz="1800" b="1" dirty="0"/>
              <a:t>alleles</a:t>
            </a:r>
            <a:r>
              <a:rPr lang="en-US" sz="1800" dirty="0"/>
              <a:t> (a specific version of a gene).</a:t>
            </a:r>
          </a:p>
          <a:p>
            <a:pPr marL="285750" indent="-285750">
              <a:buFontTx/>
              <a:buChar char="-"/>
            </a:pPr>
            <a:r>
              <a:rPr lang="en-US" sz="1800" dirty="0"/>
              <a:t>A specific gene may code for hair color and the different alleles of that gene affect what the hair color will be.</a:t>
            </a:r>
          </a:p>
          <a:p>
            <a:endParaRPr lang="en-US" sz="1700" dirty="0"/>
          </a:p>
          <a:p>
            <a:endParaRPr lang="en-US" sz="1800" dirty="0"/>
          </a:p>
          <a:p>
            <a:endParaRPr lang="en-US" sz="1800" dirty="0"/>
          </a:p>
          <a:p>
            <a:endParaRPr lang="en-US" sz="1700"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742261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Genotype vs phenotype</a:t>
            </a:r>
          </a:p>
        </p:txBody>
      </p:sp>
      <p:sp>
        <p:nvSpPr>
          <p:cNvPr id="7" name="Text Placeholder 6"/>
          <p:cNvSpPr>
            <a:spLocks noGrp="1"/>
          </p:cNvSpPr>
          <p:nvPr>
            <p:ph type="body" sz="quarter" idx="14"/>
          </p:nvPr>
        </p:nvSpPr>
        <p:spPr>
          <a:xfrm>
            <a:off x="457200" y="4861044"/>
            <a:ext cx="8367220" cy="1813560"/>
          </a:xfrm>
        </p:spPr>
        <p:txBody>
          <a:bodyPr>
            <a:normAutofit/>
          </a:bodyPr>
          <a:lstStyle/>
          <a:p>
            <a:pPr marL="342900" indent="-342900">
              <a:buAutoNum type="alphaLcParenBoth"/>
            </a:pPr>
            <a:r>
              <a:rPr lang="en-US" sz="1700" b="1" dirty="0"/>
              <a:t>Genotype</a:t>
            </a:r>
            <a:r>
              <a:rPr lang="en-US" sz="1700" dirty="0"/>
              <a:t> refers to the genetic makeup of an individual based on the genetic material (DNA) inherited from one’s parents.</a:t>
            </a:r>
          </a:p>
          <a:p>
            <a:pPr marL="342900" indent="-342900">
              <a:buAutoNum type="alphaLcParenBoth"/>
            </a:pPr>
            <a:r>
              <a:rPr lang="en-US" sz="1700" b="1" dirty="0"/>
              <a:t>Phenotype</a:t>
            </a:r>
            <a:r>
              <a:rPr lang="en-US" sz="1700" dirty="0"/>
              <a:t> describes an individual’s observable characteristics, such as hair color, skin color, height, and build. </a:t>
            </a:r>
          </a:p>
          <a:p>
            <a:r>
              <a:rPr lang="en-US" sz="1300" dirty="0"/>
              <a:t>Figure 3.4 (credit a: modification of work by Caroline Davis; credit b: modification of work by Cory </a:t>
            </a:r>
            <a:r>
              <a:rPr lang="en-US" sz="1300" dirty="0" err="1"/>
              <a:t>Zanker</a:t>
            </a:r>
            <a:r>
              <a:rPr lang="en-US" sz="1300" dirty="0"/>
              <a:t>)</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3_01_GenoPheno.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1736" b="-11736"/>
          <a:stretch>
            <a:fillRect/>
          </a:stretch>
        </p:blipFill>
        <p:spPr>
          <a:xfrm>
            <a:off x="315385" y="1258536"/>
            <a:ext cx="8509035" cy="3693730"/>
          </a:xfrm>
        </p:spPr>
      </p:pic>
      <p:sp>
        <p:nvSpPr>
          <p:cNvPr id="4" name="TextBox 3"/>
          <p:cNvSpPr txBox="1"/>
          <p:nvPr/>
        </p:nvSpPr>
        <p:spPr>
          <a:xfrm>
            <a:off x="1581150" y="1257496"/>
            <a:ext cx="1722120" cy="369332"/>
          </a:xfrm>
          <a:prstGeom prst="rect">
            <a:avLst/>
          </a:prstGeom>
          <a:noFill/>
        </p:spPr>
        <p:txBody>
          <a:bodyPr wrap="square" rtlCol="0">
            <a:spAutoFit/>
          </a:bodyPr>
          <a:lstStyle/>
          <a:p>
            <a:r>
              <a:rPr lang="en-US" dirty="0"/>
              <a:t>GENOTYPE</a:t>
            </a:r>
          </a:p>
        </p:txBody>
      </p:sp>
      <p:sp>
        <p:nvSpPr>
          <p:cNvPr id="6" name="TextBox 5"/>
          <p:cNvSpPr txBox="1"/>
          <p:nvPr/>
        </p:nvSpPr>
        <p:spPr>
          <a:xfrm>
            <a:off x="5738205" y="1257496"/>
            <a:ext cx="1912390" cy="369332"/>
          </a:xfrm>
          <a:prstGeom prst="rect">
            <a:avLst/>
          </a:prstGeom>
          <a:noFill/>
        </p:spPr>
        <p:txBody>
          <a:bodyPr wrap="square" rtlCol="0">
            <a:spAutoFit/>
          </a:bodyPr>
          <a:lstStyle/>
          <a:p>
            <a:r>
              <a:rPr lang="en-US"/>
              <a:t>PHENOTYPE</a:t>
            </a:r>
          </a:p>
        </p:txBody>
      </p:sp>
    </p:spTree>
    <p:extLst>
      <p:ext uri="{BB962C8B-B14F-4D97-AF65-F5344CB8AC3E}">
        <p14:creationId xmlns:p14="http://schemas.microsoft.com/office/powerpoint/2010/main" val="1308571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Dominant v Recessive alleles</a:t>
            </a:r>
          </a:p>
        </p:txBody>
      </p:sp>
      <p:sp>
        <p:nvSpPr>
          <p:cNvPr id="4" name="Text Placeholder 3"/>
          <p:cNvSpPr>
            <a:spLocks noGrp="1"/>
          </p:cNvSpPr>
          <p:nvPr>
            <p:ph type="body" sz="quarter" idx="14"/>
          </p:nvPr>
        </p:nvSpPr>
        <p:spPr>
          <a:xfrm>
            <a:off x="449579" y="1134006"/>
            <a:ext cx="8374841" cy="3652308"/>
          </a:xfrm>
        </p:spPr>
        <p:txBody>
          <a:bodyPr>
            <a:normAutofit/>
          </a:bodyPr>
          <a:lstStyle/>
          <a:p>
            <a:pPr>
              <a:spcBef>
                <a:spcPts val="480"/>
              </a:spcBef>
            </a:pPr>
            <a:r>
              <a:rPr lang="en-US" sz="1700" dirty="0"/>
              <a:t>The majority inheritable traits are controlled by more than just one gene and in such cases, they are known as polygenic traits.</a:t>
            </a:r>
          </a:p>
          <a:p>
            <a:pPr>
              <a:spcBef>
                <a:spcPts val="480"/>
              </a:spcBef>
            </a:pPr>
            <a:r>
              <a:rPr lang="en-US" sz="1700" dirty="0"/>
              <a:t>Some traits are controlled by one gene. </a:t>
            </a:r>
          </a:p>
          <a:p>
            <a:pPr>
              <a:spcBef>
                <a:spcPts val="480"/>
              </a:spcBef>
            </a:pPr>
            <a:r>
              <a:rPr lang="en-US" sz="1700" dirty="0"/>
              <a:t>Alleles can be dominant or recessive. In the example below, A is the dominant allele for flower color (purple) and a is the recessive allele for flower color (white).</a:t>
            </a:r>
          </a:p>
          <a:p>
            <a:pPr>
              <a:spcBef>
                <a:spcPts val="480"/>
              </a:spcBef>
            </a:pPr>
            <a:r>
              <a:rPr lang="en-US" sz="1700" dirty="0"/>
              <a:t>Possession of a dominant allele will always result in expression of that phenotype. This could be inherited from one parent (Aa) or both parents (AA).</a:t>
            </a:r>
          </a:p>
          <a:p>
            <a:pPr>
              <a:spcBef>
                <a:spcPts val="480"/>
              </a:spcBef>
            </a:pPr>
            <a:r>
              <a:rPr lang="en-US" sz="1700" dirty="0"/>
              <a:t>The phenotype of a recessive allele will only be physically expressed if the person is homozygous for that allele, meaning they inherited a recessive allele from BOTH parents (aa).</a:t>
            </a:r>
          </a:p>
          <a:p>
            <a:pPr>
              <a:spcBef>
                <a:spcPts val="480"/>
              </a:spcBef>
            </a:pPr>
            <a:endParaRPr lang="en-US" sz="1700" dirty="0"/>
          </a:p>
          <a:p>
            <a:pPr>
              <a:spcBef>
                <a:spcPts val="480"/>
              </a:spcBef>
            </a:pPr>
            <a:endParaRPr lang="en-US" sz="1700"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6" name="Picture 5"/>
          <p:cNvPicPr>
            <a:picLocks noChangeAspect="1"/>
          </p:cNvPicPr>
          <p:nvPr/>
        </p:nvPicPr>
        <p:blipFill>
          <a:blip r:embed="rId3"/>
          <a:stretch>
            <a:fillRect/>
          </a:stretch>
        </p:blipFill>
        <p:spPr>
          <a:xfrm>
            <a:off x="3262067" y="4279819"/>
            <a:ext cx="6200775" cy="2090149"/>
          </a:xfrm>
          <a:prstGeom prst="rect">
            <a:avLst/>
          </a:prstGeom>
        </p:spPr>
      </p:pic>
      <p:sp>
        <p:nvSpPr>
          <p:cNvPr id="7" name="TextBox 6"/>
          <p:cNvSpPr txBox="1"/>
          <p:nvPr/>
        </p:nvSpPr>
        <p:spPr>
          <a:xfrm>
            <a:off x="457200" y="4447701"/>
            <a:ext cx="3486150" cy="1697901"/>
          </a:xfrm>
          <a:prstGeom prst="rect">
            <a:avLst/>
          </a:prstGeom>
          <a:noFill/>
        </p:spPr>
        <p:txBody>
          <a:bodyPr wrap="square" rtlCol="0">
            <a:spAutoFit/>
          </a:bodyPr>
          <a:lstStyle/>
          <a:p>
            <a:pPr>
              <a:spcBef>
                <a:spcPts val="480"/>
              </a:spcBef>
              <a:spcAft>
                <a:spcPts val="600"/>
              </a:spcAft>
            </a:pPr>
            <a:r>
              <a:rPr lang="en-US" sz="1700" b="1" dirty="0"/>
              <a:t>Heterozygous</a:t>
            </a:r>
            <a:r>
              <a:rPr lang="en-US" sz="1700" dirty="0"/>
              <a:t> - consisting of two different alleles (Aa).</a:t>
            </a:r>
          </a:p>
          <a:p>
            <a:pPr>
              <a:spcBef>
                <a:spcPts val="480"/>
              </a:spcBef>
              <a:spcAft>
                <a:spcPts val="600"/>
              </a:spcAft>
            </a:pPr>
            <a:r>
              <a:rPr lang="en-US" sz="1700" b="1" dirty="0"/>
              <a:t>Homozygous</a:t>
            </a:r>
            <a:r>
              <a:rPr lang="en-US" sz="1700" dirty="0"/>
              <a:t> - consisting of two identical alleles (AA/aa).</a:t>
            </a:r>
          </a:p>
          <a:p>
            <a:pPr>
              <a:spcBef>
                <a:spcPts val="480"/>
              </a:spcBef>
              <a:spcAft>
                <a:spcPts val="600"/>
              </a:spcAft>
            </a:pPr>
            <a:endParaRPr lang="en-US" dirty="0"/>
          </a:p>
        </p:txBody>
      </p:sp>
      <p:sp>
        <p:nvSpPr>
          <p:cNvPr id="8" name="TextBox 7"/>
          <p:cNvSpPr txBox="1"/>
          <p:nvPr/>
        </p:nvSpPr>
        <p:spPr>
          <a:xfrm>
            <a:off x="4488656" y="6216079"/>
            <a:ext cx="2143125" cy="307777"/>
          </a:xfrm>
          <a:prstGeom prst="rect">
            <a:avLst/>
          </a:prstGeom>
          <a:noFill/>
        </p:spPr>
        <p:txBody>
          <a:bodyPr wrap="square" rtlCol="0">
            <a:spAutoFit/>
          </a:bodyPr>
          <a:lstStyle/>
          <a:p>
            <a:r>
              <a:rPr lang="en-US" sz="1400" dirty="0"/>
              <a:t>(Credit: B4FA)</a:t>
            </a:r>
          </a:p>
        </p:txBody>
      </p:sp>
    </p:spTree>
    <p:extLst>
      <p:ext uri="{BB962C8B-B14F-4D97-AF65-F5344CB8AC3E}">
        <p14:creationId xmlns:p14="http://schemas.microsoft.com/office/powerpoint/2010/main" val="5091496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11476</TotalTime>
  <Words>3745</Words>
  <Application>Microsoft Office PowerPoint</Application>
  <PresentationFormat>On-screen Show (4:3)</PresentationFormat>
  <Paragraphs>315</Paragraphs>
  <Slides>47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Apple Chancery</vt:lpstr>
      <vt:lpstr>Arial</vt:lpstr>
      <vt:lpstr>Arial Black</vt:lpstr>
      <vt:lpstr>Calibri</vt:lpstr>
      <vt:lpstr>Mangal</vt:lpstr>
      <vt:lpstr>Essential</vt:lpstr>
      <vt:lpstr>PowerPoint Presentation</vt:lpstr>
      <vt:lpstr>biopsychology</vt:lpstr>
      <vt:lpstr>Human genetics</vt:lpstr>
      <vt:lpstr>THEORY OF EVOLUTION</vt:lpstr>
      <vt:lpstr>Charles darwin</vt:lpstr>
      <vt:lpstr>tHEORY OF evolution</vt:lpstr>
      <vt:lpstr>Genetic variation</vt:lpstr>
      <vt:lpstr>Genotype vs phenotype</vt:lpstr>
      <vt:lpstr>Dominant v Recessive alleles</vt:lpstr>
      <vt:lpstr>Punnett squares</vt:lpstr>
      <vt:lpstr>Punnett squares</vt:lpstr>
      <vt:lpstr>gene-environment interactions</vt:lpstr>
      <vt:lpstr>Cells of the nervous system</vt:lpstr>
      <vt:lpstr>Neuron structure</vt:lpstr>
      <vt:lpstr>THE SYNAPSE</vt:lpstr>
      <vt:lpstr>Neuronal communication</vt:lpstr>
      <vt:lpstr>Neuronal communication</vt:lpstr>
      <vt:lpstr>Action potential</vt:lpstr>
      <vt:lpstr>Action Potential</vt:lpstr>
      <vt:lpstr>Reuptake</vt:lpstr>
      <vt:lpstr>Neurotransmitters</vt:lpstr>
      <vt:lpstr>drugs</vt:lpstr>
      <vt:lpstr>Parts of THE NERVOUS SYSTEM</vt:lpstr>
      <vt:lpstr>The peripheral nervous system</vt:lpstr>
      <vt:lpstr>SUBDIVISIONS OF THE NERVOUS SYSTEM</vt:lpstr>
      <vt:lpstr>The autonomic nervous system</vt:lpstr>
      <vt:lpstr>The brain and spinal cord</vt:lpstr>
      <vt:lpstr>The two hemispheres</vt:lpstr>
      <vt:lpstr>The corpus callosum</vt:lpstr>
      <vt:lpstr>Forebrain, midbrain &amp; Hindbrain</vt:lpstr>
      <vt:lpstr>Forebrain structures</vt:lpstr>
      <vt:lpstr>Cerebral cortex: Lobes of the brain</vt:lpstr>
      <vt:lpstr>The frontal lobe</vt:lpstr>
      <vt:lpstr>Phineas gage</vt:lpstr>
      <vt:lpstr>The parietal lobe</vt:lpstr>
      <vt:lpstr>The temporal lobe</vt:lpstr>
      <vt:lpstr>The occipital lobe</vt:lpstr>
      <vt:lpstr>The thalamus</vt:lpstr>
      <vt:lpstr>THE LIMBIC SYSTEM</vt:lpstr>
      <vt:lpstr>The midbrain</vt:lpstr>
      <vt:lpstr>The hindbrain</vt:lpstr>
      <vt:lpstr>BRAIN IMAGING</vt:lpstr>
      <vt:lpstr>Computerized tomography (CT) SCAN</vt:lpstr>
      <vt:lpstr>Positron emission tomography  (PET) SCAN</vt:lpstr>
      <vt:lpstr>Mri and fmri</vt:lpstr>
      <vt:lpstr>Electroencephalography (eeg)</vt:lpstr>
      <vt:lpstr>THE ENDOCRINE SYSTEM:</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Stephen Maret</cp:lastModifiedBy>
  <cp:revision>108</cp:revision>
  <dcterms:created xsi:type="dcterms:W3CDTF">2012-06-04T02:13:36Z</dcterms:created>
  <dcterms:modified xsi:type="dcterms:W3CDTF">2018-05-16T14:30:47Z</dcterms:modified>
</cp:coreProperties>
</file>