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4"/>
  </p:notesMasterIdLst>
  <p:sldIdLst>
    <p:sldId id="311" r:id="rId2"/>
    <p:sldId id="292" r:id="rId3"/>
    <p:sldId id="320" r:id="rId4"/>
    <p:sldId id="334" r:id="rId5"/>
    <p:sldId id="337" r:id="rId6"/>
    <p:sldId id="338" r:id="rId7"/>
    <p:sldId id="322" r:id="rId8"/>
    <p:sldId id="323" r:id="rId9"/>
    <p:sldId id="321" r:id="rId10"/>
    <p:sldId id="324" r:id="rId11"/>
    <p:sldId id="332" r:id="rId12"/>
    <p:sldId id="33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66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73" autoAdjust="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66B101F3-34AF-48D0-ADFA-889E85170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BFB58-3333-4C2A-8DB7-60D62EA5E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727839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559C6-58BD-4F6B-9D32-F1B3A1AE6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551538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B75AC-7B7C-41BE-9B96-9FE85B7C8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9050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3CCD-2D09-4B5D-9317-1ADE1FE8F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06836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18DD8-BD35-4442-8D55-E38AA85C3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4661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3FBCC-B426-4484-B377-D8381D398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72843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A8EF9-4085-4D25-A46B-3DFB678A4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50834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7A10B-9D2D-43C1-9050-D6C46C660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41426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CFD31-6823-4744-9F5F-348246BA1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2883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424DB-C882-4F4B-80BB-1B3459DF8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40087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3B1D4-0329-4446-B409-4B764EBCD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74678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048279-4B1C-42DA-82ED-B8CC5921B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304800"/>
            <a:ext cx="698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81000" y="1752600"/>
            <a:ext cx="81788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4400" b="1">
              <a:solidFill>
                <a:srgbClr val="6600CC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4400" b="1"/>
          </a:p>
          <a:p>
            <a:pPr algn="ctr" eaLnBrk="1" hangingPunct="1">
              <a:buFontTx/>
              <a:buNone/>
            </a:pPr>
            <a:r>
              <a:rPr lang="en-US" altLang="en-US" sz="6600" b="1"/>
              <a:t>Social Psychology</a:t>
            </a:r>
            <a:endParaRPr lang="en-US" altLang="en-US" sz="6600"/>
          </a:p>
          <a:p>
            <a:pPr algn="ctr" eaLnBrk="1" hangingPunct="1">
              <a:buFontTx/>
              <a:buNone/>
            </a:pPr>
            <a:endParaRPr lang="en-US" altLang="en-US" sz="2800"/>
          </a:p>
          <a:p>
            <a:pPr algn="ctr" eaLnBrk="1" hangingPunct="1">
              <a:buFontTx/>
              <a:buNone/>
            </a:pPr>
            <a:endParaRPr lang="en-US" alt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80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6163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6600CC"/>
                </a:solidFill>
              </a:rPr>
              <a:t>Social Relations</a:t>
            </a:r>
            <a:endParaRPr lang="en-US" altLang="en-US" sz="400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943600" cy="41719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Companionate Love</a:t>
            </a:r>
            <a:endParaRPr lang="en-US" altLang="en-US"/>
          </a:p>
          <a:p>
            <a:pPr lvl="1" eaLnBrk="1" hangingPunct="1"/>
            <a:r>
              <a:rPr lang="en-US" altLang="en-US"/>
              <a:t>deep affectionate attachment we feel for those with whom our lives are intertwined</a:t>
            </a:r>
          </a:p>
          <a:p>
            <a:pPr lvl="1" eaLnBrk="1" hangingPunct="1"/>
            <a:r>
              <a:rPr lang="en-US" altLang="en-US"/>
              <a:t>Less intense than passionate love, but more secure</a:t>
            </a:r>
          </a:p>
          <a:p>
            <a:pPr lvl="1" eaLnBrk="1" hangingPunct="1"/>
            <a:r>
              <a:rPr lang="en-US" altLang="en-US"/>
              <a:t>More “realistic”; less idealistic</a:t>
            </a:r>
          </a:p>
        </p:txBody>
      </p:sp>
      <p:pic>
        <p:nvPicPr>
          <p:cNvPr id="19460" name="Picture 5" descr="Couples,%20romantic%20attraction,%20seniors'%20relationshi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21113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medium_john-mccain-barack-oba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76600"/>
            <a:ext cx="21669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71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09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6163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Why do Marriages Last?</a:t>
            </a:r>
            <a:endParaRPr lang="en-US" alt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78800" cy="417195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Top 7 reasons for Both Men and Women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1. My spouse is my best friend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2. I like my spouse as a person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3. Marriage is a long-term commitment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6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728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6163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Why do Marriages Last?</a:t>
            </a:r>
            <a:endParaRPr lang="en-US" alt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78800" cy="417195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4. Marriage is sacred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5. We agree on aims and goals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6. My spouse has grown more interesting</a:t>
            </a:r>
          </a:p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7. I want the relationship to succeed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0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30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6163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6600CC"/>
                </a:solidFill>
              </a:rPr>
              <a:t>Social Psychology</a:t>
            </a:r>
            <a:endParaRPr lang="en-US" altLang="en-US" sz="400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178800" cy="4171950"/>
          </a:xfrm>
        </p:spPr>
        <p:txBody>
          <a:bodyPr/>
          <a:lstStyle/>
          <a:p>
            <a:pPr eaLnBrk="1" hangingPunct="1"/>
            <a:r>
              <a:rPr lang="en-US" altLang="en-US" sz="3600"/>
              <a:t>“the scientific study of how we think about, influence, and relate to one another”</a:t>
            </a:r>
          </a:p>
          <a:p>
            <a:pPr eaLnBrk="1" hangingPunct="1">
              <a:buFontTx/>
              <a:buNone/>
            </a:pPr>
            <a:endParaRPr lang="en-US" altLang="en-US" sz="3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0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985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Social Relations-  Attractiveness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17195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6600CC"/>
                </a:solidFill>
              </a:rPr>
              <a:t>Proximity</a:t>
            </a:r>
          </a:p>
          <a:p>
            <a:pPr lvl="1" eaLnBrk="1" hangingPunct="1"/>
            <a:r>
              <a:rPr lang="en-US" altLang="en-US">
                <a:solidFill>
                  <a:srgbClr val="6600CC"/>
                </a:solidFill>
              </a:rPr>
              <a:t>mere exposure effect</a:t>
            </a:r>
            <a:r>
              <a:rPr lang="en-US" altLang="en-US"/>
              <a:t>-repeated exposure to novel stimuli increases liking of them (or conversely, decreases liking)</a:t>
            </a:r>
          </a:p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Similarity</a:t>
            </a:r>
            <a:endParaRPr lang="en-US" altLang="en-US"/>
          </a:p>
          <a:p>
            <a:pPr lvl="1" eaLnBrk="1" hangingPunct="1"/>
            <a:r>
              <a:rPr lang="en-US" altLang="en-US"/>
              <a:t>friends share common attitudes, beliefs, interests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270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9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985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Social Relations-  Attractiveness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3352800" cy="38671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Physical Attractiveness</a:t>
            </a:r>
            <a:endParaRPr lang="en-US" altLang="en-US"/>
          </a:p>
          <a:p>
            <a:pPr lvl="1" eaLnBrk="1" hangingPunct="1"/>
            <a:r>
              <a:rPr lang="en-US" altLang="en-US"/>
              <a:t>youthfulness may be associated with health and fertility</a:t>
            </a:r>
            <a:r>
              <a:rPr lang="en-US" altLang="en-US">
                <a:solidFill>
                  <a:srgbClr val="6600CC"/>
                </a:solidFill>
              </a:rPr>
              <a:t> </a:t>
            </a:r>
          </a:p>
        </p:txBody>
      </p:sp>
      <p:pic>
        <p:nvPicPr>
          <p:cNvPr id="6148" name="Picture 4" descr="missuniverse-7049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50958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15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35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Facial Symmetry</a:t>
            </a: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5" descr="camera+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7008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12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Facial Symmetry</a:t>
            </a: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5" descr="Facial+Symmetry+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7056438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121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6163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6600CC"/>
                </a:solidFill>
              </a:rPr>
              <a:t/>
            </a:r>
            <a:br>
              <a:rPr lang="en-US" altLang="en-US" sz="4800">
                <a:solidFill>
                  <a:srgbClr val="6600CC"/>
                </a:solidFill>
              </a:rPr>
            </a:br>
            <a:r>
              <a:rPr lang="en-US" altLang="en-US">
                <a:solidFill>
                  <a:srgbClr val="6600CC"/>
                </a:solidFill>
              </a:rPr>
              <a:t>Social Relations-  Attractiveness</a:t>
            </a:r>
            <a:r>
              <a:rPr lang="en-US" altLang="en-US" sz="540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178800" cy="417195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6600CC"/>
                </a:solidFill>
              </a:rPr>
              <a:t>Equity</a:t>
            </a:r>
            <a:endParaRPr lang="en-US" altLang="en-US"/>
          </a:p>
          <a:p>
            <a:pPr lvl="1" eaLnBrk="1" hangingPunct="1"/>
            <a:r>
              <a:rPr lang="en-US" altLang="en-US" sz="2400"/>
              <a:t>a condition in which people receive from a relationship in proportion to what they give to it</a:t>
            </a:r>
          </a:p>
          <a:p>
            <a:pPr eaLnBrk="1" hangingPunct="1"/>
            <a:r>
              <a:rPr lang="en-US" altLang="en-US" sz="2800">
                <a:solidFill>
                  <a:srgbClr val="6600CC"/>
                </a:solidFill>
              </a:rPr>
              <a:t>Self-disclosure</a:t>
            </a:r>
            <a:endParaRPr lang="en-US" altLang="en-US"/>
          </a:p>
          <a:p>
            <a:pPr lvl="1" eaLnBrk="1" hangingPunct="1"/>
            <a:r>
              <a:rPr lang="en-US" altLang="en-US" sz="2400"/>
              <a:t>revealing intimate aspects of oneself to others</a:t>
            </a:r>
          </a:p>
          <a:p>
            <a:pPr eaLnBrk="1" hangingPunct="1"/>
            <a:r>
              <a:rPr lang="en-US" altLang="en-US" sz="2800">
                <a:solidFill>
                  <a:srgbClr val="6600CC"/>
                </a:solidFill>
              </a:rPr>
              <a:t>Liking</a:t>
            </a:r>
            <a:endParaRPr lang="en-US" altLang="en-US" sz="2800"/>
          </a:p>
          <a:p>
            <a:pPr lvl="1" eaLnBrk="1" hangingPunct="1"/>
            <a:r>
              <a:rPr lang="en-US" altLang="en-US" sz="2400"/>
              <a:t>We tend to be attracted to those who communicate liking for us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765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01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6600CC"/>
                </a:solidFill>
              </a:rPr>
              <a:t/>
            </a:r>
            <a:br>
              <a:rPr lang="en-US" altLang="en-US" sz="4800">
                <a:solidFill>
                  <a:srgbClr val="6600CC"/>
                </a:solidFill>
              </a:rPr>
            </a:br>
            <a:r>
              <a:rPr lang="en-US" altLang="en-US" sz="4800">
                <a:solidFill>
                  <a:srgbClr val="6600CC"/>
                </a:solidFill>
              </a:rPr>
              <a:t>S</a:t>
            </a:r>
            <a:r>
              <a:rPr lang="en-US" altLang="en-US">
                <a:solidFill>
                  <a:srgbClr val="6600CC"/>
                </a:solidFill>
              </a:rPr>
              <a:t>ocial Relations-  Attractiveness</a:t>
            </a:r>
            <a:r>
              <a:rPr lang="en-US" altLang="en-US" sz="540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178800" cy="41719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Genuineness/Realness</a:t>
            </a:r>
            <a:endParaRPr lang="en-US" altLang="en-US" sz="3600"/>
          </a:p>
          <a:p>
            <a:pPr lvl="1" eaLnBrk="1" hangingPunct="1"/>
            <a:r>
              <a:rPr lang="en-US" altLang="en-US"/>
              <a:t>Anderson (555 characteristics)</a:t>
            </a:r>
          </a:p>
          <a:p>
            <a:pPr lvl="2" eaLnBrk="1" hangingPunct="1"/>
            <a:r>
              <a:rPr lang="en-US" altLang="en-US"/>
              <a:t>Top 5: sincere, understanding, honest, loyal, faithful</a:t>
            </a:r>
          </a:p>
          <a:p>
            <a:pPr lvl="2" eaLnBrk="1" hangingPunct="1"/>
            <a:r>
              <a:rPr lang="en-US" altLang="en-US"/>
              <a:t>Bottom 5: liar, phony, cruel, cheater, unfaithful</a:t>
            </a:r>
          </a:p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Altruism</a:t>
            </a:r>
            <a:endParaRPr lang="en-US" altLang="en-US"/>
          </a:p>
          <a:p>
            <a:pPr lvl="1" eaLnBrk="1" hangingPunct="1"/>
            <a:r>
              <a:rPr lang="en-US" altLang="en-US"/>
              <a:t>unselfish regard for the welfare of others</a:t>
            </a:r>
            <a:endParaRPr lang="en-US" altLang="en-US" sz="32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90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6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328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6600CC"/>
                </a:solidFill>
              </a:rPr>
              <a:t>Social Relations- Passionate Love</a:t>
            </a:r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60960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>
                <a:solidFill>
                  <a:srgbClr val="6600CC"/>
                </a:solidFill>
              </a:rPr>
              <a:t>Passionate Love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an aroused state of intense positive absorption in another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usually present at the beginning of a love relationship (lasts 6 weeks to 30 months)</a:t>
            </a:r>
          </a:p>
        </p:txBody>
      </p:sp>
      <p:pic>
        <p:nvPicPr>
          <p:cNvPr id="11268" name="Picture 7" descr="attraction-and-body-language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20574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246497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21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995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3.2|16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90.3|19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4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45.5|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3|12.9|46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282</Words>
  <Application>Microsoft Office PowerPoint</Application>
  <PresentationFormat>On-screen Show (4:3)</PresentationFormat>
  <Paragraphs>48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</vt:lpstr>
      <vt:lpstr>Times New Roman</vt:lpstr>
      <vt:lpstr>Default Design</vt:lpstr>
      <vt:lpstr>PowerPoint Presentation</vt:lpstr>
      <vt:lpstr>Social Psychology</vt:lpstr>
      <vt:lpstr>Social Relations-  Attractiveness</vt:lpstr>
      <vt:lpstr>Social Relations-  Attractiveness</vt:lpstr>
      <vt:lpstr>Facial Symmetry</vt:lpstr>
      <vt:lpstr>Facial Symmetry</vt:lpstr>
      <vt:lpstr> Social Relations-  Attractiveness </vt:lpstr>
      <vt:lpstr> Social Relations-  Attractiveness </vt:lpstr>
      <vt:lpstr>Social Relations- Passionate Love</vt:lpstr>
      <vt:lpstr>Social Relations</vt:lpstr>
      <vt:lpstr>Why do Marriages Last?</vt:lpstr>
      <vt:lpstr>Why do Marriages Last?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</dc:title>
  <dc:creator>Preferred Customer</dc:creator>
  <cp:lastModifiedBy>Stephen Maret</cp:lastModifiedBy>
  <cp:revision>81</cp:revision>
  <dcterms:created xsi:type="dcterms:W3CDTF">1998-07-07T15:26:24Z</dcterms:created>
  <dcterms:modified xsi:type="dcterms:W3CDTF">2019-06-07T20:00:45Z</dcterms:modified>
</cp:coreProperties>
</file>