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9" r:id="rId1"/>
  </p:sldMasterIdLst>
  <p:handoutMasterIdLst>
    <p:handoutMasterId r:id="rId19"/>
  </p:handoutMasterIdLst>
  <p:sldIdLst>
    <p:sldId id="296" r:id="rId2"/>
    <p:sldId id="309" r:id="rId3"/>
    <p:sldId id="282" r:id="rId4"/>
    <p:sldId id="310" r:id="rId5"/>
    <p:sldId id="311" r:id="rId6"/>
    <p:sldId id="312" r:id="rId7"/>
    <p:sldId id="313" r:id="rId8"/>
    <p:sldId id="257" r:id="rId9"/>
    <p:sldId id="327" r:id="rId10"/>
    <p:sldId id="314" r:id="rId11"/>
    <p:sldId id="315" r:id="rId12"/>
    <p:sldId id="317" r:id="rId13"/>
    <p:sldId id="325" r:id="rId14"/>
    <p:sldId id="319" r:id="rId15"/>
    <p:sldId id="318" r:id="rId16"/>
    <p:sldId id="324" r:id="rId17"/>
    <p:sldId id="284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CCCCFF"/>
    <a:srgbClr val="9999FF"/>
    <a:srgbClr val="99CC00"/>
    <a:srgbClr val="CC99FF"/>
    <a:srgbClr val="00CCFF"/>
    <a:srgbClr val="CCFFC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inimized">
    <p:restoredLeft sz="0" autoAdjust="0"/>
    <p:restoredTop sz="0" autoAdjust="0"/>
  </p:normalViewPr>
  <p:slideViewPr>
    <p:cSldViewPr>
      <p:cViewPr varScale="1">
        <p:scale>
          <a:sx n="26" d="100"/>
          <a:sy n="26" d="100"/>
        </p:scale>
        <p:origin x="382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F130793-0FAE-49BE-8066-7DE718CAB381}" type="datetimeFigureOut">
              <a:rPr lang="en-US"/>
              <a:pPr>
                <a:defRPr/>
              </a:pPr>
              <a:t>6/7/2019</a:t>
            </a:fld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7ABD001-7792-4C83-8367-B6F6E2EDF2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878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CAFCA93-B9EB-4E2C-83D8-B3EE815700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211513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E4F63-B384-4E76-8386-CB939A41CC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202937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9AE1B-6FAF-494E-A0A4-F4B3522DCF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8189040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61606-E095-4F91-B8B9-66D75ADB7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154255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635437-E0E0-4BAA-9353-7AAC731E5E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890756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0C53-B1CE-4017-A46D-35831CA54E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087393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EB1B0C-5926-45FE-B6B4-27A4455CD3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883329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71E13-465F-43E9-B6BC-E7C8867A59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213397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0980B-0B3A-4E7F-89A3-57FE687A7D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948378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7D2E2B-83CB-471A-9ED6-DDCCDD73AD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4078952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62A36C-A001-423C-A9B2-45AF1F1BD3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486680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7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03A8B078-43BB-401E-B009-479CDD44C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2" r:id="rId2"/>
    <p:sldLayoutId id="2147483969" r:id="rId3"/>
    <p:sldLayoutId id="2147483963" r:id="rId4"/>
    <p:sldLayoutId id="2147483970" r:id="rId5"/>
    <p:sldLayoutId id="2147483964" r:id="rId6"/>
    <p:sldLayoutId id="2147483965" r:id="rId7"/>
    <p:sldLayoutId id="2147483971" r:id="rId8"/>
    <p:sldLayoutId id="2147483972" r:id="rId9"/>
    <p:sldLayoutId id="2147483966" r:id="rId10"/>
    <p:sldLayoutId id="2147483967" r:id="rId11"/>
  </p:sldLayoutIdLst>
  <p:transition spd="slow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Franklin Gothic Medium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image" Target="../media/image19.jpe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1/Man_sitting_under_beach_umbrella.JPG" TargetMode="External"/><Relationship Id="rId3" Type="http://schemas.openxmlformats.org/officeDocument/2006/relationships/audio" Target="../media/media12.m4a"/><Relationship Id="rId7" Type="http://schemas.openxmlformats.org/officeDocument/2006/relationships/image" Target="../media/image23.jpe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media14.m4a"/><Relationship Id="rId7" Type="http://schemas.openxmlformats.org/officeDocument/2006/relationships/image" Target="../media/image28.jpe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media16.m4a"/><Relationship Id="rId7" Type="http://schemas.openxmlformats.org/officeDocument/2006/relationships/image" Target="../media/image34.jpe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media17.m4a"/><Relationship Id="rId7" Type="http://schemas.openxmlformats.org/officeDocument/2006/relationships/image" Target="../media/image39.jpe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6.jpe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title="The Psychology of Motivation"/>
          <p:cNvSpPr>
            <a:spLocks noChangeArrowheads="1"/>
          </p:cNvSpPr>
          <p:nvPr/>
        </p:nvSpPr>
        <p:spPr bwMode="auto">
          <a:xfrm>
            <a:off x="381000" y="304800"/>
            <a:ext cx="698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kumimoji="1" lang="en-US" altLang="en-US" sz="360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81000" y="304800"/>
            <a:ext cx="8178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Font typeface="Monotype Sorts" charset="2"/>
              <a:buNone/>
            </a:pPr>
            <a:endParaRPr kumimoji="1" lang="en-US" altLang="en-US" sz="4400" b="1" dirty="0">
              <a:solidFill>
                <a:srgbClr val="6600CC"/>
              </a:solidFill>
              <a:latin typeface="Tahoma" panose="020B0604030504040204" pitchFamily="34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  <a:buFont typeface="Monotype Sorts" charset="2"/>
              <a:buNone/>
            </a:pPr>
            <a:r>
              <a:rPr kumimoji="1" lang="en-US" altLang="en-US" sz="7200" b="1" dirty="0">
                <a:solidFill>
                  <a:schemeClr val="accent2"/>
                </a:solidFill>
                <a:latin typeface="Segoe Print" panose="02000600000000000000" pitchFamily="2" charset="0"/>
              </a:rPr>
              <a:t>The Psychology of Motivation</a:t>
            </a:r>
            <a:endParaRPr kumimoji="1" lang="en-US" altLang="en-US" sz="4800" b="1" dirty="0">
              <a:solidFill>
                <a:schemeClr val="accent2"/>
              </a:solidFill>
              <a:latin typeface="Segoe Print" panose="02000600000000000000" pitchFamily="2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  <a:buFont typeface="Monotype Sorts" charset="2"/>
              <a:buNone/>
            </a:pPr>
            <a:endParaRPr kumimoji="1" lang="en-US" altLang="en-US" sz="7200" dirty="0">
              <a:latin typeface="Tahoma" panose="020B0604030504040204" pitchFamily="34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  <a:buFont typeface="Monotype Sorts" charset="2"/>
              <a:buNone/>
            </a:pPr>
            <a:endParaRPr kumimoji="1" lang="en-US" altLang="en-US" sz="2800" dirty="0">
              <a:latin typeface="Tahoma" panose="020B0604030504040204" pitchFamily="34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  <a:buFont typeface="Monotype Sorts" charset="2"/>
              <a:buNone/>
            </a:pPr>
            <a:endParaRPr kumimoji="1" lang="en-US" altLang="en-US" sz="2800" dirty="0">
              <a:latin typeface="Tahoma" panose="020B0604030504040204" pitchFamily="34" charset="0"/>
            </a:endParaRPr>
          </a:p>
        </p:txBody>
      </p:sp>
      <p:pic>
        <p:nvPicPr>
          <p:cNvPr id="2" name="Audio 1" title="An image of the volume but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7" name="Picture 6" descr="https://dougleschan.com/wp-content/uploads/2018/06/Motivational-Wallpaper-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4419599" cy="2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tse2.mm.bing.net/th?id=OIP.rbgyyIaDOyVyDcRiEGGppQHaEK&amp;pid=Api&amp;P=0&amp;w=294&amp;h=16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86199"/>
            <a:ext cx="4724400" cy="29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591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371600"/>
            <a:ext cx="6019800" cy="478155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6600CC"/>
                </a:solidFill>
              </a:rPr>
              <a:t>Anything that allows an individual (or species) to maintain survival)</a:t>
            </a:r>
            <a:endParaRPr lang="en-US" altLang="en-US" sz="3200"/>
          </a:p>
          <a:p>
            <a:pPr marL="742950" lvl="1" indent="-285750" eaLnBrk="1" hangingPunct="1"/>
            <a:r>
              <a:rPr lang="en-US" altLang="en-US" sz="3200">
                <a:solidFill>
                  <a:srgbClr val="6600CC"/>
                </a:solidFill>
              </a:rPr>
              <a:t>Hunger</a:t>
            </a:r>
          </a:p>
          <a:p>
            <a:pPr marL="742950" lvl="1" indent="-285750" eaLnBrk="1" hangingPunct="1"/>
            <a:r>
              <a:rPr lang="en-US" altLang="en-US" sz="3200">
                <a:solidFill>
                  <a:srgbClr val="6600CC"/>
                </a:solidFill>
              </a:rPr>
              <a:t>Thirst</a:t>
            </a:r>
          </a:p>
          <a:p>
            <a:pPr marL="742950" lvl="1" indent="-285750" eaLnBrk="1" hangingPunct="1"/>
            <a:r>
              <a:rPr lang="en-US" altLang="en-US" sz="3200">
                <a:solidFill>
                  <a:srgbClr val="6600CC"/>
                </a:solidFill>
              </a:rPr>
              <a:t>Sleep </a:t>
            </a:r>
          </a:p>
          <a:p>
            <a:pPr marL="742950" lvl="1" indent="-285750" eaLnBrk="1" hangingPunct="1"/>
            <a:r>
              <a:rPr lang="en-US" altLang="en-US" sz="3200">
                <a:solidFill>
                  <a:srgbClr val="6600CC"/>
                </a:solidFill>
              </a:rPr>
              <a:t>Oxygen </a:t>
            </a:r>
          </a:p>
          <a:p>
            <a:pPr marL="742950" lvl="1" indent="-285750" eaLnBrk="1" hangingPunct="1"/>
            <a:r>
              <a:rPr lang="en-US" altLang="en-US" sz="3200">
                <a:solidFill>
                  <a:srgbClr val="6600CC"/>
                </a:solidFill>
              </a:rPr>
              <a:t>Shelter</a:t>
            </a:r>
          </a:p>
          <a:p>
            <a:pPr marL="742950" lvl="1" indent="-285750" eaLnBrk="1" hangingPunct="1"/>
            <a:r>
              <a:rPr lang="en-US" altLang="en-US" sz="3200">
                <a:solidFill>
                  <a:srgbClr val="6600CC"/>
                </a:solidFill>
              </a:rPr>
              <a:t>Sex </a:t>
            </a: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6985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5400">
                <a:solidFill>
                  <a:srgbClr val="6600CC"/>
                </a:solidFill>
              </a:rPr>
              <a:t>PRIMARY DRIVES</a:t>
            </a:r>
            <a:endParaRPr lang="en-US" altLang="en-US" sz="3600"/>
          </a:p>
        </p:txBody>
      </p:sp>
      <p:pic>
        <p:nvPicPr>
          <p:cNvPr id="17412" name="Picture 5" title="An image of women drinking water from a t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29000"/>
            <a:ext cx="295275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title="An image of a girl sleep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23399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title="An image of a cak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624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 title="An image of the volume butt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568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4755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19250"/>
            <a:ext cx="7467600" cy="4171950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6600CC"/>
                </a:solidFill>
              </a:rPr>
              <a:t>Hunger (Glucagen and Insulin) is NOT the only motivation for eating</a:t>
            </a:r>
          </a:p>
          <a:p>
            <a:pPr lvl="1" eaLnBrk="1" hangingPunct="1"/>
            <a:r>
              <a:rPr lang="en-US" altLang="en-US" sz="2400">
                <a:solidFill>
                  <a:srgbClr val="6600CC"/>
                </a:solidFill>
              </a:rPr>
              <a:t>CULTURE</a:t>
            </a:r>
          </a:p>
          <a:p>
            <a:pPr lvl="1" eaLnBrk="1" hangingPunct="1"/>
            <a:r>
              <a:rPr lang="en-US" altLang="en-US" sz="2400">
                <a:solidFill>
                  <a:srgbClr val="6600CC"/>
                </a:solidFill>
              </a:rPr>
              <a:t>PREFERENCE</a:t>
            </a:r>
          </a:p>
          <a:p>
            <a:pPr lvl="1" eaLnBrk="1" hangingPunct="1"/>
            <a:r>
              <a:rPr lang="en-US" altLang="en-US" sz="2400">
                <a:solidFill>
                  <a:srgbClr val="6600CC"/>
                </a:solidFill>
              </a:rPr>
              <a:t>LEARNING</a:t>
            </a:r>
          </a:p>
          <a:p>
            <a:pPr lvl="1" eaLnBrk="1" hangingPunct="1"/>
            <a:r>
              <a:rPr lang="en-US" altLang="en-US" sz="2400">
                <a:solidFill>
                  <a:srgbClr val="6600CC"/>
                </a:solidFill>
              </a:rPr>
              <a:t>AVAILABILITY</a:t>
            </a:r>
          </a:p>
          <a:p>
            <a:pPr lvl="1" eaLnBrk="1" hangingPunct="1"/>
            <a:r>
              <a:rPr lang="en-US" altLang="en-US" sz="2400">
                <a:solidFill>
                  <a:srgbClr val="6600CC"/>
                </a:solidFill>
              </a:rPr>
              <a:t>TIME</a:t>
            </a:r>
          </a:p>
          <a:p>
            <a:pPr lvl="1" eaLnBrk="1" hangingPunct="1"/>
            <a:r>
              <a:rPr lang="en-US" altLang="en-US" sz="2400">
                <a:solidFill>
                  <a:srgbClr val="6600CC"/>
                </a:solidFill>
              </a:rPr>
              <a:t>SEASON</a:t>
            </a:r>
          </a:p>
          <a:p>
            <a:pPr lvl="1" eaLnBrk="1" hangingPunct="1"/>
            <a:r>
              <a:rPr lang="en-US" altLang="en-US" sz="2400">
                <a:solidFill>
                  <a:srgbClr val="6600CC"/>
                </a:solidFill>
              </a:rPr>
              <a:t>TEMPERATURE</a:t>
            </a:r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6985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800">
                <a:solidFill>
                  <a:srgbClr val="6600CC"/>
                </a:solidFill>
              </a:rPr>
              <a:t>Food and Learning</a:t>
            </a:r>
            <a:endParaRPr lang="en-US" altLang="en-US" sz="3600"/>
          </a:p>
        </p:txBody>
      </p:sp>
      <p:pic>
        <p:nvPicPr>
          <p:cNvPr id="18436" name="Picture 5" title="An image of a can of &quot;Red Curry Giant Water Bug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7000"/>
            <a:ext cx="40481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 title="An image of the volume butt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8266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577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3886200" y="1295400"/>
            <a:ext cx="3048000" cy="485775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6600CC"/>
                </a:solidFill>
              </a:rPr>
              <a:t>ACTIVITY</a:t>
            </a:r>
          </a:p>
          <a:p>
            <a:pPr lvl="1" eaLnBrk="1" hangingPunct="1"/>
            <a:r>
              <a:rPr lang="en-US" altLang="en-US" sz="3200">
                <a:solidFill>
                  <a:srgbClr val="6600CC"/>
                </a:solidFill>
              </a:rPr>
              <a:t>Movement and busyness</a:t>
            </a:r>
          </a:p>
          <a:p>
            <a:pPr lvl="1" eaLnBrk="1" hangingPunct="1"/>
            <a:r>
              <a:rPr lang="en-US" altLang="en-US" sz="3200">
                <a:solidFill>
                  <a:srgbClr val="6600CC"/>
                </a:solidFill>
              </a:rPr>
              <a:t>Dynamic vs. static</a:t>
            </a: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6985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800">
                <a:solidFill>
                  <a:srgbClr val="6600CC"/>
                </a:solidFill>
              </a:rPr>
              <a:t>STIMULUS DRIVES</a:t>
            </a:r>
            <a:endParaRPr lang="en-US" altLang="en-US" sz="4800"/>
          </a:p>
        </p:txBody>
      </p:sp>
      <p:pic>
        <p:nvPicPr>
          <p:cNvPr id="19460" name="Picture 5" title="An image of a boy runn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243840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title="An image of a man at work with the words &quot;Addicted to Busyness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95800"/>
            <a:ext cx="54102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title="An image of a train going very fa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29432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3" title="An image of a man sitting under a beach umbrella at the beac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"/>
            <a:ext cx="1905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 title="An image of the volume butt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305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char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7827">
                                            <p:txEl>
                                              <p:char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7827">
                                            <p:txEl>
                                              <p:char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7827">
                                            <p:txEl>
                                              <p:char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827">
                                            <p:txEl>
                                              <p:char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char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827">
                                            <p:txEl>
                                              <p:char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827">
                                            <p:txEl>
                                              <p:char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827">
                                            <p:txEl>
                                              <p:char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827">
                                            <p:txEl>
                                              <p:char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7827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419600" y="1600200"/>
            <a:ext cx="3886200" cy="455295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6600CC"/>
                </a:solidFill>
              </a:rPr>
              <a:t>EXPLORATION AND CURIOSITY</a:t>
            </a:r>
          </a:p>
          <a:p>
            <a:pPr lvl="1" eaLnBrk="1" hangingPunct="1"/>
            <a:r>
              <a:rPr lang="en-US" altLang="en-US" sz="3200" dirty="0">
                <a:solidFill>
                  <a:srgbClr val="6600CC"/>
                </a:solidFill>
              </a:rPr>
              <a:t>Drive toward the new and unknown</a:t>
            </a: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8600"/>
            <a:ext cx="69850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800">
                <a:solidFill>
                  <a:srgbClr val="6600CC"/>
                </a:solidFill>
              </a:rPr>
              <a:t>STIMULUS DRIVES</a:t>
            </a:r>
            <a:endParaRPr lang="en-US" altLang="en-US" sz="4800"/>
          </a:p>
        </p:txBody>
      </p:sp>
      <p:pic>
        <p:nvPicPr>
          <p:cNvPr id="20484" name="Picture 7" title="An image of one of M.C. Escher's drawing with a hand holding up a reflective orb reflecting the man holding 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2906713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 title="An image of the volume butt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041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7827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3810000" y="1981200"/>
            <a:ext cx="4953000" cy="417195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6600CC"/>
                </a:solidFill>
              </a:rPr>
              <a:t>MANIPULATION</a:t>
            </a:r>
          </a:p>
          <a:p>
            <a:pPr lvl="1" eaLnBrk="1" hangingPunct="1"/>
            <a:r>
              <a:rPr lang="en-US" altLang="en-US" sz="3200">
                <a:solidFill>
                  <a:srgbClr val="6600CC"/>
                </a:solidFill>
              </a:rPr>
              <a:t>Drive to touch, handle, feel</a:t>
            </a:r>
          </a:p>
          <a:p>
            <a:pPr eaLnBrk="1" hangingPunct="1"/>
            <a:r>
              <a:rPr lang="en-US" altLang="en-US" sz="3200">
                <a:solidFill>
                  <a:srgbClr val="6600CC"/>
                </a:solidFill>
              </a:rPr>
              <a:t>CONTACT</a:t>
            </a:r>
          </a:p>
          <a:p>
            <a:pPr lvl="1" eaLnBrk="1" hangingPunct="1"/>
            <a:r>
              <a:rPr lang="en-US" altLang="en-US" sz="3200"/>
              <a:t>Drive toward physical contact</a:t>
            </a: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6985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800">
                <a:solidFill>
                  <a:srgbClr val="6600CC"/>
                </a:solidFill>
              </a:rPr>
              <a:t>STIMULUS DRIVES</a:t>
            </a:r>
            <a:endParaRPr lang="en-US" altLang="en-US" sz="4800"/>
          </a:p>
        </p:txBody>
      </p:sp>
      <p:pic>
        <p:nvPicPr>
          <p:cNvPr id="25604" name="Picture 6" title="An image of two girls hugging each oth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3354388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 title="An image of a &quot;wet Paint&quot; sig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-2286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0" title="An image of a boy hugging a do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24400"/>
            <a:ext cx="19748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2" title="An image of a couple with many shopping bag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1752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 title="An image of the volume butt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603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9875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524000"/>
            <a:ext cx="7315200" cy="462915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6600CC"/>
                </a:solidFill>
              </a:rPr>
              <a:t>POWER</a:t>
            </a:r>
          </a:p>
          <a:p>
            <a:pPr lvl="1" eaLnBrk="1" hangingPunct="1"/>
            <a:r>
              <a:rPr lang="en-US" altLang="en-US" sz="3200">
                <a:solidFill>
                  <a:srgbClr val="6600CC"/>
                </a:solidFill>
              </a:rPr>
              <a:t>Drive to influence and control others</a:t>
            </a: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6985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>
                <a:solidFill>
                  <a:srgbClr val="6600CC"/>
                </a:solidFill>
              </a:rPr>
              <a:t>SOCIAL DRIVES</a:t>
            </a:r>
            <a:endParaRPr lang="en-US" altLang="en-US" sz="3200"/>
          </a:p>
        </p:txBody>
      </p:sp>
      <p:pic>
        <p:nvPicPr>
          <p:cNvPr id="26628" name="Picture 6" title="An image of 2 soldiers in full battle ge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29000"/>
            <a:ext cx="5029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title="An iamge of Miley Cryrus and Oprah Winfre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2366963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 title="An image of the volume butt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0772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8851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4648200" cy="470535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6600CC"/>
                </a:solidFill>
              </a:rPr>
              <a:t>AFFILIATION</a:t>
            </a:r>
          </a:p>
          <a:p>
            <a:pPr lvl="1" eaLnBrk="1" hangingPunct="1"/>
            <a:r>
              <a:rPr lang="en-US" altLang="en-US" sz="3200">
                <a:solidFill>
                  <a:srgbClr val="6600CC"/>
                </a:solidFill>
              </a:rPr>
              <a:t>Drive to belong and be a part of a larger group</a:t>
            </a:r>
          </a:p>
          <a:p>
            <a:pPr lvl="1" eaLnBrk="1" hangingPunct="1">
              <a:buFont typeface="Monotype Sorts" charset="2"/>
              <a:buNone/>
            </a:pPr>
            <a:endParaRPr lang="en-US" altLang="en-US" sz="32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6985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>
                <a:solidFill>
                  <a:srgbClr val="6600CC"/>
                </a:solidFill>
              </a:rPr>
              <a:t>SOCIAL DRIVES</a:t>
            </a:r>
            <a:endParaRPr lang="en-US" altLang="en-US" sz="3200"/>
          </a:p>
        </p:txBody>
      </p:sp>
      <p:pic>
        <p:nvPicPr>
          <p:cNvPr id="27652" name="Picture 5" title="An image of a team dressed in red outfits standing in front of a c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958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 title="An image of 4 gang memb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95800"/>
            <a:ext cx="2632075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9" title="An image of a large group outside of a chur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09800"/>
            <a:ext cx="2660650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1" title="An image of a large group startnding in front of a hous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95800"/>
            <a:ext cx="2249488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3" title="An image of the Mets baseball te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"/>
            <a:ext cx="2916238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 title="An image of the volume butt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552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4995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1295400"/>
            <a:ext cx="6324600" cy="462915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6600CC"/>
                </a:solidFill>
              </a:rPr>
              <a:t>ACHIEVEMENT</a:t>
            </a:r>
            <a:endParaRPr lang="en-US" altLang="en-US" sz="3200"/>
          </a:p>
          <a:p>
            <a:pPr lvl="1" eaLnBrk="1" hangingPunct="1"/>
            <a:r>
              <a:rPr lang="en-US" altLang="en-US" sz="3200"/>
              <a:t>a desire for significant accomplishment</a:t>
            </a:r>
          </a:p>
          <a:p>
            <a:pPr lvl="2" eaLnBrk="1" hangingPunct="1"/>
            <a:r>
              <a:rPr lang="en-US" altLang="en-US" sz="3200"/>
              <a:t>for mastery of things, people, or ideas</a:t>
            </a:r>
          </a:p>
          <a:p>
            <a:pPr lvl="2" eaLnBrk="1" hangingPunct="1"/>
            <a:r>
              <a:rPr lang="en-US" altLang="en-US" sz="3200"/>
              <a:t>for attaining a high standard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6985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>
                <a:solidFill>
                  <a:srgbClr val="6600CC"/>
                </a:solidFill>
              </a:rPr>
              <a:t>SOCIAL DRIVES</a:t>
            </a:r>
            <a:r>
              <a:rPr lang="en-US" altLang="en-US" sz="4800">
                <a:solidFill>
                  <a:srgbClr val="6600CC"/>
                </a:solidFill>
              </a:rPr>
              <a:t> </a:t>
            </a:r>
            <a:endParaRPr lang="en-US" altLang="en-US" sz="3600"/>
          </a:p>
        </p:txBody>
      </p:sp>
      <p:pic>
        <p:nvPicPr>
          <p:cNvPr id="28676" name="Picture 5" title="An image of Tiger Woods kissing a large troph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329088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title="An image of 5 small children in graduation gowns and ha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25415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 title="An image of a Porche lim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95800"/>
            <a:ext cx="3144838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1" title="An image of a gold med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8600"/>
            <a:ext cx="20574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3" title="An image of a report card with all A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495800"/>
            <a:ext cx="1398588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 title="An image of the volume butt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262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63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6705600" cy="462915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6600CC"/>
                </a:solidFill>
              </a:rPr>
              <a:t>Why</a:t>
            </a:r>
            <a:r>
              <a:rPr lang="en-US" altLang="en-US" sz="3200" dirty="0">
                <a:solidFill>
                  <a:srgbClr val="6600CC"/>
                </a:solidFill>
              </a:rPr>
              <a:t> do we do WHAT we do (instead of nothing or something else)?</a:t>
            </a:r>
            <a:endParaRPr lang="en-US" altLang="en-US" sz="3200" dirty="0"/>
          </a:p>
          <a:p>
            <a:pPr lvl="1" eaLnBrk="1" hangingPunct="1"/>
            <a:r>
              <a:rPr lang="en-US" altLang="en-US" sz="3200" dirty="0"/>
              <a:t>Why did you come to class today?</a:t>
            </a:r>
          </a:p>
          <a:p>
            <a:pPr lvl="1" eaLnBrk="1" hangingPunct="1"/>
            <a:r>
              <a:rPr lang="en-US" altLang="en-US" sz="3200" dirty="0"/>
              <a:t>Why did you chose to wear the clothes you wore today?</a:t>
            </a: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6985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5400">
                <a:solidFill>
                  <a:srgbClr val="6600CC"/>
                </a:solidFill>
              </a:rPr>
              <a:t>Motivation</a:t>
            </a:r>
            <a:endParaRPr lang="en-US" altLang="en-US" sz="3600"/>
          </a:p>
        </p:txBody>
      </p:sp>
      <p:pic>
        <p:nvPicPr>
          <p:cNvPr id="9220" name="Picture 5" title="An image of 2 men in tuxed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700213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title="An image of a woman in an elegant dr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00400"/>
            <a:ext cx="204152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 title="An image of the volume butt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386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charRg st="151" end="1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611">
                                            <p:txEl>
                                              <p:charRg st="151" end="1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611">
                                            <p:txEl>
                                              <p:charRg st="151" end="1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611">
                                            <p:txEl>
                                              <p:charRg st="151" end="15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611">
                                            <p:txEl>
                                              <p:charRg st="151" end="15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charRg st="151" end="1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611">
                                            <p:txEl>
                                              <p:charRg st="151" end="1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611">
                                            <p:txEl>
                                              <p:charRg st="151" end="1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611">
                                            <p:txEl>
                                              <p:charRg st="151" end="15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611">
                                            <p:txEl>
                                              <p:charRg st="151" end="15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8611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00200"/>
            <a:ext cx="7543800" cy="447675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6600CC"/>
                </a:solidFill>
              </a:rPr>
              <a:t>Motivation</a:t>
            </a:r>
            <a:endParaRPr lang="en-US" altLang="en-US" sz="3200"/>
          </a:p>
          <a:p>
            <a:pPr lvl="1" eaLnBrk="1" hangingPunct="1"/>
            <a:r>
              <a:rPr lang="en-US" altLang="en-US" sz="3200"/>
              <a:t>“a need or desire that energizes and directs behavior”</a:t>
            </a:r>
          </a:p>
          <a:p>
            <a:pPr eaLnBrk="1" hangingPunct="1"/>
            <a:r>
              <a:rPr lang="en-US" altLang="en-US" sz="3200">
                <a:solidFill>
                  <a:srgbClr val="6600CC"/>
                </a:solidFill>
              </a:rPr>
              <a:t>Motivation</a:t>
            </a:r>
            <a:endParaRPr lang="en-US" altLang="en-US" sz="3200"/>
          </a:p>
          <a:p>
            <a:pPr lvl="1" eaLnBrk="1" hangingPunct="1"/>
            <a:r>
              <a:rPr lang="en-US" altLang="en-US" sz="3200"/>
              <a:t>From the Latin word “motere” which literally means ”to move”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72973" y="374650"/>
            <a:ext cx="7988671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5400">
                <a:solidFill>
                  <a:srgbClr val="6600CC"/>
                </a:solidFill>
              </a:rPr>
              <a:t>Motivation</a:t>
            </a:r>
            <a:endParaRPr lang="en-US" altLang="en-US" sz="3600"/>
          </a:p>
        </p:txBody>
      </p:sp>
      <p:pic>
        <p:nvPicPr>
          <p:cNvPr id="2" name="Audio 1" title="An image of the volume butt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15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915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590800"/>
            <a:ext cx="7772400" cy="38100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6600CC"/>
                </a:solidFill>
              </a:rPr>
              <a:t># 1. STIMULUS </a:t>
            </a:r>
            <a:r>
              <a:rPr lang="en-US" altLang="en-US" sz="3200">
                <a:solidFill>
                  <a:srgbClr val="6600CC"/>
                </a:solidFill>
                <a:sym typeface="Wingdings" panose="05000000000000000000" pitchFamily="2" charset="2"/>
              </a:rPr>
              <a:t> …</a:t>
            </a:r>
            <a:endParaRPr lang="en-US" altLang="en-US" sz="3200"/>
          </a:p>
          <a:p>
            <a:pPr lvl="1" eaLnBrk="1" hangingPunct="1"/>
            <a:r>
              <a:rPr lang="en-US" altLang="en-US" sz="3200"/>
              <a:t>An internal or external cue</a:t>
            </a:r>
            <a:endParaRPr lang="en-US" altLang="en-US" sz="3200">
              <a:solidFill>
                <a:srgbClr val="6600CC"/>
              </a:solidFill>
            </a:endParaRPr>
          </a:p>
          <a:p>
            <a:pPr eaLnBrk="1" hangingPunct="1"/>
            <a:r>
              <a:rPr lang="en-US" altLang="en-US" sz="3200">
                <a:solidFill>
                  <a:srgbClr val="6600CC"/>
                </a:solidFill>
              </a:rPr>
              <a:t># 2. MOTIVE </a:t>
            </a:r>
            <a:r>
              <a:rPr lang="en-US" altLang="en-US" sz="3200">
                <a:solidFill>
                  <a:srgbClr val="6600CC"/>
                </a:solidFill>
                <a:sym typeface="Wingdings" panose="05000000000000000000" pitchFamily="2" charset="2"/>
              </a:rPr>
              <a:t> …</a:t>
            </a:r>
            <a:endParaRPr lang="en-US" altLang="en-US" sz="3200"/>
          </a:p>
          <a:p>
            <a:pPr lvl="1" eaLnBrk="1" hangingPunct="1"/>
            <a:r>
              <a:rPr lang="en-US" altLang="en-US" sz="3200"/>
              <a:t>An need or desire that energizes behavior</a:t>
            </a:r>
          </a:p>
          <a:p>
            <a:pPr eaLnBrk="1" hangingPunct="1"/>
            <a:r>
              <a:rPr lang="en-US" altLang="en-US" sz="3200">
                <a:solidFill>
                  <a:srgbClr val="6600CC"/>
                </a:solidFill>
              </a:rPr>
              <a:t># 3. BEHAVIOR </a:t>
            </a:r>
            <a:r>
              <a:rPr lang="en-US" altLang="en-US" sz="3200">
                <a:solidFill>
                  <a:srgbClr val="6600CC"/>
                </a:solidFill>
                <a:sym typeface="Wingdings" panose="05000000000000000000" pitchFamily="2" charset="2"/>
              </a:rPr>
              <a:t> …</a:t>
            </a:r>
            <a:endParaRPr lang="en-US" altLang="en-US" sz="3200"/>
          </a:p>
          <a:p>
            <a:pPr lvl="1" eaLnBrk="1" hangingPunct="1">
              <a:buFont typeface="Monotype Sorts" charset="2"/>
              <a:buNone/>
            </a:pPr>
            <a:endParaRPr lang="en-US" altLang="en-US" sz="3200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4394200" cy="1981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rgbClr val="6600CC"/>
                </a:solidFill>
              </a:rPr>
              <a:t>Motivational Sequence</a:t>
            </a:r>
            <a:endParaRPr lang="en-US" altLang="en-US" dirty="0"/>
          </a:p>
        </p:txBody>
      </p:sp>
      <p:pic>
        <p:nvPicPr>
          <p:cNvPr id="11268" name="Picture 5" title="An image of a man on top of a mountain looking at another mountain in the dista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1000"/>
            <a:ext cx="319246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 title="An image of a woman rock climb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210502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 title="An image of the volume butt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4388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963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362200"/>
            <a:ext cx="5410200" cy="379095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6600CC"/>
                </a:solidFill>
              </a:rPr>
              <a:t># 4. GOAL ATTAINMENT </a:t>
            </a:r>
            <a:r>
              <a:rPr lang="en-US" altLang="en-US" sz="3200">
                <a:solidFill>
                  <a:srgbClr val="6600CC"/>
                </a:solidFill>
                <a:sym typeface="Wingdings" panose="05000000000000000000" pitchFamily="2" charset="2"/>
              </a:rPr>
              <a:t> …</a:t>
            </a:r>
            <a:endParaRPr lang="en-US" altLang="en-US" sz="3200"/>
          </a:p>
          <a:p>
            <a:pPr lvl="1" eaLnBrk="1" hangingPunct="1"/>
            <a:r>
              <a:rPr lang="en-US" altLang="en-US" sz="3200"/>
              <a:t>Motive satisfied</a:t>
            </a:r>
            <a:endParaRPr lang="en-US" altLang="en-US" sz="3200">
              <a:solidFill>
                <a:srgbClr val="6600CC"/>
              </a:solidFill>
            </a:endParaRPr>
          </a:p>
          <a:p>
            <a:pPr eaLnBrk="1" hangingPunct="1"/>
            <a:r>
              <a:rPr lang="en-US" altLang="en-US" sz="3200">
                <a:solidFill>
                  <a:srgbClr val="6600CC"/>
                </a:solidFill>
              </a:rPr>
              <a:t># 5. REST </a:t>
            </a:r>
            <a:r>
              <a:rPr lang="en-US" altLang="en-US" sz="3200">
                <a:solidFill>
                  <a:srgbClr val="6600CC"/>
                </a:solidFill>
                <a:sym typeface="Wingdings" panose="05000000000000000000" pitchFamily="2" charset="2"/>
              </a:rPr>
              <a:t> …</a:t>
            </a:r>
            <a:endParaRPr lang="en-US" altLang="en-US" sz="3200"/>
          </a:p>
          <a:p>
            <a:pPr lvl="1" eaLnBrk="1" hangingPunct="1"/>
            <a:r>
              <a:rPr lang="en-US" altLang="en-US" sz="3200"/>
              <a:t>Usually temporary decrease in need or desire</a:t>
            </a:r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4470400" cy="1981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rgbClr val="6600CC"/>
                </a:solidFill>
              </a:rPr>
              <a:t>Motivational Sequence</a:t>
            </a:r>
            <a:endParaRPr lang="en-US" altLang="en-US" dirty="0"/>
          </a:p>
        </p:txBody>
      </p:sp>
      <p:pic>
        <p:nvPicPr>
          <p:cNvPr id="12292" name="Picture 7" title="An image of a living room with a motivational poster over the cou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"/>
            <a:ext cx="3048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9" title="An image of a motivational pos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19400"/>
            <a:ext cx="301942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 title="An image of the volume butt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48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0659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5029200" y="381000"/>
            <a:ext cx="4114800" cy="577215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6600CC"/>
                </a:solidFill>
              </a:rPr>
              <a:t>STIMULUS </a:t>
            </a:r>
            <a:r>
              <a:rPr lang="en-US" altLang="en-US" sz="3200">
                <a:solidFill>
                  <a:srgbClr val="6600CC"/>
                </a:solidFill>
                <a:sym typeface="Wingdings" panose="05000000000000000000" pitchFamily="2" charset="2"/>
              </a:rPr>
              <a:t> … </a:t>
            </a:r>
            <a:r>
              <a:rPr lang="en-US" altLang="en-US" sz="3200">
                <a:solidFill>
                  <a:srgbClr val="6600CC"/>
                </a:solidFill>
              </a:rPr>
              <a:t>MOTIVE </a:t>
            </a:r>
            <a:r>
              <a:rPr lang="en-US" altLang="en-US" sz="3200">
                <a:solidFill>
                  <a:srgbClr val="6600CC"/>
                </a:solidFill>
                <a:sym typeface="Wingdings" panose="05000000000000000000" pitchFamily="2" charset="2"/>
              </a:rPr>
              <a:t> … </a:t>
            </a:r>
            <a:r>
              <a:rPr lang="en-US" altLang="en-US" sz="3200">
                <a:solidFill>
                  <a:srgbClr val="6600CC"/>
                </a:solidFill>
              </a:rPr>
              <a:t>BEHAVIOR </a:t>
            </a:r>
            <a:r>
              <a:rPr lang="en-US" altLang="en-US" sz="3200">
                <a:solidFill>
                  <a:srgbClr val="6600CC"/>
                </a:solidFill>
                <a:sym typeface="Wingdings" panose="05000000000000000000" pitchFamily="2" charset="2"/>
              </a:rPr>
              <a:t> … </a:t>
            </a:r>
            <a:r>
              <a:rPr lang="en-US" altLang="en-US" sz="3200">
                <a:solidFill>
                  <a:srgbClr val="6600CC"/>
                </a:solidFill>
              </a:rPr>
              <a:t>GOAL ATTAINMENT </a:t>
            </a:r>
            <a:r>
              <a:rPr lang="en-US" altLang="en-US" sz="3200">
                <a:solidFill>
                  <a:srgbClr val="6600CC"/>
                </a:solidFill>
                <a:sym typeface="Wingdings" panose="05000000000000000000" pitchFamily="2" charset="2"/>
              </a:rPr>
              <a:t> … </a:t>
            </a:r>
            <a:r>
              <a:rPr lang="en-US" altLang="en-US" sz="3200">
                <a:solidFill>
                  <a:srgbClr val="6600CC"/>
                </a:solidFill>
              </a:rPr>
              <a:t>REST. . .  </a:t>
            </a:r>
            <a:r>
              <a:rPr lang="en-US" altLang="en-US" sz="3200">
                <a:solidFill>
                  <a:srgbClr val="6600CC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3200">
                <a:solidFill>
                  <a:srgbClr val="6600CC"/>
                </a:solidFill>
              </a:rPr>
              <a:t>STIMULUS </a:t>
            </a:r>
            <a:r>
              <a:rPr lang="en-US" altLang="en-US" sz="3200">
                <a:solidFill>
                  <a:srgbClr val="6600CC"/>
                </a:solidFill>
                <a:sym typeface="Wingdings" panose="05000000000000000000" pitchFamily="2" charset="2"/>
              </a:rPr>
              <a:t> … </a:t>
            </a:r>
            <a:r>
              <a:rPr lang="en-US" altLang="en-US" sz="3200">
                <a:solidFill>
                  <a:srgbClr val="6600CC"/>
                </a:solidFill>
              </a:rPr>
              <a:t>MOTIVE </a:t>
            </a:r>
            <a:r>
              <a:rPr lang="en-US" altLang="en-US" sz="3200">
                <a:solidFill>
                  <a:srgbClr val="6600CC"/>
                </a:solidFill>
                <a:sym typeface="Wingdings" panose="05000000000000000000" pitchFamily="2" charset="2"/>
              </a:rPr>
              <a:t> … </a:t>
            </a:r>
            <a:r>
              <a:rPr lang="en-US" altLang="en-US" sz="3200">
                <a:solidFill>
                  <a:srgbClr val="6600CC"/>
                </a:solidFill>
              </a:rPr>
              <a:t>BEHAVIOR </a:t>
            </a:r>
            <a:r>
              <a:rPr lang="en-US" altLang="en-US" sz="3200">
                <a:solidFill>
                  <a:srgbClr val="6600CC"/>
                </a:solidFill>
                <a:sym typeface="Wingdings" panose="05000000000000000000" pitchFamily="2" charset="2"/>
              </a:rPr>
              <a:t> … </a:t>
            </a:r>
            <a:r>
              <a:rPr lang="en-US" altLang="en-US" sz="3200">
                <a:solidFill>
                  <a:srgbClr val="6600CC"/>
                </a:solidFill>
              </a:rPr>
              <a:t>GOAL ATTAINMENT </a:t>
            </a:r>
            <a:r>
              <a:rPr lang="en-US" altLang="en-US" sz="3200">
                <a:solidFill>
                  <a:srgbClr val="6600CC"/>
                </a:solidFill>
                <a:sym typeface="Wingdings" panose="05000000000000000000" pitchFamily="2" charset="2"/>
              </a:rPr>
              <a:t> … </a:t>
            </a:r>
            <a:r>
              <a:rPr lang="en-US" altLang="en-US" sz="3200">
                <a:solidFill>
                  <a:srgbClr val="6600CC"/>
                </a:solidFill>
              </a:rPr>
              <a:t>REST … (and so on . . . )</a:t>
            </a:r>
            <a:endParaRPr lang="en-US" altLang="en-US" sz="3200"/>
          </a:p>
          <a:p>
            <a:pPr eaLnBrk="1" hangingPunct="1"/>
            <a:endParaRPr lang="en-US" altLang="en-US" sz="3200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47752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rgbClr val="6600CC"/>
                </a:solidFill>
              </a:rPr>
              <a:t>Motivational Sequence</a:t>
            </a:r>
            <a:endParaRPr lang="en-US" altLang="en-US" dirty="0"/>
          </a:p>
        </p:txBody>
      </p:sp>
      <p:pic>
        <p:nvPicPr>
          <p:cNvPr id="13316" name="Picture 5" title="An image of a motivational po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71487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 title="An image of the volume butt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532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683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981200"/>
            <a:ext cx="7315200" cy="417195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6600CC"/>
                </a:solidFill>
              </a:rPr>
              <a:t>1. Drive-Reduction Theory</a:t>
            </a:r>
            <a:endParaRPr lang="en-US" altLang="en-US" sz="3200"/>
          </a:p>
          <a:p>
            <a:pPr lvl="1" eaLnBrk="1" hangingPunct="1"/>
            <a:r>
              <a:rPr lang="en-US" altLang="en-US" sz="3200"/>
              <a:t>the idea that a physiological need creates an aroused tension state (a drive) that motivates an organism to satisfy the need</a:t>
            </a: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38752" y="298450"/>
            <a:ext cx="7780239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400">
                <a:solidFill>
                  <a:srgbClr val="6600CC"/>
                </a:solidFill>
              </a:rPr>
              <a:t>Motivation--Drive Theory</a:t>
            </a:r>
            <a:endParaRPr lang="en-US" altLang="en-US" sz="3600"/>
          </a:p>
        </p:txBody>
      </p:sp>
      <p:grpSp>
        <p:nvGrpSpPr>
          <p:cNvPr id="14340" name="Group 4" title="Need -&gt; Drive -&gt; Drive-reducing behaviors"/>
          <p:cNvGrpSpPr>
            <a:grpSpLocks/>
          </p:cNvGrpSpPr>
          <p:nvPr/>
        </p:nvGrpSpPr>
        <p:grpSpPr bwMode="auto">
          <a:xfrm>
            <a:off x="457200" y="4648200"/>
            <a:ext cx="8229600" cy="1219200"/>
            <a:chOff x="288" y="2928"/>
            <a:chExt cx="5184" cy="768"/>
          </a:xfrm>
        </p:grpSpPr>
        <p:grpSp>
          <p:nvGrpSpPr>
            <p:cNvPr id="14341" name="Group 5"/>
            <p:cNvGrpSpPr>
              <a:grpSpLocks/>
            </p:cNvGrpSpPr>
            <p:nvPr/>
          </p:nvGrpSpPr>
          <p:grpSpPr bwMode="auto">
            <a:xfrm>
              <a:off x="4032" y="2928"/>
              <a:ext cx="1440" cy="672"/>
              <a:chOff x="4032" y="2928"/>
              <a:chExt cx="1440" cy="672"/>
            </a:xfrm>
          </p:grpSpPr>
          <p:sp>
            <p:nvSpPr>
              <p:cNvPr id="14354" name="Rectangle 6"/>
              <p:cNvSpPr>
                <a:spLocks noChangeArrowheads="1"/>
              </p:cNvSpPr>
              <p:nvPr/>
            </p:nvSpPr>
            <p:spPr bwMode="auto">
              <a:xfrm>
                <a:off x="4032" y="2928"/>
                <a:ext cx="1440" cy="672"/>
              </a:xfrm>
              <a:prstGeom prst="rect">
                <a:avLst/>
              </a:pr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55" name="Text Box 7" title="Drive-reducing behaviors (eating, drinking)"/>
              <p:cNvSpPr txBox="1">
                <a:spLocks noChangeArrowheads="1"/>
              </p:cNvSpPr>
              <p:nvPr/>
            </p:nvSpPr>
            <p:spPr bwMode="auto">
              <a:xfrm>
                <a:off x="4048" y="2928"/>
                <a:ext cx="1412" cy="634"/>
              </a:xfrm>
              <a:prstGeom prst="rect">
                <a:avLst/>
              </a:prstGeom>
              <a:solidFill>
                <a:srgbClr val="FF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n-US" altLang="en-US" sz="2000" b="1" dirty="0">
                    <a:latin typeface="Arial" panose="020B0604020202020204" pitchFamily="34" charset="0"/>
                  </a:rPr>
                  <a:t>Drive-reducing</a:t>
                </a:r>
              </a:p>
              <a:p>
                <a:pPr algn="ctr"/>
                <a:r>
                  <a:rPr lang="en-US" altLang="en-US" sz="2000" b="1" dirty="0">
                    <a:latin typeface="Arial" panose="020B0604020202020204" pitchFamily="34" charset="0"/>
                  </a:rPr>
                  <a:t>behaviors</a:t>
                </a:r>
              </a:p>
              <a:p>
                <a:pPr algn="ctr"/>
                <a:r>
                  <a:rPr lang="en-US" altLang="en-US" sz="2000" b="1" dirty="0">
                    <a:latin typeface="Arial" panose="020B0604020202020204" pitchFamily="34" charset="0"/>
                  </a:rPr>
                  <a:t>(eating, drinking)</a:t>
                </a:r>
              </a:p>
            </p:txBody>
          </p:sp>
        </p:grpSp>
        <p:sp>
          <p:nvSpPr>
            <p:cNvPr id="14342" name="Rectangle 8"/>
            <p:cNvSpPr>
              <a:spLocks noChangeArrowheads="1"/>
            </p:cNvSpPr>
            <p:nvPr/>
          </p:nvSpPr>
          <p:spPr bwMode="auto">
            <a:xfrm>
              <a:off x="384" y="3024"/>
              <a:ext cx="115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4343" name="Group 9"/>
            <p:cNvGrpSpPr>
              <a:grpSpLocks/>
            </p:cNvGrpSpPr>
            <p:nvPr/>
          </p:nvGrpSpPr>
          <p:grpSpPr bwMode="auto">
            <a:xfrm>
              <a:off x="288" y="2928"/>
              <a:ext cx="1440" cy="672"/>
              <a:chOff x="0" y="3216"/>
              <a:chExt cx="1440" cy="672"/>
            </a:xfrm>
          </p:grpSpPr>
          <p:sp>
            <p:nvSpPr>
              <p:cNvPr id="14352" name="Rectangle 10"/>
              <p:cNvSpPr>
                <a:spLocks noChangeArrowheads="1"/>
              </p:cNvSpPr>
              <p:nvPr/>
            </p:nvSpPr>
            <p:spPr bwMode="auto">
              <a:xfrm>
                <a:off x="0" y="3216"/>
                <a:ext cx="1440" cy="672"/>
              </a:xfrm>
              <a:prstGeom prst="rect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53" name="Text Box 11" title="Need (e.g. for food, water)"/>
              <p:cNvSpPr txBox="1">
                <a:spLocks noChangeArrowheads="1"/>
              </p:cNvSpPr>
              <p:nvPr/>
            </p:nvSpPr>
            <p:spPr bwMode="auto">
              <a:xfrm>
                <a:off x="192" y="3223"/>
                <a:ext cx="1021" cy="634"/>
              </a:xfrm>
              <a:prstGeom prst="rect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n-US" altLang="en-US" sz="2000" b="1" dirty="0">
                    <a:latin typeface="Arial" panose="020B0604020202020204" pitchFamily="34" charset="0"/>
                  </a:rPr>
                  <a:t>Need</a:t>
                </a:r>
              </a:p>
              <a:p>
                <a:pPr algn="ctr"/>
                <a:r>
                  <a:rPr lang="en-US" altLang="en-US" sz="2000" b="1" dirty="0">
                    <a:latin typeface="Arial" panose="020B0604020202020204" pitchFamily="34" charset="0"/>
                  </a:rPr>
                  <a:t>(e.g., for</a:t>
                </a:r>
              </a:p>
              <a:p>
                <a:pPr algn="ctr"/>
                <a:r>
                  <a:rPr lang="en-US" altLang="en-US" sz="2000" b="1" dirty="0">
                    <a:latin typeface="Arial" panose="020B0604020202020204" pitchFamily="34" charset="0"/>
                  </a:rPr>
                  <a:t>food, water)</a:t>
                </a:r>
              </a:p>
            </p:txBody>
          </p:sp>
        </p:grpSp>
        <p:grpSp>
          <p:nvGrpSpPr>
            <p:cNvPr id="14344" name="Group 12"/>
            <p:cNvGrpSpPr>
              <a:grpSpLocks/>
            </p:cNvGrpSpPr>
            <p:nvPr/>
          </p:nvGrpSpPr>
          <p:grpSpPr bwMode="auto">
            <a:xfrm>
              <a:off x="2156" y="2928"/>
              <a:ext cx="1444" cy="672"/>
              <a:chOff x="1532" y="3216"/>
              <a:chExt cx="1444" cy="672"/>
            </a:xfrm>
          </p:grpSpPr>
          <p:sp>
            <p:nvSpPr>
              <p:cNvPr id="14350" name="Rectangle 13"/>
              <p:cNvSpPr>
                <a:spLocks noChangeArrowheads="1"/>
              </p:cNvSpPr>
              <p:nvPr/>
            </p:nvSpPr>
            <p:spPr bwMode="auto">
              <a:xfrm>
                <a:off x="1536" y="3216"/>
                <a:ext cx="1440" cy="672"/>
              </a:xfrm>
              <a:prstGeom prst="rect">
                <a:avLst/>
              </a:prstGeom>
              <a:solidFill>
                <a:srgbClr val="CC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51" name="Text Box 14" title="Drive (hunger, thirst)"/>
              <p:cNvSpPr txBox="1">
                <a:spLocks noChangeArrowheads="1"/>
              </p:cNvSpPr>
              <p:nvPr/>
            </p:nvSpPr>
            <p:spPr bwMode="auto">
              <a:xfrm>
                <a:off x="1532" y="3312"/>
                <a:ext cx="1396" cy="442"/>
              </a:xfrm>
              <a:prstGeom prst="rect">
                <a:avLst/>
              </a:prstGeom>
              <a:solidFill>
                <a:srgbClr val="CC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n-US" altLang="en-US" sz="2000" b="1" dirty="0">
                    <a:latin typeface="Arial" panose="020B0604020202020204" pitchFamily="34" charset="0"/>
                  </a:rPr>
                  <a:t>Drive</a:t>
                </a:r>
              </a:p>
              <a:p>
                <a:pPr algn="ctr"/>
                <a:r>
                  <a:rPr lang="en-US" altLang="en-US" sz="2000" b="1" dirty="0">
                    <a:latin typeface="Arial" panose="020B0604020202020204" pitchFamily="34" charset="0"/>
                  </a:rPr>
                  <a:t>(hunger, thirst)</a:t>
                </a:r>
              </a:p>
            </p:txBody>
          </p:sp>
        </p:grpSp>
        <p:sp>
          <p:nvSpPr>
            <p:cNvPr id="14345" name="Line 15"/>
            <p:cNvSpPr>
              <a:spLocks noChangeShapeType="1"/>
            </p:cNvSpPr>
            <p:nvPr/>
          </p:nvSpPr>
          <p:spPr bwMode="auto">
            <a:xfrm>
              <a:off x="288" y="2928"/>
              <a:ext cx="1440" cy="0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Line 16"/>
            <p:cNvSpPr>
              <a:spLocks noChangeShapeType="1"/>
            </p:cNvSpPr>
            <p:nvPr/>
          </p:nvSpPr>
          <p:spPr bwMode="auto">
            <a:xfrm>
              <a:off x="4032" y="2928"/>
              <a:ext cx="1440" cy="0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Line 17"/>
            <p:cNvSpPr>
              <a:spLocks noChangeShapeType="1"/>
            </p:cNvSpPr>
            <p:nvPr/>
          </p:nvSpPr>
          <p:spPr bwMode="auto">
            <a:xfrm>
              <a:off x="2160" y="2928"/>
              <a:ext cx="1440" cy="0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AutoShape 18"/>
            <p:cNvSpPr>
              <a:spLocks noChangeArrowheads="1"/>
            </p:cNvSpPr>
            <p:nvPr/>
          </p:nvSpPr>
          <p:spPr bwMode="auto">
            <a:xfrm>
              <a:off x="1824" y="3072"/>
              <a:ext cx="240" cy="306"/>
            </a:xfrm>
            <a:prstGeom prst="rightArrow">
              <a:avLst>
                <a:gd name="adj1" fmla="val 41833"/>
                <a:gd name="adj2" fmla="val 55000"/>
              </a:avLst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49" name="AutoShape 19"/>
            <p:cNvSpPr>
              <a:spLocks noChangeArrowheads="1"/>
            </p:cNvSpPr>
            <p:nvPr/>
          </p:nvSpPr>
          <p:spPr bwMode="auto">
            <a:xfrm>
              <a:off x="3696" y="3072"/>
              <a:ext cx="240" cy="306"/>
            </a:xfrm>
            <a:prstGeom prst="rightArrow">
              <a:avLst>
                <a:gd name="adj1" fmla="val 41833"/>
                <a:gd name="adj2" fmla="val 55000"/>
              </a:avLst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2" name="Audio 1" title="An image of the volume butt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868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3731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971800"/>
            <a:ext cx="7620000" cy="3181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200">
                <a:solidFill>
                  <a:srgbClr val="6600CC"/>
                </a:solidFill>
              </a:rPr>
              <a:t>Homeostasis</a:t>
            </a:r>
            <a:endParaRPr lang="en-US" altLang="en-US" sz="3200"/>
          </a:p>
          <a:p>
            <a:pPr lvl="1" eaLnBrk="1" hangingPunct="1">
              <a:lnSpc>
                <a:spcPct val="90000"/>
              </a:lnSpc>
            </a:pPr>
            <a:r>
              <a:rPr lang="en-US" altLang="en-US" sz="3200"/>
              <a:t>tendency to maintain a balanced or constant internal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/>
              <a:t>regulation of any aspect of body chemistry around a particular level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6985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5400">
                <a:solidFill>
                  <a:srgbClr val="6600CC"/>
                </a:solidFill>
              </a:rPr>
              <a:t>Motivation</a:t>
            </a:r>
            <a:endParaRPr lang="en-US" altLang="en-US" sz="3600"/>
          </a:p>
        </p:txBody>
      </p:sp>
      <p:pic>
        <p:nvPicPr>
          <p:cNvPr id="15364" name="Picture 5" title="An image of the &quot;scales of justice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"/>
            <a:ext cx="35782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 title="An image of the volume butt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721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charRg st="140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charRg st="140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charRg st="140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291">
                                            <p:txEl>
                                              <p:charRg st="140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291">
                                            <p:txEl>
                                              <p:charRg st="140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charRg st="140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1">
                                            <p:txEl>
                                              <p:charRg st="140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291">
                                            <p:txEl>
                                              <p:charRg st="140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291">
                                            <p:txEl>
                                              <p:charRg st="140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291">
                                            <p:txEl>
                                              <p:charRg st="140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1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819400" y="1981200"/>
            <a:ext cx="5486400" cy="41719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200">
                <a:solidFill>
                  <a:srgbClr val="6600CC"/>
                </a:solidFill>
              </a:rPr>
              <a:t>Incentive</a:t>
            </a:r>
            <a:endParaRPr lang="en-US" altLang="en-US" sz="3200"/>
          </a:p>
          <a:p>
            <a:pPr lvl="1" eaLnBrk="1" hangingPunct="1">
              <a:lnSpc>
                <a:spcPct val="90000"/>
              </a:lnSpc>
            </a:pPr>
            <a:r>
              <a:rPr lang="en-US" altLang="en-US" sz="3200"/>
              <a:t>a positive or negative environmental stimulus that motivates behavior (reward)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3200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8600"/>
            <a:ext cx="69850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5400">
                <a:solidFill>
                  <a:srgbClr val="6600CC"/>
                </a:solidFill>
              </a:rPr>
              <a:t>Motivation</a:t>
            </a:r>
            <a:endParaRPr lang="en-US" altLang="en-US" sz="3600"/>
          </a:p>
        </p:txBody>
      </p:sp>
      <p:pic>
        <p:nvPicPr>
          <p:cNvPr id="16388" name="Picture 6" title="An image of a star given for great performa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91000"/>
            <a:ext cx="20955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http://latimesblogs.latimes.com/photos/uncategorized/2008/05/02/stacks_of_money.jpg" title="An image of a stack of mone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51460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 title="An image of a large troph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25146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 title="An image of the volume butt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093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1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7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1.7|10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2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2243</TotalTime>
  <Words>381</Words>
  <Application>Microsoft Office PowerPoint</Application>
  <PresentationFormat>On-screen Show (4:3)</PresentationFormat>
  <Paragraphs>83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Arial Black</vt:lpstr>
      <vt:lpstr>Franklin Gothic Book</vt:lpstr>
      <vt:lpstr>Franklin Gothic Medium</vt:lpstr>
      <vt:lpstr>Monotype Sorts</vt:lpstr>
      <vt:lpstr>Segoe Print</vt:lpstr>
      <vt:lpstr>Tahoma</vt:lpstr>
      <vt:lpstr>Times New Roman</vt:lpstr>
      <vt:lpstr>Verdana</vt:lpstr>
      <vt:lpstr>Wingdings</vt:lpstr>
      <vt:lpstr>Wingdings 2</vt:lpstr>
      <vt:lpstr>Wingdings 3</vt:lpstr>
      <vt:lpstr>Concourse</vt:lpstr>
      <vt:lpstr>PowerPoint Presentation</vt:lpstr>
      <vt:lpstr>Motivation</vt:lpstr>
      <vt:lpstr>Motivation</vt:lpstr>
      <vt:lpstr>Motivational Sequence</vt:lpstr>
      <vt:lpstr>Motivational Sequence</vt:lpstr>
      <vt:lpstr>Motivational Sequence</vt:lpstr>
      <vt:lpstr>Motivation--Drive Theory</vt:lpstr>
      <vt:lpstr>Motivation</vt:lpstr>
      <vt:lpstr>Motivation</vt:lpstr>
      <vt:lpstr>PRIMARY DRIVES</vt:lpstr>
      <vt:lpstr>Food and Learning</vt:lpstr>
      <vt:lpstr>STIMULUS DRIVES</vt:lpstr>
      <vt:lpstr>STIMULUS DRIVES</vt:lpstr>
      <vt:lpstr>STIMULUS DRIVES</vt:lpstr>
      <vt:lpstr>SOCIAL DRIVES</vt:lpstr>
      <vt:lpstr>SOCIAL DRIVES</vt:lpstr>
      <vt:lpstr>SOCIAL DRIVES 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Psychology</dc:title>
  <dc:creator>Preferred Customer</dc:creator>
  <cp:lastModifiedBy>Stephen Maret</cp:lastModifiedBy>
  <cp:revision>104</cp:revision>
  <dcterms:created xsi:type="dcterms:W3CDTF">1998-07-07T15:26:24Z</dcterms:created>
  <dcterms:modified xsi:type="dcterms:W3CDTF">2019-06-07T19:42:59Z</dcterms:modified>
</cp:coreProperties>
</file>