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8"/>
  </p:notesMasterIdLst>
  <p:handoutMasterIdLst>
    <p:handoutMasterId r:id="rId49"/>
  </p:handoutMasterIdLst>
  <p:sldIdLst>
    <p:sldId id="256" r:id="rId2"/>
    <p:sldId id="454" r:id="rId3"/>
    <p:sldId id="481" r:id="rId4"/>
    <p:sldId id="488" r:id="rId5"/>
    <p:sldId id="455" r:id="rId6"/>
    <p:sldId id="456" r:id="rId7"/>
    <p:sldId id="457" r:id="rId8"/>
    <p:sldId id="458" r:id="rId9"/>
    <p:sldId id="489" r:id="rId10"/>
    <p:sldId id="459" r:id="rId11"/>
    <p:sldId id="440" r:id="rId12"/>
    <p:sldId id="460" r:id="rId13"/>
    <p:sldId id="461" r:id="rId14"/>
    <p:sldId id="462" r:id="rId15"/>
    <p:sldId id="490" r:id="rId16"/>
    <p:sldId id="480" r:id="rId17"/>
    <p:sldId id="491" r:id="rId18"/>
    <p:sldId id="464" r:id="rId19"/>
    <p:sldId id="465" r:id="rId20"/>
    <p:sldId id="466" r:id="rId21"/>
    <p:sldId id="482" r:id="rId22"/>
    <p:sldId id="492" r:id="rId23"/>
    <p:sldId id="493" r:id="rId24"/>
    <p:sldId id="467" r:id="rId25"/>
    <p:sldId id="468" r:id="rId26"/>
    <p:sldId id="494" r:id="rId27"/>
    <p:sldId id="469" r:id="rId28"/>
    <p:sldId id="470" r:id="rId29"/>
    <p:sldId id="471" r:id="rId30"/>
    <p:sldId id="472" r:id="rId31"/>
    <p:sldId id="473" r:id="rId32"/>
    <p:sldId id="483" r:id="rId33"/>
    <p:sldId id="484" r:id="rId34"/>
    <p:sldId id="495" r:id="rId35"/>
    <p:sldId id="474" r:id="rId36"/>
    <p:sldId id="475" r:id="rId37"/>
    <p:sldId id="476" r:id="rId38"/>
    <p:sldId id="485" r:id="rId39"/>
    <p:sldId id="477" r:id="rId40"/>
    <p:sldId id="478" r:id="rId41"/>
    <p:sldId id="496" r:id="rId42"/>
    <p:sldId id="448" r:id="rId43"/>
    <p:sldId id="479" r:id="rId44"/>
    <p:sldId id="486" r:id="rId45"/>
    <p:sldId id="498" r:id="rId46"/>
    <p:sldId id="4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000000"/>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1421" autoAdjust="0"/>
  </p:normalViewPr>
  <p:slideViewPr>
    <p:cSldViewPr snapToGrid="0" snapToObjects="1">
      <p:cViewPr varScale="1">
        <p:scale>
          <a:sx n="79" d="100"/>
          <a:sy n="79" d="100"/>
        </p:scale>
        <p:origin x="1574" y="43"/>
      </p:cViewPr>
      <p:guideLst>
        <p:guide orient="horz" pos="2160"/>
        <p:guide pos="2880"/>
      </p:guideLst>
    </p:cSldViewPr>
  </p:slideViewPr>
  <p:outlineViewPr>
    <p:cViewPr>
      <p:scale>
        <a:sx n="33" d="100"/>
        <a:sy n="33" d="100"/>
      </p:scale>
      <p:origin x="0" y="4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16,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16,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Psychology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14 STRESS, LIFESTYLE, AND HEALTH</a:t>
            </a:r>
          </a:p>
          <a:p>
            <a:pPr algn="ctr"/>
            <a:r>
              <a:rPr lang="en-US" sz="1600" cap="none" dirty="0">
                <a:solidFill>
                  <a:schemeClr val="tx1"/>
                </a:solidFill>
                <a:latin typeface="+mn-lt"/>
              </a:rPr>
              <a:t>PowerPoint Image Slideshow</a:t>
            </a:r>
          </a:p>
        </p:txBody>
      </p:sp>
      <p:pic>
        <p:nvPicPr>
          <p:cNvPr id="3" name="Picture 2"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Stress among demographic groups</a:t>
            </a:r>
          </a:p>
        </p:txBody>
      </p:sp>
      <p:pic>
        <p:nvPicPr>
          <p:cNvPr id="2" name="Picture Placeholder 1" descr="CNX_Psych_14_01_StressLev.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976" r="-57976"/>
          <a:stretch>
            <a:fillRect/>
          </a:stretch>
        </p:blipFill>
        <p:spPr>
          <a:xfrm>
            <a:off x="-706925" y="1051179"/>
            <a:ext cx="10695467" cy="4642850"/>
          </a:xfrm>
        </p:spPr>
      </p:pic>
      <p:sp>
        <p:nvSpPr>
          <p:cNvPr id="7" name="Text Placeholder 6"/>
          <p:cNvSpPr>
            <a:spLocks noGrp="1"/>
          </p:cNvSpPr>
          <p:nvPr>
            <p:ph type="body" sz="quarter" idx="14"/>
          </p:nvPr>
        </p:nvSpPr>
        <p:spPr>
          <a:xfrm>
            <a:off x="457198" y="5786203"/>
            <a:ext cx="8367223" cy="911314"/>
          </a:xfrm>
        </p:spPr>
        <p:txBody>
          <a:bodyPr>
            <a:normAutofit/>
          </a:bodyPr>
          <a:lstStyle/>
          <a:p>
            <a:r>
              <a:rPr lang="en-US" sz="1600" dirty="0"/>
              <a:t>The charts above, adapted from Cohen &amp; </a:t>
            </a:r>
            <a:r>
              <a:rPr lang="en-US" sz="1600" dirty="0" err="1"/>
              <a:t>Janicki-Deverts</a:t>
            </a:r>
            <a:r>
              <a:rPr lang="en-US" sz="1600" dirty="0"/>
              <a:t> (2012), depict the mean stress level scores among different demographic groups during the years 1983, 2006, and 2009. Stress levels generally show a marked increase over this quarter-century time span.</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525349" y="5238747"/>
            <a:ext cx="1154243" cy="292388"/>
          </a:xfrm>
          <a:prstGeom prst="rect">
            <a:avLst/>
          </a:prstGeom>
          <a:noFill/>
        </p:spPr>
        <p:txBody>
          <a:bodyPr wrap="square" rtlCol="0">
            <a:spAutoFit/>
          </a:bodyPr>
          <a:lstStyle/>
          <a:p>
            <a:r>
              <a:rPr lang="en-US" sz="1300" dirty="0"/>
              <a:t>Figure 14.6</a:t>
            </a:r>
          </a:p>
        </p:txBody>
      </p:sp>
    </p:spTree>
    <p:extLst>
      <p:ext uri="{BB962C8B-B14F-4D97-AF65-F5344CB8AC3E}">
        <p14:creationId xmlns:p14="http://schemas.microsoft.com/office/powerpoint/2010/main" val="193341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5"/>
            <a:ext cx="8062912" cy="751709"/>
          </a:xfrm>
        </p:spPr>
        <p:txBody>
          <a:bodyPr>
            <a:normAutofit fontScale="90000"/>
          </a:bodyPr>
          <a:lstStyle/>
          <a:p>
            <a:pPr algn="r"/>
            <a:r>
              <a:rPr lang="en-US" sz="2400">
                <a:solidFill>
                  <a:srgbClr val="6CB255"/>
                </a:solidFill>
              </a:rPr>
              <a:t>Early contributions to the study </a:t>
            </a:r>
            <a:br>
              <a:rPr lang="en-US" sz="2400">
                <a:solidFill>
                  <a:srgbClr val="6CB255"/>
                </a:solidFill>
              </a:rPr>
            </a:br>
            <a:r>
              <a:rPr lang="en-US" sz="2400">
                <a:solidFill>
                  <a:srgbClr val="6CB255"/>
                </a:solidFill>
              </a:rPr>
              <a:t>of stress</a:t>
            </a:r>
            <a:endParaRPr lang="en-US" sz="2400" dirty="0">
              <a:solidFill>
                <a:srgbClr val="6CB255"/>
              </a:solidFill>
            </a:endParaRPr>
          </a:p>
        </p:txBody>
      </p:sp>
      <p:pic>
        <p:nvPicPr>
          <p:cNvPr id="2" name="Picture Placeholder 1" descr="CNX_Psych_14_01_Cann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92" b="-1992"/>
          <a:stretch>
            <a:fillRect/>
          </a:stretch>
        </p:blipFill>
        <p:spPr>
          <a:xfrm>
            <a:off x="4744282" y="1153794"/>
            <a:ext cx="4030663" cy="5256213"/>
          </a:xfrm>
        </p:spPr>
      </p:pic>
      <p:sp>
        <p:nvSpPr>
          <p:cNvPr id="14" name="Text Placeholder 13"/>
          <p:cNvSpPr>
            <a:spLocks noGrp="1"/>
          </p:cNvSpPr>
          <p:nvPr>
            <p:ph type="body" sz="quarter" idx="14"/>
          </p:nvPr>
        </p:nvSpPr>
        <p:spPr>
          <a:xfrm>
            <a:off x="457199" y="1199213"/>
            <a:ext cx="4287083" cy="5457765"/>
          </a:xfrm>
        </p:spPr>
        <p:txBody>
          <a:bodyPr>
            <a:noAutofit/>
          </a:bodyPr>
          <a:lstStyle/>
          <a:p>
            <a:r>
              <a:rPr lang="en-US" sz="1600" b="1" u="sng" dirty="0">
                <a:solidFill>
                  <a:srgbClr val="6CB255"/>
                </a:solidFill>
              </a:rPr>
              <a:t>Walter Cannon (Early 20</a:t>
            </a:r>
            <a:r>
              <a:rPr lang="en-US" sz="1600" b="1" u="sng" baseline="30000" dirty="0">
                <a:solidFill>
                  <a:srgbClr val="6CB255"/>
                </a:solidFill>
              </a:rPr>
              <a:t>th</a:t>
            </a:r>
            <a:r>
              <a:rPr lang="en-US" sz="1600" b="1" u="sng" dirty="0">
                <a:solidFill>
                  <a:srgbClr val="6CB255"/>
                </a:solidFill>
              </a:rPr>
              <a:t> Century)</a:t>
            </a:r>
          </a:p>
          <a:p>
            <a:pPr marL="285750" indent="-285750">
              <a:buFont typeface="Arial" charset="0"/>
              <a:buChar char="•"/>
            </a:pPr>
            <a:r>
              <a:rPr lang="en-US" sz="1600" dirty="0">
                <a:solidFill>
                  <a:schemeClr val="tx1"/>
                </a:solidFill>
              </a:rPr>
              <a:t>First to identify the body’s physiological reactions to stress.</a:t>
            </a:r>
          </a:p>
          <a:p>
            <a:pPr marL="285750" indent="-285750">
              <a:buFont typeface="Arial" charset="0"/>
              <a:buChar char="•"/>
            </a:pPr>
            <a:r>
              <a:rPr lang="en-US" sz="1600" dirty="0">
                <a:solidFill>
                  <a:schemeClr val="tx1"/>
                </a:solidFill>
              </a:rPr>
              <a:t>First articulated and named the fight-or-flight response, which he suggested is a built-in mechanism that stabilizes physiological variables at levels optimal for survival.</a:t>
            </a:r>
          </a:p>
          <a:p>
            <a:r>
              <a:rPr lang="en-US" sz="1600" b="1" dirty="0">
                <a:solidFill>
                  <a:schemeClr val="tx1"/>
                </a:solidFill>
              </a:rPr>
              <a:t>Fight-or-flight response </a:t>
            </a:r>
            <a:r>
              <a:rPr lang="mr-IN" sz="1600" dirty="0">
                <a:solidFill>
                  <a:schemeClr val="tx1"/>
                </a:solidFill>
              </a:rPr>
              <a:t>–</a:t>
            </a:r>
            <a:r>
              <a:rPr lang="en-US" sz="1600" dirty="0">
                <a:solidFill>
                  <a:schemeClr val="tx1"/>
                </a:solidFill>
              </a:rPr>
              <a:t> set of physiological reactions that occur when an individual encounters a perceived threat; produced by activation of the sympathetic nervous system and the endocrine system.</a:t>
            </a:r>
          </a:p>
          <a:p>
            <a:pPr marL="285750" indent="-285750">
              <a:buFont typeface="Arial" charset="0"/>
              <a:buChar char="•"/>
            </a:pPr>
            <a:r>
              <a:rPr lang="en-US" sz="1600" dirty="0">
                <a:solidFill>
                  <a:schemeClr val="tx1"/>
                </a:solidFill>
              </a:rPr>
              <a:t>This arousal prepares a person to either fight or flee from a perceived threat.</a:t>
            </a:r>
          </a:p>
          <a:p>
            <a:pPr marL="285750" indent="-285750">
              <a:buFont typeface="Arial" charset="0"/>
              <a:buChar char="•"/>
            </a:pPr>
            <a:r>
              <a:rPr lang="en-US" sz="1600" dirty="0">
                <a:solidFill>
                  <a:schemeClr val="tx1"/>
                </a:solidFill>
              </a:rPr>
              <a:t>An adaptive response, helpful in species survival.</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7695655" y="6364590"/>
            <a:ext cx="1199213" cy="292388"/>
          </a:xfrm>
          <a:prstGeom prst="rect">
            <a:avLst/>
          </a:prstGeom>
          <a:noFill/>
        </p:spPr>
        <p:txBody>
          <a:bodyPr wrap="square" rtlCol="0">
            <a:spAutoFit/>
          </a:bodyPr>
          <a:lstStyle/>
          <a:p>
            <a:r>
              <a:rPr lang="en-US" sz="1300" dirty="0"/>
              <a:t>Figure 14.7</a:t>
            </a:r>
          </a:p>
        </p:txBody>
      </p:sp>
    </p:spTree>
    <p:extLst>
      <p:ext uri="{BB962C8B-B14F-4D97-AF65-F5344CB8AC3E}">
        <p14:creationId xmlns:p14="http://schemas.microsoft.com/office/powerpoint/2010/main" val="422175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Fight or Flight Response</a:t>
            </a:r>
          </a:p>
        </p:txBody>
      </p:sp>
      <p:pic>
        <p:nvPicPr>
          <p:cNvPr id="2" name="Picture Placeholder 1" descr="CNX_Psych_14_01_Fightfligh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502" r="-14502"/>
          <a:stretch>
            <a:fillRect/>
          </a:stretch>
        </p:blipFill>
        <p:spPr>
          <a:xfrm>
            <a:off x="0" y="1963710"/>
            <a:ext cx="9570037" cy="4676469"/>
          </a:xfrm>
        </p:spPr>
      </p:pic>
      <p:sp>
        <p:nvSpPr>
          <p:cNvPr id="7" name="Text Placeholder 6"/>
          <p:cNvSpPr>
            <a:spLocks noGrp="1"/>
          </p:cNvSpPr>
          <p:nvPr>
            <p:ph type="body" sz="quarter" idx="14"/>
          </p:nvPr>
        </p:nvSpPr>
        <p:spPr>
          <a:xfrm>
            <a:off x="457200" y="1156263"/>
            <a:ext cx="8062912" cy="1166382"/>
          </a:xfrm>
        </p:spPr>
        <p:txBody>
          <a:bodyPr>
            <a:normAutofit/>
          </a:bodyPr>
          <a:lstStyle/>
          <a:p>
            <a:r>
              <a:rPr lang="en-US" sz="1600" dirty="0"/>
              <a:t>In response to a threatening stressor, the adrenal glands release epinephrine (adrenaline) and norepinephrine (noradrenaline) which causes physiological changes in the body, as shown below.</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425830" y="6242860"/>
            <a:ext cx="1094282" cy="292388"/>
          </a:xfrm>
          <a:prstGeom prst="rect">
            <a:avLst/>
          </a:prstGeom>
          <a:noFill/>
        </p:spPr>
        <p:txBody>
          <a:bodyPr wrap="square" rtlCol="0">
            <a:spAutoFit/>
          </a:bodyPr>
          <a:lstStyle/>
          <a:p>
            <a:r>
              <a:rPr lang="en-US" sz="1300" dirty="0"/>
              <a:t>Figure 14.8</a:t>
            </a:r>
          </a:p>
        </p:txBody>
      </p:sp>
    </p:spTree>
    <p:extLst>
      <p:ext uri="{BB962C8B-B14F-4D97-AF65-F5344CB8AC3E}">
        <p14:creationId xmlns:p14="http://schemas.microsoft.com/office/powerpoint/2010/main" val="181741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dirty="0"/>
              <a:t>General Adaptation Syndrome</a:t>
            </a:r>
            <a:br>
              <a:rPr lang="en-US" dirty="0"/>
            </a:br>
            <a:r>
              <a:rPr lang="en-US" dirty="0">
                <a:latin typeface="+mn-lt"/>
              </a:rPr>
              <a:t>Hans </a:t>
            </a:r>
            <a:r>
              <a:rPr lang="en-US" dirty="0" err="1">
                <a:latin typeface="+mn-lt"/>
              </a:rPr>
              <a:t>Selye</a:t>
            </a:r>
            <a:endParaRPr lang="en-US" dirty="0">
              <a:latin typeface="+mn-lt"/>
            </a:endParaRPr>
          </a:p>
        </p:txBody>
      </p:sp>
      <p:sp>
        <p:nvSpPr>
          <p:cNvPr id="7" name="Text Placeholder 6"/>
          <p:cNvSpPr>
            <a:spLocks noGrp="1"/>
          </p:cNvSpPr>
          <p:nvPr>
            <p:ph type="body" sz="quarter" idx="14"/>
          </p:nvPr>
        </p:nvSpPr>
        <p:spPr>
          <a:xfrm>
            <a:off x="457199" y="1251552"/>
            <a:ext cx="8367221" cy="5344120"/>
          </a:xfrm>
        </p:spPr>
        <p:txBody>
          <a:bodyPr>
            <a:normAutofit/>
          </a:bodyPr>
          <a:lstStyle/>
          <a:p>
            <a:r>
              <a:rPr lang="en-US" sz="1600" dirty="0"/>
              <a:t>Hans </a:t>
            </a:r>
            <a:r>
              <a:rPr lang="en-US" sz="1600" dirty="0" err="1"/>
              <a:t>Selye</a:t>
            </a:r>
            <a:r>
              <a:rPr lang="en-US" sz="1600" dirty="0"/>
              <a:t> specialized in research about stress. </a:t>
            </a:r>
          </a:p>
          <a:p>
            <a:pPr marL="285750" indent="-285750">
              <a:buFont typeface="Arial" charset="0"/>
              <a:buChar char="•"/>
            </a:pPr>
            <a:r>
              <a:rPr lang="en-US" sz="1600" dirty="0"/>
              <a:t>Noticed that prolonged exposure to stressors caused rats to show signs of adrenal enlargement, thymus and lymph node shrinkage, and stomach ulceration.</a:t>
            </a:r>
          </a:p>
          <a:p>
            <a:pPr marL="285750" indent="-285750">
              <a:buFont typeface="Arial" charset="0"/>
              <a:buChar char="•"/>
            </a:pPr>
            <a:r>
              <a:rPr lang="en-US" sz="1600" dirty="0"/>
              <a:t>The same pattern of physiological reactions occurred regardless of the stressor.</a:t>
            </a:r>
          </a:p>
          <a:p>
            <a:pPr marL="285750" indent="-285750">
              <a:buFont typeface="Arial" charset="0"/>
              <a:buChar char="•"/>
            </a:pPr>
            <a:r>
              <a:rPr lang="en-US" sz="1600" dirty="0" err="1"/>
              <a:t>Selye</a:t>
            </a:r>
            <a:r>
              <a:rPr lang="en-US" sz="1600" dirty="0"/>
              <a:t> had discovered the general adaptation syndrome.</a:t>
            </a:r>
          </a:p>
          <a:p>
            <a:pPr marL="1017270" lvl="1" indent="-285750">
              <a:buFont typeface="Arial" charset="0"/>
              <a:buChar char="•"/>
            </a:pPr>
            <a:r>
              <a:rPr lang="en-US" sz="1600" dirty="0"/>
              <a:t>The body’s nonspecific physiological response to stress.</a:t>
            </a:r>
          </a:p>
          <a:p>
            <a:r>
              <a:rPr lang="en-US" sz="1600" b="1" dirty="0"/>
              <a:t>3 Stages:</a:t>
            </a:r>
          </a:p>
          <a:p>
            <a:pPr marL="342900" indent="-342900">
              <a:buAutoNum type="arabicPeriod"/>
            </a:pPr>
            <a:r>
              <a:rPr lang="en-US" sz="1600" b="1" dirty="0"/>
              <a:t>Alarm Reaction </a:t>
            </a:r>
            <a:r>
              <a:rPr lang="mr-IN" sz="1600" dirty="0"/>
              <a:t>–</a:t>
            </a:r>
            <a:r>
              <a:rPr lang="en-US" sz="1600" dirty="0"/>
              <a:t> the body’s immediate reaction upon facing a threatening situation or emergency.</a:t>
            </a:r>
          </a:p>
          <a:p>
            <a:pPr marL="342900" indent="-342900">
              <a:buFont typeface="Arial" charset="0"/>
              <a:buChar char="•"/>
            </a:pPr>
            <a:r>
              <a:rPr lang="en-US" sz="1600" dirty="0"/>
              <a:t>Physiological reactions that provide energy to manage the situation.</a:t>
            </a:r>
          </a:p>
          <a:p>
            <a:pPr marL="342900" indent="-342900">
              <a:buFont typeface="+mj-lt"/>
              <a:buAutoNum type="arabicPeriod" startAt="2"/>
            </a:pPr>
            <a:r>
              <a:rPr lang="en-US" sz="1600" b="1" dirty="0"/>
              <a:t>Stage of Resistance </a:t>
            </a:r>
            <a:r>
              <a:rPr lang="mr-IN" sz="1600" dirty="0"/>
              <a:t>–</a:t>
            </a:r>
            <a:r>
              <a:rPr lang="en-US" sz="1600" dirty="0"/>
              <a:t> The body has adapted (readjusted) to the stressor but remains alert and prepared to respond (with less intensity).</a:t>
            </a:r>
          </a:p>
          <a:p>
            <a:pPr marL="342900" indent="-342900">
              <a:buFont typeface="Arial" charset="0"/>
              <a:buChar char="•"/>
            </a:pPr>
            <a:r>
              <a:rPr lang="en-US" sz="1600" dirty="0"/>
              <a:t>Physiological reactions diminish.</a:t>
            </a:r>
          </a:p>
          <a:p>
            <a:pPr marL="342900" indent="-342900">
              <a:buFont typeface="+mj-lt"/>
              <a:buAutoNum type="arabicPeriod" startAt="3"/>
            </a:pPr>
            <a:r>
              <a:rPr lang="en-US" sz="1600" b="1" dirty="0"/>
              <a:t>Stage of Exhaustion </a:t>
            </a:r>
            <a:r>
              <a:rPr lang="mr-IN" sz="1600" dirty="0"/>
              <a:t>–</a:t>
            </a:r>
            <a:r>
              <a:rPr lang="en-US" sz="1600" dirty="0"/>
              <a:t> Person can no longer adapt to the stressor (depletion of physical resources). Physical wear takes its toll on the body’s tissues and organs.</a:t>
            </a:r>
          </a:p>
          <a:p>
            <a:pPr marL="342900" indent="-342900">
              <a:buFont typeface="Arial" charset="0"/>
              <a:buChar char="•"/>
            </a:pPr>
            <a:r>
              <a:rPr lang="en-US" sz="1600" dirty="0"/>
              <a:t>May result in illness, disease, or death.</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0153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 Adaptation Syndrome</a:t>
            </a:r>
          </a:p>
        </p:txBody>
      </p:sp>
      <p:pic>
        <p:nvPicPr>
          <p:cNvPr id="2" name="Picture Placeholder 1" descr="CNX_Psych_14_01_Adaptatio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32" r="-29332"/>
          <a:stretch>
            <a:fillRect/>
          </a:stretch>
        </p:blipFill>
        <p:spPr>
          <a:xfrm>
            <a:off x="-318674" y="2226297"/>
            <a:ext cx="9642556" cy="4185786"/>
          </a:xfrm>
        </p:spPr>
      </p:pic>
      <p:sp>
        <p:nvSpPr>
          <p:cNvPr id="7" name="Text Placeholder 6"/>
          <p:cNvSpPr>
            <a:spLocks noGrp="1"/>
          </p:cNvSpPr>
          <p:nvPr>
            <p:ph type="body" sz="quarter" idx="14"/>
          </p:nvPr>
        </p:nvSpPr>
        <p:spPr>
          <a:xfrm>
            <a:off x="457199" y="1315750"/>
            <a:ext cx="8367221" cy="1166382"/>
          </a:xfrm>
        </p:spPr>
        <p:txBody>
          <a:bodyPr>
            <a:normAutofit/>
          </a:bodyPr>
          <a:lstStyle/>
          <a:p>
            <a:pPr>
              <a:spcBef>
                <a:spcPts val="408"/>
              </a:spcBef>
            </a:pPr>
            <a:r>
              <a:rPr lang="en-US" sz="1600" dirty="0"/>
              <a:t>The three stages of </a:t>
            </a:r>
            <a:r>
              <a:rPr lang="en-US" sz="1600" dirty="0" err="1"/>
              <a:t>Selye’s</a:t>
            </a:r>
            <a:r>
              <a:rPr lang="en-US" sz="1600" dirty="0"/>
              <a:t> general adaptation syndrome are shown in this graph. Prolonged stress ultimately results in exhaustion.</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3706318" y="6265889"/>
            <a:ext cx="1564676" cy="292388"/>
          </a:xfrm>
          <a:prstGeom prst="rect">
            <a:avLst/>
          </a:prstGeom>
          <a:noFill/>
        </p:spPr>
        <p:txBody>
          <a:bodyPr wrap="square" rtlCol="0">
            <a:spAutoFit/>
          </a:bodyPr>
          <a:lstStyle/>
          <a:p>
            <a:r>
              <a:rPr lang="en-US" sz="1300" dirty="0"/>
              <a:t>Figure 14.10</a:t>
            </a:r>
          </a:p>
        </p:txBody>
      </p:sp>
    </p:spTree>
    <p:extLst>
      <p:ext uri="{BB962C8B-B14F-4D97-AF65-F5344CB8AC3E}">
        <p14:creationId xmlns:p14="http://schemas.microsoft.com/office/powerpoint/2010/main" val="67039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physiological basis of stress</a:t>
            </a:r>
          </a:p>
        </p:txBody>
      </p:sp>
      <p:sp>
        <p:nvSpPr>
          <p:cNvPr id="4" name="Text Placeholder 3"/>
          <p:cNvSpPr>
            <a:spLocks noGrp="1"/>
          </p:cNvSpPr>
          <p:nvPr>
            <p:ph type="body" sz="quarter" idx="14"/>
          </p:nvPr>
        </p:nvSpPr>
        <p:spPr>
          <a:xfrm>
            <a:off x="457199" y="1079324"/>
            <a:ext cx="8367221" cy="2053653"/>
          </a:xfrm>
        </p:spPr>
        <p:txBody>
          <a:bodyPr>
            <a:normAutofit/>
          </a:bodyPr>
          <a:lstStyle/>
          <a:p>
            <a:pPr marL="342900" indent="-342900">
              <a:spcBef>
                <a:spcPts val="408"/>
              </a:spcBef>
              <a:buAutoNum type="arabicPeriod"/>
            </a:pPr>
            <a:r>
              <a:rPr lang="en-US" sz="1600" b="1" dirty="0"/>
              <a:t>Sympathetic nervous system - </a:t>
            </a:r>
            <a:r>
              <a:rPr lang="en-US" sz="1600" dirty="0"/>
              <a:t>Triggers arousal in response to a stressor via the release of adrenaline from the adrenal glands.</a:t>
            </a:r>
          </a:p>
          <a:p>
            <a:pPr marL="342900" indent="-342900">
              <a:spcBef>
                <a:spcPts val="408"/>
              </a:spcBef>
              <a:buFont typeface="+mj-lt"/>
              <a:buAutoNum type="arabicPeriod" startAt="2"/>
            </a:pPr>
            <a:r>
              <a:rPr lang="en-US" sz="1600" b="1" dirty="0"/>
              <a:t>Hypothalamic-pituitary-adrenal (HPA) axis</a:t>
            </a:r>
          </a:p>
          <a:p>
            <a:pPr marL="342900" indent="-342900">
              <a:spcBef>
                <a:spcPts val="408"/>
              </a:spcBef>
              <a:buFont typeface="Arial" charset="0"/>
              <a:buChar char="•"/>
            </a:pPr>
            <a:r>
              <a:rPr lang="en-US" sz="1600" dirty="0"/>
              <a:t>Stress </a:t>
            </a:r>
            <a:r>
              <a:rPr lang="en-US" sz="1600" dirty="0">
                <a:sym typeface="Wingdings"/>
              </a:rPr>
              <a:t> </a:t>
            </a:r>
            <a:r>
              <a:rPr lang="en-US" sz="1600" dirty="0"/>
              <a:t>hypothalamus releases corticotrophin-releasing factor (hormone) </a:t>
            </a:r>
            <a:r>
              <a:rPr lang="en-US" sz="1600" dirty="0">
                <a:sym typeface="Wingdings"/>
              </a:rPr>
              <a:t> pituitary gland releases ACTH  ACTH activates adrenal glands  adrenal glands release hormones including cortisol.</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6" name="TextBox 5"/>
          <p:cNvSpPr txBox="1"/>
          <p:nvPr/>
        </p:nvSpPr>
        <p:spPr>
          <a:xfrm>
            <a:off x="457199" y="2969470"/>
            <a:ext cx="3770027" cy="3903633"/>
          </a:xfrm>
          <a:prstGeom prst="rect">
            <a:avLst/>
          </a:prstGeom>
          <a:noFill/>
        </p:spPr>
        <p:txBody>
          <a:bodyPr wrap="square" rtlCol="0">
            <a:spAutoFit/>
          </a:bodyPr>
          <a:lstStyle/>
          <a:p>
            <a:pPr marL="342900" indent="-342900">
              <a:spcBef>
                <a:spcPts val="408"/>
              </a:spcBef>
              <a:spcAft>
                <a:spcPts val="600"/>
              </a:spcAft>
              <a:buClr>
                <a:srgbClr val="6CB255"/>
              </a:buClr>
              <a:buFont typeface="Arial" charset="0"/>
              <a:buChar char="•"/>
            </a:pPr>
            <a:r>
              <a:rPr lang="en-US" sz="1600" b="1" dirty="0">
                <a:sym typeface="Wingdings"/>
              </a:rPr>
              <a:t>Cortisol </a:t>
            </a:r>
            <a:r>
              <a:rPr lang="mr-IN" sz="1600" dirty="0">
                <a:sym typeface="Wingdings"/>
              </a:rPr>
              <a:t>–</a:t>
            </a:r>
            <a:r>
              <a:rPr lang="en-US" sz="1600" dirty="0">
                <a:sym typeface="Wingdings"/>
              </a:rPr>
              <a:t> a stress hormone that helps provide a boost of energy when we first encounter a stressor, preparing us to flight or flee.</a:t>
            </a:r>
          </a:p>
          <a:p>
            <a:pPr marL="1074420" lvl="1" indent="-342900">
              <a:spcBef>
                <a:spcPts val="408"/>
              </a:spcBef>
              <a:spcAft>
                <a:spcPts val="600"/>
              </a:spcAft>
              <a:buClr>
                <a:srgbClr val="6CB255"/>
              </a:buClr>
              <a:buFont typeface="Arial" charset="0"/>
              <a:buChar char="•"/>
            </a:pPr>
            <a:r>
              <a:rPr lang="en-US" sz="1600" dirty="0">
                <a:sym typeface="Wingdings"/>
              </a:rPr>
              <a:t>Continuous elevated levels of cortisol (chronic stress) weaken the immune system.</a:t>
            </a:r>
          </a:p>
          <a:p>
            <a:pPr marL="342900" indent="-342900">
              <a:spcBef>
                <a:spcPts val="408"/>
              </a:spcBef>
              <a:spcAft>
                <a:spcPts val="600"/>
              </a:spcAft>
              <a:buClr>
                <a:srgbClr val="6CB255"/>
              </a:buClr>
              <a:buFont typeface="Arial" charset="0"/>
              <a:buChar char="•"/>
            </a:pPr>
            <a:r>
              <a:rPr lang="en-US" sz="1600" dirty="0"/>
              <a:t>In moments of stress, this process can provide energy, improve immune system functioning temporarily, and decrease pain sensitivity.</a:t>
            </a:r>
          </a:p>
          <a:p>
            <a:pPr>
              <a:spcAft>
                <a:spcPts val="600"/>
              </a:spcAft>
              <a:buClr>
                <a:srgbClr val="6CB255"/>
              </a:buClr>
            </a:pPr>
            <a:endParaRPr lang="en-US" dirty="0"/>
          </a:p>
        </p:txBody>
      </p:sp>
      <p:pic>
        <p:nvPicPr>
          <p:cNvPr id="7" name="Picture Placeholder 1" descr="CNX_Psych_14_01_HPAAxi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6032" r="-36032"/>
          <a:stretch>
            <a:fillRect/>
          </a:stretch>
        </p:blipFill>
        <p:spPr>
          <a:xfrm>
            <a:off x="2715761" y="2791007"/>
            <a:ext cx="7970353" cy="3459891"/>
          </a:xfrm>
        </p:spPr>
      </p:pic>
      <p:sp>
        <p:nvSpPr>
          <p:cNvPr id="8" name="TextBox 7"/>
          <p:cNvSpPr txBox="1"/>
          <p:nvPr/>
        </p:nvSpPr>
        <p:spPr>
          <a:xfrm>
            <a:off x="7700158" y="6415806"/>
            <a:ext cx="1124262" cy="292388"/>
          </a:xfrm>
          <a:prstGeom prst="rect">
            <a:avLst/>
          </a:prstGeom>
          <a:noFill/>
        </p:spPr>
        <p:txBody>
          <a:bodyPr wrap="square" rtlCol="0">
            <a:spAutoFit/>
          </a:bodyPr>
          <a:lstStyle/>
          <a:p>
            <a:r>
              <a:rPr lang="en-US" sz="1300" dirty="0"/>
              <a:t>Figure 14.11</a:t>
            </a:r>
          </a:p>
        </p:txBody>
      </p:sp>
    </p:spTree>
    <p:extLst>
      <p:ext uri="{BB962C8B-B14F-4D97-AF65-F5344CB8AC3E}">
        <p14:creationId xmlns:p14="http://schemas.microsoft.com/office/powerpoint/2010/main" val="37910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82249" y="1441214"/>
            <a:ext cx="8442172" cy="4300019"/>
          </a:xfrm>
          <a:ln w="76200">
            <a:solidFill>
              <a:srgbClr val="6CB255"/>
            </a:solidFill>
          </a:ln>
        </p:spPr>
        <p:txBody>
          <a:bodyPr>
            <a:normAutofit/>
          </a:bodyPr>
          <a:lstStyle/>
          <a:p>
            <a:pPr algn="ctr"/>
            <a:endParaRPr lang="en-US" b="1" dirty="0">
              <a:solidFill>
                <a:srgbClr val="6CB255"/>
              </a:solidFill>
            </a:endParaRPr>
          </a:p>
          <a:p>
            <a:pPr algn="ctr"/>
            <a:r>
              <a:rPr lang="en-US" sz="3600" b="1" dirty="0">
                <a:solidFill>
                  <a:srgbClr val="6CB255"/>
                </a:solidFill>
              </a:rPr>
              <a:t>STRESSORS</a:t>
            </a:r>
          </a:p>
          <a:p>
            <a:pPr algn="ctr"/>
            <a:endParaRPr lang="en-US" b="1" dirty="0">
              <a:solidFill>
                <a:srgbClr val="6CB255"/>
              </a:solidFill>
            </a:endParaRPr>
          </a:p>
          <a:p>
            <a:pPr algn="ctr"/>
            <a:r>
              <a:rPr lang="en-US" dirty="0">
                <a:solidFill>
                  <a:srgbClr val="6CB255"/>
                </a:solidFill>
              </a:rPr>
              <a:t>TRAUMATIC EVENTS</a:t>
            </a:r>
          </a:p>
          <a:p>
            <a:pPr algn="ctr"/>
            <a:r>
              <a:rPr lang="en-US" dirty="0">
                <a:solidFill>
                  <a:srgbClr val="6CB255"/>
                </a:solidFill>
              </a:rPr>
              <a:t>LIFE CHANGES</a:t>
            </a:r>
          </a:p>
          <a:p>
            <a:pPr algn="ctr"/>
            <a:r>
              <a:rPr lang="en-US" dirty="0">
                <a:solidFill>
                  <a:srgbClr val="6CB255"/>
                </a:solidFill>
              </a:rPr>
              <a:t>HASSLES</a:t>
            </a:r>
          </a:p>
          <a:p>
            <a:pPr algn="ctr"/>
            <a:r>
              <a:rPr lang="en-US" dirty="0">
                <a:solidFill>
                  <a:srgbClr val="6CB255"/>
                </a:solidFill>
              </a:rPr>
              <a:t>OTHER STRESSORS</a:t>
            </a:r>
          </a:p>
          <a:p>
            <a:pPr algn="ctr"/>
            <a:endParaRPr lang="en-US" dirty="0">
              <a:solidFill>
                <a:srgbClr val="6CB255"/>
              </a:solidFill>
            </a:endParaRP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8748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stressors</a:t>
            </a:r>
          </a:p>
        </p:txBody>
      </p:sp>
      <p:sp>
        <p:nvSpPr>
          <p:cNvPr id="4" name="Text Placeholder 3"/>
          <p:cNvSpPr>
            <a:spLocks noGrp="1"/>
          </p:cNvSpPr>
          <p:nvPr>
            <p:ph type="body" sz="quarter" idx="14"/>
          </p:nvPr>
        </p:nvSpPr>
        <p:spPr>
          <a:xfrm>
            <a:off x="457200" y="1111431"/>
            <a:ext cx="8367221" cy="5529212"/>
          </a:xfrm>
        </p:spPr>
        <p:txBody>
          <a:bodyPr>
            <a:normAutofit/>
          </a:bodyPr>
          <a:lstStyle/>
          <a:p>
            <a:pPr>
              <a:spcBef>
                <a:spcPts val="308"/>
              </a:spcBef>
              <a:spcAft>
                <a:spcPts val="500"/>
              </a:spcAft>
            </a:pPr>
            <a:r>
              <a:rPr lang="en-US" sz="1600" b="1" dirty="0"/>
              <a:t>Chronic stressors </a:t>
            </a:r>
            <a:r>
              <a:rPr lang="mr-IN" sz="1600" dirty="0"/>
              <a:t>–</a:t>
            </a:r>
            <a:r>
              <a:rPr lang="en-US" sz="1600" dirty="0"/>
              <a:t> events that persist over an extended period of time (e.g., long term unemployment).</a:t>
            </a:r>
          </a:p>
          <a:p>
            <a:pPr>
              <a:spcBef>
                <a:spcPts val="308"/>
              </a:spcBef>
              <a:spcAft>
                <a:spcPts val="500"/>
              </a:spcAft>
            </a:pPr>
            <a:r>
              <a:rPr lang="en-US" sz="1600" b="1" dirty="0"/>
              <a:t>Acute stressors </a:t>
            </a:r>
            <a:r>
              <a:rPr lang="mr-IN" sz="1600" dirty="0"/>
              <a:t>–</a:t>
            </a:r>
            <a:r>
              <a:rPr lang="en-US" sz="1600" dirty="0"/>
              <a:t> brief events that sometimes continue to be experienced as overwhelming well after the even has ended (e.g., falling and breaking a leg).</a:t>
            </a:r>
          </a:p>
          <a:p>
            <a:pPr>
              <a:spcBef>
                <a:spcPts val="308"/>
              </a:spcBef>
              <a:spcAft>
                <a:spcPts val="500"/>
              </a:spcAft>
            </a:pPr>
            <a:endParaRPr lang="en-US" sz="1600" dirty="0"/>
          </a:p>
          <a:p>
            <a:pPr>
              <a:spcBef>
                <a:spcPts val="308"/>
              </a:spcBef>
              <a:spcAft>
                <a:spcPts val="500"/>
              </a:spcAft>
            </a:pPr>
            <a:r>
              <a:rPr lang="en-US" sz="1600" b="1" u="sng" dirty="0">
                <a:solidFill>
                  <a:srgbClr val="6CB255"/>
                </a:solidFill>
              </a:rPr>
              <a:t>TRAUMATIC EVENTS</a:t>
            </a:r>
          </a:p>
          <a:p>
            <a:pPr>
              <a:spcBef>
                <a:spcPts val="308"/>
              </a:spcBef>
              <a:spcAft>
                <a:spcPts val="500"/>
              </a:spcAft>
            </a:pPr>
            <a:r>
              <a:rPr lang="en-US" sz="1600" dirty="0"/>
              <a:t>One category of stressors are traumatic events: situations involving exposure to actual or threatened death or serious injury.</a:t>
            </a:r>
          </a:p>
          <a:p>
            <a:pPr marL="285750" indent="-285750">
              <a:spcBef>
                <a:spcPts val="308"/>
              </a:spcBef>
              <a:spcAft>
                <a:spcPts val="500"/>
              </a:spcAft>
              <a:buFont typeface="Arial" charset="0"/>
              <a:buChar char="•"/>
            </a:pPr>
            <a:r>
              <a:rPr lang="en-US" sz="1600" dirty="0"/>
              <a:t>Exposure to military combat.</a:t>
            </a:r>
          </a:p>
          <a:p>
            <a:pPr marL="285750" indent="-285750">
              <a:spcBef>
                <a:spcPts val="308"/>
              </a:spcBef>
              <a:spcAft>
                <a:spcPts val="500"/>
              </a:spcAft>
              <a:buFont typeface="Arial" charset="0"/>
              <a:buChar char="•"/>
            </a:pPr>
            <a:r>
              <a:rPr lang="en-US" sz="1600" dirty="0"/>
              <a:t>Threatened/actual physical assaults </a:t>
            </a:r>
            <a:r>
              <a:rPr lang="mr-IN" sz="1600" dirty="0"/>
              <a:t>–</a:t>
            </a:r>
            <a:r>
              <a:rPr lang="en-US" sz="1600" dirty="0"/>
              <a:t> physical attacks, sexual assault, childhood abuse, robbery etc.</a:t>
            </a:r>
          </a:p>
          <a:p>
            <a:pPr marL="285750" indent="-285750">
              <a:spcBef>
                <a:spcPts val="308"/>
              </a:spcBef>
              <a:spcAft>
                <a:spcPts val="500"/>
              </a:spcAft>
              <a:buFont typeface="Arial" charset="0"/>
              <a:buChar char="•"/>
            </a:pPr>
            <a:r>
              <a:rPr lang="en-US" sz="1600" dirty="0"/>
              <a:t>Terrorist attacks.</a:t>
            </a:r>
          </a:p>
          <a:p>
            <a:pPr marL="285750" indent="-285750">
              <a:spcBef>
                <a:spcPts val="308"/>
              </a:spcBef>
              <a:spcAft>
                <a:spcPts val="500"/>
              </a:spcAft>
              <a:buFont typeface="Arial" charset="0"/>
              <a:buChar char="•"/>
            </a:pPr>
            <a:r>
              <a:rPr lang="en-US" sz="1600" dirty="0"/>
              <a:t>Natural disasters.</a:t>
            </a:r>
          </a:p>
          <a:p>
            <a:pPr marL="285750" indent="-285750">
              <a:spcBef>
                <a:spcPts val="308"/>
              </a:spcBef>
              <a:spcAft>
                <a:spcPts val="500"/>
              </a:spcAft>
              <a:buFont typeface="Arial" charset="0"/>
              <a:buChar char="•"/>
            </a:pPr>
            <a:r>
              <a:rPr lang="en-US" sz="1600" dirty="0"/>
              <a:t>Car accidents.</a:t>
            </a:r>
          </a:p>
          <a:p>
            <a:pPr>
              <a:spcBef>
                <a:spcPts val="308"/>
              </a:spcBef>
              <a:spcAft>
                <a:spcPts val="500"/>
              </a:spcAft>
            </a:pPr>
            <a:r>
              <a:rPr lang="en-US" sz="1600" dirty="0"/>
              <a:t>Stressors of this type can cause people to develop post-traumatic stress disorder (PTSD): a chronic stress reaction including intrusive and painful memories, jumpiness and persistent negative emotional states among other symptoms.</a:t>
            </a:r>
          </a:p>
          <a:p>
            <a:pPr>
              <a:spcBef>
                <a:spcPts val="308"/>
              </a:spcBef>
              <a:spcAft>
                <a:spcPts val="500"/>
              </a:spcAft>
            </a:pPr>
            <a:endParaRPr lang="en-US" sz="16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6815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 CHANGES</a:t>
            </a:r>
          </a:p>
        </p:txBody>
      </p:sp>
      <p:pic>
        <p:nvPicPr>
          <p:cNvPr id="2" name="Picture Placeholder 1" descr="CNX_Psych_14_02_Movin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75" r="-36475"/>
          <a:stretch>
            <a:fillRect/>
          </a:stretch>
        </p:blipFill>
        <p:spPr>
          <a:xfrm>
            <a:off x="4488656" y="1079108"/>
            <a:ext cx="5633154" cy="2128788"/>
          </a:xfrm>
        </p:spPr>
      </p:pic>
      <p:sp>
        <p:nvSpPr>
          <p:cNvPr id="7" name="Text Placeholder 6"/>
          <p:cNvSpPr>
            <a:spLocks noGrp="1"/>
          </p:cNvSpPr>
          <p:nvPr>
            <p:ph type="body" sz="quarter" idx="14"/>
          </p:nvPr>
        </p:nvSpPr>
        <p:spPr>
          <a:xfrm>
            <a:off x="457198" y="993036"/>
            <a:ext cx="5179103" cy="2979358"/>
          </a:xfrm>
        </p:spPr>
        <p:txBody>
          <a:bodyPr>
            <a:normAutofit/>
          </a:bodyPr>
          <a:lstStyle/>
          <a:p>
            <a:pPr>
              <a:spcBef>
                <a:spcPts val="308"/>
              </a:spcBef>
              <a:spcAft>
                <a:spcPts val="500"/>
              </a:spcAft>
            </a:pPr>
            <a:r>
              <a:rPr lang="en-US" sz="1600" dirty="0"/>
              <a:t>Some fairly typical life events, such as moving, can be significant stressors. Even when the move is intentional and positive, the amount of resulting change in daily life can cause stress. </a:t>
            </a:r>
          </a:p>
          <a:p>
            <a:pPr>
              <a:spcBef>
                <a:spcPts val="308"/>
              </a:spcBef>
              <a:spcAft>
                <a:spcPts val="500"/>
              </a:spcAft>
            </a:pPr>
            <a:r>
              <a:rPr lang="en-US" sz="1600" b="1" u="sng" dirty="0">
                <a:solidFill>
                  <a:srgbClr val="6CB255"/>
                </a:solidFill>
              </a:rPr>
              <a:t>Holmes and </a:t>
            </a:r>
            <a:r>
              <a:rPr lang="en-US" sz="1600" b="1" u="sng" dirty="0" err="1">
                <a:solidFill>
                  <a:srgbClr val="6CB255"/>
                </a:solidFill>
              </a:rPr>
              <a:t>Rahe</a:t>
            </a:r>
            <a:r>
              <a:rPr lang="en-US" sz="1600" b="1" u="sng" dirty="0">
                <a:solidFill>
                  <a:srgbClr val="6CB255"/>
                </a:solidFill>
              </a:rPr>
              <a:t> (1960s)</a:t>
            </a:r>
          </a:p>
          <a:p>
            <a:pPr>
              <a:spcBef>
                <a:spcPts val="308"/>
              </a:spcBef>
              <a:spcAft>
                <a:spcPts val="500"/>
              </a:spcAft>
            </a:pPr>
            <a:r>
              <a:rPr lang="en-US" sz="1600" dirty="0">
                <a:solidFill>
                  <a:schemeClr val="tx1"/>
                </a:solidFill>
              </a:rPr>
              <a:t>Hypothesized that life events requiring significant change are stressful, whether they are desirable or undesirable.</a:t>
            </a:r>
          </a:p>
          <a:p>
            <a:pPr>
              <a:spcBef>
                <a:spcPts val="308"/>
              </a:spcBef>
              <a:spcAft>
                <a:spcPts val="500"/>
              </a:spcAft>
            </a:pPr>
            <a:r>
              <a:rPr lang="en-US" sz="1600" b="1" dirty="0"/>
              <a:t>Social Readjustment Rating Scale (SRRS):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5936105" y="3221252"/>
            <a:ext cx="3207895" cy="292388"/>
          </a:xfrm>
          <a:prstGeom prst="rect">
            <a:avLst/>
          </a:prstGeom>
          <a:noFill/>
        </p:spPr>
        <p:txBody>
          <a:bodyPr wrap="square" rtlCol="0">
            <a:spAutoFit/>
          </a:bodyPr>
          <a:lstStyle/>
          <a:p>
            <a:r>
              <a:rPr lang="en-US" sz="1300" dirty="0"/>
              <a:t>Figure 14.12 (credit: "</a:t>
            </a:r>
            <a:r>
              <a:rPr lang="en-US" sz="1300" dirty="0" err="1"/>
              <a:t>Jellaluna</a:t>
            </a:r>
            <a:r>
              <a:rPr lang="en-US" sz="1300" dirty="0"/>
              <a:t>"/Flickr)</a:t>
            </a:r>
          </a:p>
        </p:txBody>
      </p:sp>
      <p:sp>
        <p:nvSpPr>
          <p:cNvPr id="4" name="TextBox 3"/>
          <p:cNvSpPr txBox="1"/>
          <p:nvPr/>
        </p:nvSpPr>
        <p:spPr>
          <a:xfrm>
            <a:off x="457198" y="3638143"/>
            <a:ext cx="8367221" cy="3067506"/>
          </a:xfrm>
          <a:prstGeom prst="rect">
            <a:avLst/>
          </a:prstGeom>
          <a:noFill/>
        </p:spPr>
        <p:txBody>
          <a:bodyPr wrap="square" rtlCol="0">
            <a:spAutoFit/>
          </a:bodyPr>
          <a:lstStyle/>
          <a:p>
            <a:pPr>
              <a:spcBef>
                <a:spcPts val="308"/>
              </a:spcBef>
              <a:spcAft>
                <a:spcPts val="500"/>
              </a:spcAft>
              <a:buClr>
                <a:srgbClr val="6CB255"/>
              </a:buClr>
            </a:pPr>
            <a:r>
              <a:rPr lang="en-US" sz="1600" dirty="0"/>
              <a:t>A scale consisting of 43 life events that require varying degrees of personal readjustment.</a:t>
            </a:r>
          </a:p>
          <a:p>
            <a:pPr marL="285750" indent="-285750">
              <a:spcBef>
                <a:spcPts val="308"/>
              </a:spcBef>
              <a:spcAft>
                <a:spcPts val="500"/>
              </a:spcAft>
              <a:buClr>
                <a:srgbClr val="6CB255"/>
              </a:buClr>
              <a:buFont typeface="Arial" charset="0"/>
              <a:buChar char="•"/>
            </a:pPr>
            <a:r>
              <a:rPr lang="en-US" sz="1600" dirty="0"/>
              <a:t>Developed by asking 394 participants to provide a numerical estimate corresponding to how much readjustment they felt each event would require.</a:t>
            </a:r>
          </a:p>
          <a:p>
            <a:pPr marL="285750" indent="-285750">
              <a:spcBef>
                <a:spcPts val="308"/>
              </a:spcBef>
              <a:spcAft>
                <a:spcPts val="500"/>
              </a:spcAft>
              <a:buClr>
                <a:srgbClr val="6CB255"/>
              </a:buClr>
              <a:buFont typeface="Arial" charset="0"/>
              <a:buChar char="•"/>
            </a:pPr>
            <a:r>
              <a:rPr lang="en-US" sz="1600" dirty="0"/>
              <a:t>Each life event has a score/life change unit (LCU) from 11 to 100, representing the perceived magnitude of life change they involve.</a:t>
            </a:r>
          </a:p>
          <a:p>
            <a:pPr marL="285750" indent="-285750">
              <a:spcBef>
                <a:spcPts val="308"/>
              </a:spcBef>
              <a:spcAft>
                <a:spcPts val="500"/>
              </a:spcAft>
              <a:buClr>
                <a:srgbClr val="6CB255"/>
              </a:buClr>
              <a:buFont typeface="Arial" charset="0"/>
              <a:buChar char="•"/>
            </a:pPr>
            <a:r>
              <a:rPr lang="en-US" sz="1600" dirty="0"/>
              <a:t>Death of a spouse was ranked highest (100), and divorce was ranked second highest (73).</a:t>
            </a:r>
          </a:p>
          <a:p>
            <a:pPr marL="285750" indent="-285750">
              <a:spcBef>
                <a:spcPts val="308"/>
              </a:spcBef>
              <a:spcAft>
                <a:spcPts val="500"/>
              </a:spcAft>
              <a:buClr>
                <a:srgbClr val="6CB255"/>
              </a:buClr>
              <a:buFont typeface="Arial" charset="0"/>
              <a:buChar char="•"/>
            </a:pPr>
            <a:r>
              <a:rPr lang="en-US" sz="1600" dirty="0"/>
              <a:t>Research demonstrates that accumulating a high number of LCUs within a brief time period is related to a range of physical illnesses/symptoms and mental health problems.</a:t>
            </a:r>
          </a:p>
          <a:p>
            <a:pPr marL="285750" indent="-285750">
              <a:spcBef>
                <a:spcPts val="308"/>
              </a:spcBef>
              <a:spcAft>
                <a:spcPts val="500"/>
              </a:spcAft>
              <a:buClr>
                <a:srgbClr val="6CB255"/>
              </a:buClr>
              <a:buFont typeface="Arial" charset="0"/>
              <a:buChar char="•"/>
            </a:pPr>
            <a:r>
              <a:rPr lang="en-US" sz="1600" dirty="0"/>
              <a:t>Used to assess amount of stress in people’s lives.</a:t>
            </a:r>
          </a:p>
        </p:txBody>
      </p:sp>
    </p:spTree>
    <p:extLst>
      <p:ext uri="{BB962C8B-B14F-4D97-AF65-F5344CB8AC3E}">
        <p14:creationId xmlns:p14="http://schemas.microsoft.com/office/powerpoint/2010/main" val="165199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HASSLES</a:t>
            </a:r>
          </a:p>
        </p:txBody>
      </p:sp>
      <p:pic>
        <p:nvPicPr>
          <p:cNvPr id="2" name="Picture Placeholder 1" descr="CNX_Psych_14_02_DailyHas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340" b="-11340"/>
          <a:stretch>
            <a:fillRect/>
          </a:stretch>
        </p:blipFill>
        <p:spPr>
          <a:xfrm>
            <a:off x="920398" y="3440447"/>
            <a:ext cx="7440821" cy="3230024"/>
          </a:xfrm>
        </p:spPr>
      </p:pic>
      <p:sp>
        <p:nvSpPr>
          <p:cNvPr id="7" name="Text Placeholder 6"/>
          <p:cNvSpPr>
            <a:spLocks noGrp="1"/>
          </p:cNvSpPr>
          <p:nvPr>
            <p:ph type="body" sz="quarter" idx="14"/>
          </p:nvPr>
        </p:nvSpPr>
        <p:spPr>
          <a:xfrm>
            <a:off x="457199" y="993035"/>
            <a:ext cx="8367221" cy="2539586"/>
          </a:xfrm>
        </p:spPr>
        <p:txBody>
          <a:bodyPr>
            <a:normAutofit/>
          </a:bodyPr>
          <a:lstStyle/>
          <a:p>
            <a:r>
              <a:rPr lang="en-US" sz="1600" b="1" dirty="0"/>
              <a:t>Daily hassles </a:t>
            </a:r>
            <a:r>
              <a:rPr lang="mr-IN" sz="1600" dirty="0"/>
              <a:t>–</a:t>
            </a:r>
            <a:r>
              <a:rPr lang="en-US" sz="1600" dirty="0"/>
              <a:t> minor irritations and annoyances that are part of our every day lives.</a:t>
            </a:r>
          </a:p>
          <a:p>
            <a:pPr marL="285750" indent="-285750">
              <a:buFont typeface="Arial" charset="0"/>
              <a:buChar char="•"/>
            </a:pPr>
            <a:r>
              <a:rPr lang="en-US" sz="1600" dirty="0"/>
              <a:t>Often lead to negative and distressed mood states.</a:t>
            </a:r>
          </a:p>
          <a:p>
            <a:pPr marL="285750" indent="-285750">
              <a:buFont typeface="Arial" charset="0"/>
              <a:buChar char="•"/>
            </a:pPr>
            <a:r>
              <a:rPr lang="en-US" sz="1600" dirty="0"/>
              <a:t>Can build up and leave us feeling stressed.</a:t>
            </a:r>
          </a:p>
          <a:p>
            <a:pPr marL="285750" indent="-285750">
              <a:buFont typeface="Arial" charset="0"/>
              <a:buChar char="•"/>
            </a:pPr>
            <a:r>
              <a:rPr lang="en-US" sz="1600" dirty="0"/>
              <a:t>Frequency of daily hassles is a better predictor of physical and psychological heath that life change units.</a:t>
            </a:r>
          </a:p>
          <a:p>
            <a:r>
              <a:rPr lang="en-US" sz="1600" dirty="0"/>
              <a:t>E.g. daily commutes, whether </a:t>
            </a:r>
            <a:r>
              <a:rPr lang="en-US" sz="1600" dirty="0">
                <a:solidFill>
                  <a:srgbClr val="72A510"/>
                </a:solidFill>
              </a:rPr>
              <a:t>(a) </a:t>
            </a:r>
            <a:r>
              <a:rPr lang="en-US" sz="1600" dirty="0"/>
              <a:t>on the road or </a:t>
            </a:r>
            <a:r>
              <a:rPr lang="en-US" sz="1600" dirty="0">
                <a:solidFill>
                  <a:srgbClr val="72A510"/>
                </a:solidFill>
              </a:rPr>
              <a:t>(b) </a:t>
            </a:r>
            <a:r>
              <a:rPr lang="en-US" sz="1600" dirty="0"/>
              <a:t>via public transportation, can be hassles that contribute to our feelings of everyday stress. </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2695" y="6378083"/>
            <a:ext cx="8154648" cy="292388"/>
          </a:xfrm>
          <a:prstGeom prst="rect">
            <a:avLst/>
          </a:prstGeom>
          <a:noFill/>
        </p:spPr>
        <p:txBody>
          <a:bodyPr wrap="square" rtlCol="0">
            <a:spAutoFit/>
          </a:bodyPr>
          <a:lstStyle/>
          <a:p>
            <a:r>
              <a:rPr lang="en-US" sz="1300" dirty="0"/>
              <a:t>Figure 14.13 (credit a: modification of work by Jeff Turner; credit b: modification of work by </a:t>
            </a:r>
            <a:r>
              <a:rPr lang="cs-CZ" sz="1300" dirty="0"/>
              <a:t>"</a:t>
            </a:r>
            <a:r>
              <a:rPr lang="cs-CZ" sz="1300" dirty="0" err="1"/>
              <a:t>epSos.de</a:t>
            </a:r>
            <a:r>
              <a:rPr lang="cs-CZ" sz="1300" dirty="0"/>
              <a:t>"/</a:t>
            </a:r>
            <a:r>
              <a:rPr lang="cs-CZ" sz="1300" dirty="0" err="1"/>
              <a:t>Flickr</a:t>
            </a:r>
            <a:r>
              <a:rPr lang="cs-CZ" sz="1300" dirty="0"/>
              <a:t>)</a:t>
            </a:r>
            <a:endParaRPr lang="en-US" sz="1300" dirty="0"/>
          </a:p>
        </p:txBody>
      </p:sp>
    </p:spTree>
    <p:extLst>
      <p:ext uri="{BB962C8B-B14F-4D97-AF65-F5344CB8AC3E}">
        <p14:creationId xmlns:p14="http://schemas.microsoft.com/office/powerpoint/2010/main" val="248419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Stress</a:t>
            </a:r>
          </a:p>
        </p:txBody>
      </p:sp>
      <p:pic>
        <p:nvPicPr>
          <p:cNvPr id="2" name="Picture Placeholder 1" descr="CNX_Psych_14_00_Colleg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27" b="-17827"/>
          <a:stretch>
            <a:fillRect/>
          </a:stretch>
        </p:blipFill>
        <p:spPr>
          <a:xfrm>
            <a:off x="609353" y="2577371"/>
            <a:ext cx="8062913" cy="3500071"/>
          </a:xfrm>
        </p:spPr>
      </p:pic>
      <p:sp>
        <p:nvSpPr>
          <p:cNvPr id="7" name="Text Placeholder 6"/>
          <p:cNvSpPr>
            <a:spLocks noGrp="1"/>
          </p:cNvSpPr>
          <p:nvPr>
            <p:ph type="body" sz="quarter" idx="14"/>
          </p:nvPr>
        </p:nvSpPr>
        <p:spPr>
          <a:xfrm>
            <a:off x="466048" y="1078186"/>
            <a:ext cx="8358373" cy="1591359"/>
          </a:xfrm>
        </p:spPr>
        <p:txBody>
          <a:bodyPr>
            <a:normAutofit/>
          </a:bodyPr>
          <a:lstStyle/>
          <a:p>
            <a:pPr>
              <a:lnSpc>
                <a:spcPct val="110000"/>
              </a:lnSpc>
            </a:pPr>
            <a:r>
              <a:rPr lang="en-US" sz="1600" dirty="0"/>
              <a:t>This chapter explores our current understanding of stress, including:</a:t>
            </a:r>
          </a:p>
          <a:p>
            <a:pPr marL="285750" indent="-285750">
              <a:lnSpc>
                <a:spcPct val="110000"/>
              </a:lnSpc>
              <a:buFont typeface="Arial" charset="0"/>
              <a:buChar char="•"/>
            </a:pPr>
            <a:r>
              <a:rPr lang="en-US" sz="1600" dirty="0"/>
              <a:t>Psychological and physiological natures.</a:t>
            </a:r>
          </a:p>
          <a:p>
            <a:pPr marL="285750" indent="-285750">
              <a:lnSpc>
                <a:spcPct val="110000"/>
              </a:lnSpc>
              <a:buFont typeface="Arial" charset="0"/>
              <a:buChar char="•"/>
            </a:pPr>
            <a:r>
              <a:rPr lang="en-US" sz="1600" dirty="0"/>
              <a:t>Causes and consequences.</a:t>
            </a:r>
          </a:p>
          <a:p>
            <a:pPr marL="285750" indent="-285750">
              <a:lnSpc>
                <a:spcPct val="110000"/>
              </a:lnSpc>
              <a:buFont typeface="Arial" charset="0"/>
              <a:buChar char="•"/>
            </a:pPr>
            <a:r>
              <a:rPr lang="en-US" sz="1600" dirty="0"/>
              <a:t>Stress management techniques.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5956582"/>
            <a:ext cx="8367223" cy="692497"/>
          </a:xfrm>
          <a:prstGeom prst="rect">
            <a:avLst/>
          </a:prstGeom>
          <a:noFill/>
        </p:spPr>
        <p:txBody>
          <a:bodyPr wrap="square" rtlCol="0">
            <a:spAutoFit/>
          </a:bodyPr>
          <a:lstStyle/>
          <a:p>
            <a:r>
              <a:rPr lang="en-US" sz="1300" dirty="0"/>
              <a:t>Figure 14.1 (credit “left”: modification of work by Travis K. Mendoza; credit “center”: modification of work by “albertogp123”/Flickr; credit “right”: modification of work by </a:t>
            </a:r>
            <a:r>
              <a:rPr lang="es-ES_tradnl" sz="1300" dirty="0"/>
              <a:t>Jeffrey </a:t>
            </a:r>
            <a:r>
              <a:rPr lang="es-ES_tradnl" sz="1300" dirty="0" err="1"/>
              <a:t>Pioquinto</a:t>
            </a:r>
            <a:r>
              <a:rPr lang="es-ES_tradnl" sz="1300" dirty="0"/>
              <a:t>, SJ)</a:t>
            </a:r>
            <a:endParaRPr lang="en-US" sz="1300" dirty="0"/>
          </a:p>
          <a:p>
            <a:endParaRPr lang="en-US" sz="1300" dirty="0"/>
          </a:p>
        </p:txBody>
      </p:sp>
    </p:spTree>
    <p:extLst>
      <p:ext uri="{BB962C8B-B14F-4D97-AF65-F5344CB8AC3E}">
        <p14:creationId xmlns:p14="http://schemas.microsoft.com/office/powerpoint/2010/main" val="142252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STRESSORS</a:t>
            </a:r>
          </a:p>
        </p:txBody>
      </p:sp>
      <p:sp>
        <p:nvSpPr>
          <p:cNvPr id="7" name="Text Placeholder 6"/>
          <p:cNvSpPr>
            <a:spLocks noGrp="1"/>
          </p:cNvSpPr>
          <p:nvPr>
            <p:ph type="body" sz="quarter" idx="14"/>
          </p:nvPr>
        </p:nvSpPr>
        <p:spPr>
          <a:xfrm>
            <a:off x="457199" y="993034"/>
            <a:ext cx="8367221" cy="5602638"/>
          </a:xfrm>
        </p:spPr>
        <p:txBody>
          <a:bodyPr>
            <a:normAutofit lnSpcReduction="10000"/>
          </a:bodyPr>
          <a:lstStyle/>
          <a:p>
            <a:pPr>
              <a:lnSpc>
                <a:spcPct val="110000"/>
              </a:lnSpc>
              <a:spcBef>
                <a:spcPts val="300"/>
              </a:spcBef>
              <a:spcAft>
                <a:spcPts val="500"/>
              </a:spcAft>
            </a:pPr>
            <a:r>
              <a:rPr lang="en-US" sz="1600" b="1" u="sng" dirty="0">
                <a:solidFill>
                  <a:srgbClr val="6CB255"/>
                </a:solidFill>
              </a:rPr>
              <a:t>High Stress Occupations</a:t>
            </a:r>
          </a:p>
          <a:p>
            <a:pPr marL="285750" indent="-285750">
              <a:lnSpc>
                <a:spcPct val="110000"/>
              </a:lnSpc>
              <a:spcBef>
                <a:spcPts val="300"/>
              </a:spcBef>
              <a:spcAft>
                <a:spcPts val="500"/>
              </a:spcAft>
              <a:buFont typeface="Arial" charset="0"/>
              <a:buChar char="•"/>
            </a:pPr>
            <a:r>
              <a:rPr lang="en-US" sz="1600" dirty="0">
                <a:solidFill>
                  <a:schemeClr val="tx1"/>
                </a:solidFill>
              </a:rPr>
              <a:t>Difficult, demanding, or unsafe working conditions.</a:t>
            </a:r>
          </a:p>
          <a:p>
            <a:pPr marL="285750" indent="-285750">
              <a:lnSpc>
                <a:spcPct val="110000"/>
              </a:lnSpc>
              <a:spcBef>
                <a:spcPts val="300"/>
              </a:spcBef>
              <a:spcAft>
                <a:spcPts val="500"/>
              </a:spcAft>
              <a:buFont typeface="Arial" charset="0"/>
              <a:buChar char="•"/>
            </a:pPr>
            <a:r>
              <a:rPr lang="en-US" sz="1600" dirty="0"/>
              <a:t>Occupations containing unpleasant elements </a:t>
            </a:r>
            <a:r>
              <a:rPr lang="mr-IN" sz="1600" dirty="0"/>
              <a:t>–</a:t>
            </a:r>
            <a:r>
              <a:rPr lang="en-US" sz="1600" dirty="0"/>
              <a:t> exposure to loud noise, harassment, threats of physical violence, constant frustration.</a:t>
            </a:r>
            <a:endParaRPr lang="en-US" sz="1600" b="1" dirty="0"/>
          </a:p>
          <a:p>
            <a:pPr>
              <a:lnSpc>
                <a:spcPct val="110000"/>
              </a:lnSpc>
              <a:spcBef>
                <a:spcPts val="300"/>
              </a:spcBef>
              <a:spcAft>
                <a:spcPts val="500"/>
              </a:spcAft>
            </a:pPr>
            <a:r>
              <a:rPr lang="en-US" sz="1600" b="1" dirty="0"/>
              <a:t>Job strain </a:t>
            </a:r>
            <a:r>
              <a:rPr lang="mr-IN" sz="1600" dirty="0"/>
              <a:t>–</a:t>
            </a:r>
            <a:r>
              <a:rPr lang="en-US" sz="1600" dirty="0"/>
              <a:t> work situation that combines excessive job demands and workload with little discretion in decision making or job control.</a:t>
            </a:r>
          </a:p>
          <a:p>
            <a:pPr marL="285750" indent="-285750">
              <a:lnSpc>
                <a:spcPct val="110000"/>
              </a:lnSpc>
              <a:spcBef>
                <a:spcPts val="300"/>
              </a:spcBef>
              <a:spcAft>
                <a:spcPts val="500"/>
              </a:spcAft>
              <a:buFont typeface="Arial" charset="0"/>
              <a:buChar char="•"/>
            </a:pPr>
            <a:r>
              <a:rPr lang="en-US" sz="1600" dirty="0"/>
              <a:t>Associated with increased risk of physical problems..</a:t>
            </a:r>
          </a:p>
          <a:p>
            <a:pPr>
              <a:lnSpc>
                <a:spcPct val="110000"/>
              </a:lnSpc>
              <a:spcBef>
                <a:spcPts val="300"/>
              </a:spcBef>
              <a:spcAft>
                <a:spcPts val="500"/>
              </a:spcAft>
            </a:pPr>
            <a:r>
              <a:rPr lang="en-US" sz="1600" b="1" dirty="0"/>
              <a:t>Job burnout </a:t>
            </a:r>
            <a:r>
              <a:rPr lang="mr-IN" sz="1600" dirty="0"/>
              <a:t>–</a:t>
            </a:r>
            <a:r>
              <a:rPr lang="en-US" sz="1600" dirty="0"/>
              <a:t> a general sense of emotional exhaustion and cynicism in relation to one’s job.</a:t>
            </a:r>
          </a:p>
          <a:p>
            <a:pPr marL="285750" indent="-285750">
              <a:lnSpc>
                <a:spcPct val="110000"/>
              </a:lnSpc>
              <a:spcBef>
                <a:spcPts val="300"/>
              </a:spcBef>
              <a:spcAft>
                <a:spcPts val="500"/>
              </a:spcAft>
              <a:buFont typeface="Arial" charset="0"/>
              <a:buChar char="•"/>
            </a:pPr>
            <a:r>
              <a:rPr lang="en-US" sz="1600" dirty="0"/>
              <a:t>Occurs frequently among people in human service jobs (e.g., social workers, teachers, police officers).</a:t>
            </a:r>
          </a:p>
          <a:p>
            <a:pPr>
              <a:lnSpc>
                <a:spcPct val="110000"/>
              </a:lnSpc>
              <a:spcBef>
                <a:spcPts val="300"/>
              </a:spcBef>
              <a:spcAft>
                <a:spcPts val="500"/>
              </a:spcAft>
            </a:pPr>
            <a:r>
              <a:rPr lang="en-US" sz="1600" b="1" u="sng" dirty="0">
                <a:solidFill>
                  <a:srgbClr val="6CB255"/>
                </a:solidFill>
              </a:rPr>
              <a:t>Close Relationships</a:t>
            </a:r>
          </a:p>
          <a:p>
            <a:pPr>
              <a:lnSpc>
                <a:spcPct val="110000"/>
              </a:lnSpc>
              <a:spcBef>
                <a:spcPts val="300"/>
              </a:spcBef>
              <a:spcAft>
                <a:spcPts val="500"/>
              </a:spcAft>
            </a:pPr>
            <a:r>
              <a:rPr lang="en-US" sz="1600" dirty="0">
                <a:solidFill>
                  <a:schemeClr val="tx1"/>
                </a:solidFill>
              </a:rPr>
              <a:t>Relationships with friends and family can be a source of stress.</a:t>
            </a:r>
          </a:p>
          <a:p>
            <a:pPr>
              <a:lnSpc>
                <a:spcPct val="110000"/>
              </a:lnSpc>
              <a:spcBef>
                <a:spcPts val="300"/>
              </a:spcBef>
              <a:spcAft>
                <a:spcPts val="500"/>
              </a:spcAft>
            </a:pPr>
            <a:r>
              <a:rPr lang="en-US" sz="1600" dirty="0">
                <a:solidFill>
                  <a:schemeClr val="tx1"/>
                </a:solidFill>
              </a:rPr>
              <a:t>Negative aspects that can cause stress include:</a:t>
            </a:r>
          </a:p>
          <a:p>
            <a:pPr marL="285750" indent="-285750">
              <a:lnSpc>
                <a:spcPct val="110000"/>
              </a:lnSpc>
              <a:spcBef>
                <a:spcPts val="300"/>
              </a:spcBef>
              <a:spcAft>
                <a:spcPts val="500"/>
              </a:spcAft>
              <a:buFont typeface="Arial" charset="0"/>
              <a:buChar char="•"/>
            </a:pPr>
            <a:r>
              <a:rPr lang="en-US" sz="1600" dirty="0">
                <a:solidFill>
                  <a:schemeClr val="tx1"/>
                </a:solidFill>
              </a:rPr>
              <a:t>Adverse exchanges and conflicts.</a:t>
            </a:r>
          </a:p>
          <a:p>
            <a:pPr marL="285750" indent="-285750">
              <a:lnSpc>
                <a:spcPct val="110000"/>
              </a:lnSpc>
              <a:spcBef>
                <a:spcPts val="300"/>
              </a:spcBef>
              <a:spcAft>
                <a:spcPts val="500"/>
              </a:spcAft>
              <a:buFont typeface="Arial" charset="0"/>
              <a:buChar char="•"/>
            </a:pPr>
            <a:r>
              <a:rPr lang="en-US" sz="1600" dirty="0">
                <a:solidFill>
                  <a:schemeClr val="tx1"/>
                </a:solidFill>
              </a:rPr>
              <a:t>Lack of emotional support or confiding.</a:t>
            </a:r>
          </a:p>
          <a:p>
            <a:pPr marL="285750" indent="-285750">
              <a:lnSpc>
                <a:spcPct val="110000"/>
              </a:lnSpc>
              <a:spcBef>
                <a:spcPts val="300"/>
              </a:spcBef>
              <a:spcAft>
                <a:spcPts val="500"/>
              </a:spcAft>
              <a:buFont typeface="Arial" charset="0"/>
              <a:buChar char="•"/>
            </a:pPr>
            <a:r>
              <a:rPr lang="en-US" sz="1600" dirty="0">
                <a:solidFill>
                  <a:schemeClr val="tx1"/>
                </a:solidFill>
              </a:rPr>
              <a:t>Lack of reciprocity.</a:t>
            </a:r>
            <a:endParaRPr lang="en-US" sz="1600" dirty="0"/>
          </a:p>
          <a:p>
            <a:pPr marL="0" lvl="1" indent="0">
              <a:lnSpc>
                <a:spcPct val="110000"/>
              </a:lnSpc>
              <a:spcBef>
                <a:spcPts val="300"/>
              </a:spcBef>
              <a:spcAft>
                <a:spcPts val="500"/>
              </a:spcAft>
              <a:buNone/>
            </a:pPr>
            <a:endParaRPr lang="en-US" dirty="0"/>
          </a:p>
          <a:p>
            <a:pPr marL="285750" indent="-285750">
              <a:lnSpc>
                <a:spcPct val="110000"/>
              </a:lnSpc>
              <a:spcBef>
                <a:spcPts val="300"/>
              </a:spcBef>
              <a:spcAft>
                <a:spcPts val="500"/>
              </a:spcAft>
              <a:buFont typeface="Arial" charset="0"/>
              <a:buChar char="•"/>
            </a:pPr>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7215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1199213"/>
            <a:ext cx="8367222" cy="5306518"/>
          </a:xfrm>
          <a:ln w="76200">
            <a:solidFill>
              <a:srgbClr val="6CB255"/>
            </a:solidFill>
          </a:ln>
        </p:spPr>
        <p:txBody>
          <a:bodyPr>
            <a:normAutofit/>
          </a:bodyPr>
          <a:lstStyle/>
          <a:p>
            <a:pPr algn="ctr"/>
            <a:endParaRPr lang="en-US" b="1" dirty="0">
              <a:solidFill>
                <a:srgbClr val="6CB255"/>
              </a:solidFill>
            </a:endParaRPr>
          </a:p>
          <a:p>
            <a:pPr algn="ctr"/>
            <a:r>
              <a:rPr lang="en-US" sz="3600" b="1" dirty="0">
                <a:solidFill>
                  <a:srgbClr val="6CB255"/>
                </a:solidFill>
              </a:rPr>
              <a:t>STRESS AND ILLNESS</a:t>
            </a:r>
          </a:p>
          <a:p>
            <a:pPr algn="ctr"/>
            <a:endParaRPr lang="en-US" dirty="0">
              <a:solidFill>
                <a:srgbClr val="6CB255"/>
              </a:solidFill>
            </a:endParaRPr>
          </a:p>
          <a:p>
            <a:pPr algn="ctr"/>
            <a:r>
              <a:rPr lang="en-US" dirty="0">
                <a:solidFill>
                  <a:srgbClr val="6CB255"/>
                </a:solidFill>
              </a:rPr>
              <a:t>PSYCHOPHYSIOLOGICAL DISORDERS</a:t>
            </a:r>
          </a:p>
          <a:p>
            <a:pPr algn="ctr"/>
            <a:r>
              <a:rPr lang="en-US" dirty="0">
                <a:solidFill>
                  <a:srgbClr val="6CB255"/>
                </a:solidFill>
              </a:rPr>
              <a:t>STRESS &amp; THE IMMUNE SYSTEM</a:t>
            </a:r>
          </a:p>
          <a:p>
            <a:pPr algn="ctr"/>
            <a:r>
              <a:rPr lang="en-US" dirty="0">
                <a:solidFill>
                  <a:srgbClr val="6CB255"/>
                </a:solidFill>
              </a:rPr>
              <a:t>CARDIOVASCULAR DISORDERS</a:t>
            </a:r>
          </a:p>
          <a:p>
            <a:pPr algn="ctr"/>
            <a:r>
              <a:rPr lang="en-US" dirty="0">
                <a:solidFill>
                  <a:srgbClr val="6CB255"/>
                </a:solidFill>
              </a:rPr>
              <a:t>PERSONALITY TYPES</a:t>
            </a:r>
          </a:p>
          <a:p>
            <a:pPr algn="ctr"/>
            <a:r>
              <a:rPr lang="en-US" dirty="0">
                <a:solidFill>
                  <a:srgbClr val="6CB255"/>
                </a:solidFill>
              </a:rPr>
              <a:t>DEPRESSION &amp; THE HEART</a:t>
            </a:r>
          </a:p>
          <a:p>
            <a:pPr algn="ctr"/>
            <a:r>
              <a:rPr lang="en-US" dirty="0">
                <a:solidFill>
                  <a:srgbClr val="6CB255"/>
                </a:solidFill>
              </a:rPr>
              <a:t>ASTHMA</a:t>
            </a:r>
          </a:p>
          <a:p>
            <a:pPr algn="ctr"/>
            <a:r>
              <a:rPr lang="en-US" dirty="0">
                <a:solidFill>
                  <a:srgbClr val="6CB255"/>
                </a:solidFill>
              </a:rPr>
              <a:t>TENSION HEADACHES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6594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Psychophysiological disorders</a:t>
            </a:r>
          </a:p>
        </p:txBody>
      </p:sp>
      <p:sp>
        <p:nvSpPr>
          <p:cNvPr id="4" name="Text Placeholder 3"/>
          <p:cNvSpPr>
            <a:spLocks noGrp="1"/>
          </p:cNvSpPr>
          <p:nvPr>
            <p:ph type="body" sz="quarter" idx="14"/>
          </p:nvPr>
        </p:nvSpPr>
        <p:spPr>
          <a:xfrm>
            <a:off x="457200" y="1208398"/>
            <a:ext cx="8367221" cy="5406715"/>
          </a:xfrm>
        </p:spPr>
        <p:txBody>
          <a:bodyPr>
            <a:normAutofit/>
          </a:bodyPr>
          <a:lstStyle/>
          <a:p>
            <a:r>
              <a:rPr lang="en-US" sz="1600" dirty="0"/>
              <a:t>Chronic stress and its sustained physiological reactions can lead to wear and tear on the body.</a:t>
            </a:r>
          </a:p>
          <a:p>
            <a:pPr marL="285750" indent="-285750">
              <a:buFont typeface="Arial" charset="0"/>
              <a:buChar char="•"/>
            </a:pPr>
            <a:r>
              <a:rPr lang="en-US" sz="1600" dirty="0"/>
              <a:t>Sustained high blood pressure can lead to a heart attack or heart failure.</a:t>
            </a:r>
          </a:p>
          <a:p>
            <a:pPr marL="285750" indent="-285750">
              <a:buFont typeface="Arial" charset="0"/>
              <a:buChar char="•"/>
            </a:pPr>
            <a:r>
              <a:rPr lang="en-US" sz="1600" dirty="0"/>
              <a:t>Continuous exposure to cortisol can weaken the immune system putting a person at risk for infection or disease.</a:t>
            </a:r>
          </a:p>
          <a:p>
            <a:r>
              <a:rPr lang="en-US" sz="1600" b="1" dirty="0"/>
              <a:t>Psychophysiological disorders </a:t>
            </a:r>
            <a:r>
              <a:rPr lang="mr-IN" sz="1600" dirty="0"/>
              <a:t>–</a:t>
            </a:r>
            <a:r>
              <a:rPr lang="en-US" sz="1600" dirty="0"/>
              <a:t> physical disorders/diseases whose symptoms are brought about or worsened by stress and emotional factors.</a:t>
            </a:r>
          </a:p>
          <a:p>
            <a:r>
              <a:rPr lang="en-US" sz="1600" dirty="0"/>
              <a:t>Common examples include: </a:t>
            </a:r>
          </a:p>
          <a:p>
            <a:pPr marL="285750" indent="-285750">
              <a:buFont typeface="Arial" charset="0"/>
              <a:buChar char="•"/>
            </a:pPr>
            <a:r>
              <a:rPr lang="en-US" sz="1600" dirty="0"/>
              <a:t>Tension headaches.</a:t>
            </a:r>
          </a:p>
          <a:p>
            <a:pPr marL="285750" indent="-285750">
              <a:buFont typeface="Arial" charset="0"/>
              <a:buChar char="•"/>
            </a:pPr>
            <a:r>
              <a:rPr lang="en-US" sz="1600" dirty="0"/>
              <a:t>Asthma.</a:t>
            </a:r>
          </a:p>
          <a:p>
            <a:pPr marL="285750" indent="-285750">
              <a:buFont typeface="Arial" charset="0"/>
              <a:buChar char="•"/>
            </a:pPr>
            <a:r>
              <a:rPr lang="en-US" sz="1600" dirty="0"/>
              <a:t>Acne.</a:t>
            </a:r>
          </a:p>
          <a:p>
            <a:pPr marL="285750" indent="-285750">
              <a:buFont typeface="Arial" charset="0"/>
              <a:buChar char="•"/>
            </a:pPr>
            <a:r>
              <a:rPr lang="en-US" sz="1600" dirty="0"/>
              <a:t>Eczema.</a:t>
            </a:r>
          </a:p>
          <a:p>
            <a:pPr marL="285750" indent="-285750">
              <a:buFont typeface="Arial" charset="0"/>
              <a:buChar char="•"/>
            </a:pPr>
            <a:r>
              <a:rPr lang="en-US" sz="1600" dirty="0"/>
              <a:t>Hypertension.</a:t>
            </a:r>
          </a:p>
          <a:p>
            <a:pPr marL="285750" indent="-285750">
              <a:buFont typeface="Arial" charset="0"/>
              <a:buChar char="•"/>
            </a:pPr>
            <a:r>
              <a:rPr lang="en-US" sz="1600" dirty="0"/>
              <a:t>Irritable bowl syndrome. </a:t>
            </a:r>
          </a:p>
          <a:p>
            <a:pPr marL="285750" indent="-285750">
              <a:buFont typeface="Arial" charset="0"/>
              <a:buChar char="•"/>
            </a:pPr>
            <a:r>
              <a:rPr lang="en-US" sz="1600" dirty="0"/>
              <a:t>Coronary heart disease.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9694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sTRESS</a:t>
            </a:r>
            <a:r>
              <a:rPr lang="en-US" dirty="0"/>
              <a:t> &amp; THE IMMUNE SYSTEM</a:t>
            </a:r>
          </a:p>
        </p:txBody>
      </p:sp>
      <p:sp>
        <p:nvSpPr>
          <p:cNvPr id="4" name="Text Placeholder 3"/>
          <p:cNvSpPr>
            <a:spLocks noGrp="1"/>
          </p:cNvSpPr>
          <p:nvPr>
            <p:ph type="body" sz="quarter" idx="14"/>
          </p:nvPr>
        </p:nvSpPr>
        <p:spPr>
          <a:xfrm>
            <a:off x="457200" y="1171390"/>
            <a:ext cx="8367221" cy="5454261"/>
          </a:xfrm>
        </p:spPr>
        <p:txBody>
          <a:bodyPr>
            <a:normAutofit/>
          </a:bodyPr>
          <a:lstStyle/>
          <a:p>
            <a:pPr>
              <a:spcBef>
                <a:spcPts val="300"/>
              </a:spcBef>
              <a:spcAft>
                <a:spcPts val="500"/>
              </a:spcAft>
            </a:pPr>
            <a:r>
              <a:rPr lang="en-US" sz="1600" b="1" u="sng" dirty="0">
                <a:solidFill>
                  <a:srgbClr val="6CB255"/>
                </a:solidFill>
              </a:rPr>
              <a:t>Immune System Errors</a:t>
            </a:r>
          </a:p>
          <a:p>
            <a:pPr>
              <a:spcBef>
                <a:spcPts val="300"/>
              </a:spcBef>
              <a:spcAft>
                <a:spcPts val="500"/>
              </a:spcAft>
            </a:pPr>
            <a:r>
              <a:rPr lang="en-US" sz="1600" b="1" dirty="0">
                <a:solidFill>
                  <a:schemeClr val="tx1"/>
                </a:solidFill>
              </a:rPr>
              <a:t>Autoimmune disease </a:t>
            </a:r>
            <a:r>
              <a:rPr lang="mr-IN" sz="1600" dirty="0">
                <a:solidFill>
                  <a:schemeClr val="tx1"/>
                </a:solidFill>
              </a:rPr>
              <a:t>–</a:t>
            </a:r>
            <a:r>
              <a:rPr lang="en-US" sz="1600" dirty="0">
                <a:solidFill>
                  <a:schemeClr val="tx1"/>
                </a:solidFill>
              </a:rPr>
              <a:t> immune system mistakes the body’s own healthy cells for invaders and repeatedly attacks them (can affect almost any part of the body).</a:t>
            </a:r>
          </a:p>
          <a:p>
            <a:pPr>
              <a:spcBef>
                <a:spcPts val="300"/>
              </a:spcBef>
              <a:spcAft>
                <a:spcPts val="500"/>
              </a:spcAft>
            </a:pPr>
            <a:r>
              <a:rPr lang="en-US" sz="1600" b="1" dirty="0">
                <a:solidFill>
                  <a:schemeClr val="tx1"/>
                </a:solidFill>
              </a:rPr>
              <a:t>Immunosuppression</a:t>
            </a:r>
            <a:r>
              <a:rPr lang="en-US" sz="1600" dirty="0">
                <a:solidFill>
                  <a:schemeClr val="tx1"/>
                </a:solidFill>
              </a:rPr>
              <a:t> </a:t>
            </a:r>
            <a:r>
              <a:rPr lang="mr-IN" sz="1600" dirty="0">
                <a:solidFill>
                  <a:schemeClr val="tx1"/>
                </a:solidFill>
              </a:rPr>
              <a:t>–</a:t>
            </a:r>
            <a:r>
              <a:rPr lang="en-US" sz="1600" dirty="0">
                <a:solidFill>
                  <a:schemeClr val="tx1"/>
                </a:solidFill>
              </a:rPr>
              <a:t> the decreased effectiveness of the immune system.</a:t>
            </a:r>
          </a:p>
          <a:p>
            <a:pPr marL="285750" indent="-285750">
              <a:spcBef>
                <a:spcPts val="300"/>
              </a:spcBef>
              <a:spcAft>
                <a:spcPts val="500"/>
              </a:spcAft>
              <a:buFont typeface="Arial" charset="0"/>
              <a:buChar char="•"/>
            </a:pPr>
            <a:r>
              <a:rPr lang="en-US" sz="1600" dirty="0">
                <a:solidFill>
                  <a:schemeClr val="tx1"/>
                </a:solidFill>
              </a:rPr>
              <a:t>Causes people to become susceptible to infections, illness, and disease.</a:t>
            </a:r>
          </a:p>
          <a:p>
            <a:pPr>
              <a:spcBef>
                <a:spcPts val="300"/>
              </a:spcBef>
              <a:spcAft>
                <a:spcPts val="500"/>
              </a:spcAft>
            </a:pPr>
            <a:r>
              <a:rPr lang="en-US" sz="1600" b="1" u="sng" dirty="0">
                <a:solidFill>
                  <a:srgbClr val="6CB255"/>
                </a:solidFill>
              </a:rPr>
              <a:t>Stressors and Immune Function</a:t>
            </a:r>
          </a:p>
          <a:p>
            <a:pPr>
              <a:spcBef>
                <a:spcPts val="300"/>
              </a:spcBef>
              <a:spcAft>
                <a:spcPts val="500"/>
              </a:spcAft>
            </a:pPr>
            <a:r>
              <a:rPr lang="en-US" sz="1600" b="1" dirty="0">
                <a:solidFill>
                  <a:schemeClr val="tx1"/>
                </a:solidFill>
              </a:rPr>
              <a:t>Psychoneuroimmunology </a:t>
            </a:r>
            <a:r>
              <a:rPr lang="mr-IN" sz="1600" dirty="0">
                <a:solidFill>
                  <a:schemeClr val="tx1"/>
                </a:solidFill>
              </a:rPr>
              <a:t>–</a:t>
            </a:r>
            <a:r>
              <a:rPr lang="en-US" sz="1600" dirty="0">
                <a:solidFill>
                  <a:schemeClr val="tx1"/>
                </a:solidFill>
              </a:rPr>
              <a:t> field that studies how psychological factors influence the immune system and immune functioning.</a:t>
            </a:r>
          </a:p>
          <a:p>
            <a:pPr marL="285750" indent="-285750">
              <a:spcBef>
                <a:spcPts val="300"/>
              </a:spcBef>
              <a:spcAft>
                <a:spcPts val="500"/>
              </a:spcAft>
              <a:buFont typeface="Arial" charset="0"/>
              <a:buChar char="•"/>
            </a:pPr>
            <a:r>
              <a:rPr lang="en-US" sz="1600" dirty="0">
                <a:solidFill>
                  <a:schemeClr val="tx1"/>
                </a:solidFill>
              </a:rPr>
              <a:t>Studies have shown that the immune system can be classically conditioned leading to the idea that if classical conditioning can alter immunity then so can other psychological factors.</a:t>
            </a:r>
          </a:p>
          <a:p>
            <a:pPr marL="285750" indent="-285750">
              <a:spcBef>
                <a:spcPts val="300"/>
              </a:spcBef>
              <a:spcAft>
                <a:spcPts val="500"/>
              </a:spcAft>
              <a:buFont typeface="Arial" charset="0"/>
              <a:buChar char="•"/>
            </a:pPr>
            <a:r>
              <a:rPr lang="en-US" sz="1600" dirty="0">
                <a:solidFill>
                  <a:schemeClr val="tx1"/>
                </a:solidFill>
              </a:rPr>
              <a:t>Many kinds of stressors are associated with poor/weakened immune functioning.</a:t>
            </a:r>
          </a:p>
          <a:p>
            <a:pPr>
              <a:spcBef>
                <a:spcPts val="300"/>
              </a:spcBef>
              <a:spcAft>
                <a:spcPts val="500"/>
              </a:spcAft>
            </a:pPr>
            <a:r>
              <a:rPr lang="en-US" sz="1600" i="1" dirty="0">
                <a:solidFill>
                  <a:schemeClr val="tx1"/>
                </a:solidFill>
              </a:rPr>
              <a:t>How does stress weaken the immune system?</a:t>
            </a:r>
          </a:p>
          <a:p>
            <a:pPr marL="285750" indent="-285750">
              <a:spcBef>
                <a:spcPts val="300"/>
              </a:spcBef>
              <a:spcAft>
                <a:spcPts val="500"/>
              </a:spcAft>
              <a:buFont typeface="Arial" charset="0"/>
              <a:buChar char="•"/>
            </a:pPr>
            <a:r>
              <a:rPr lang="en-US" sz="1600" dirty="0">
                <a:solidFill>
                  <a:schemeClr val="tx1"/>
                </a:solidFill>
              </a:rPr>
              <a:t>One way that the immune system is weakened is through the hormones released during stress. These hormones inhibit the production of lymphocytes (white blood cells important in the immune response).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8132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81060"/>
          </a:xfrm>
        </p:spPr>
        <p:txBody>
          <a:bodyPr>
            <a:normAutofit/>
          </a:bodyPr>
          <a:lstStyle/>
          <a:p>
            <a:r>
              <a:rPr lang="en-US" dirty="0"/>
              <a:t>study on stress &amp; immune function</a:t>
            </a:r>
            <a:br>
              <a:rPr lang="en-US" dirty="0"/>
            </a:br>
            <a:r>
              <a:rPr lang="en-US" dirty="0">
                <a:latin typeface="+mn-lt"/>
              </a:rPr>
              <a:t>COHEN (1998)</a:t>
            </a:r>
          </a:p>
        </p:txBody>
      </p:sp>
      <p:pic>
        <p:nvPicPr>
          <p:cNvPr id="2" name="Picture Placeholder 1" descr="CNX_Psych_14_03_StressCol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27" r="-25427"/>
          <a:stretch>
            <a:fillRect/>
          </a:stretch>
        </p:blipFill>
        <p:spPr>
          <a:xfrm>
            <a:off x="2390930" y="3183158"/>
            <a:ext cx="8062913" cy="3500071"/>
          </a:xfrm>
        </p:spPr>
      </p:pic>
      <p:sp>
        <p:nvSpPr>
          <p:cNvPr id="7" name="Text Placeholder 6"/>
          <p:cNvSpPr>
            <a:spLocks noGrp="1"/>
          </p:cNvSpPr>
          <p:nvPr>
            <p:ph type="body" sz="quarter" idx="14"/>
          </p:nvPr>
        </p:nvSpPr>
        <p:spPr>
          <a:xfrm>
            <a:off x="457200" y="1228207"/>
            <a:ext cx="8367221" cy="1719779"/>
          </a:xfrm>
        </p:spPr>
        <p:txBody>
          <a:bodyPr>
            <a:normAutofit/>
          </a:bodyPr>
          <a:lstStyle/>
          <a:p>
            <a:pPr marL="285750" indent="-285750">
              <a:spcBef>
                <a:spcPts val="404"/>
              </a:spcBef>
              <a:buFont typeface="Arial" charset="0"/>
              <a:buChar char="•"/>
            </a:pPr>
            <a:r>
              <a:rPr lang="en-US" sz="1600" dirty="0"/>
              <a:t>276 healthy volunteers were interviewed about recent stressful experiences.</a:t>
            </a:r>
          </a:p>
          <a:p>
            <a:pPr marL="285750" indent="-285750">
              <a:spcBef>
                <a:spcPts val="404"/>
              </a:spcBef>
              <a:buFont typeface="Arial" charset="0"/>
              <a:buChar char="•"/>
            </a:pPr>
            <a:r>
              <a:rPr lang="en-US" sz="1600" dirty="0"/>
              <a:t>After the interview, they were given nasal drops containing the cold virus.</a:t>
            </a:r>
          </a:p>
          <a:p>
            <a:pPr>
              <a:spcBef>
                <a:spcPts val="404"/>
              </a:spcBef>
            </a:pPr>
            <a:r>
              <a:rPr lang="en-US" sz="1600" dirty="0"/>
              <a:t>This graph shows the percentages of participants who developed colds (after receiving the cold virus) after reporting having experienced chronic stressors lasting at least one month, three months, and six months (adapted from Cohen et al., 1998).</a:t>
            </a:r>
          </a:p>
          <a:p>
            <a:pPr>
              <a:spcBef>
                <a:spcPts val="404"/>
              </a:spcBef>
            </a:pPr>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661472" y="6390841"/>
            <a:ext cx="1274164" cy="292388"/>
          </a:xfrm>
          <a:prstGeom prst="rect">
            <a:avLst/>
          </a:prstGeom>
          <a:noFill/>
        </p:spPr>
        <p:txBody>
          <a:bodyPr wrap="square" rtlCol="0">
            <a:spAutoFit/>
          </a:bodyPr>
          <a:lstStyle/>
          <a:p>
            <a:r>
              <a:rPr lang="en-US" sz="1300" dirty="0"/>
              <a:t>Figure 14.15</a:t>
            </a:r>
          </a:p>
        </p:txBody>
      </p:sp>
      <p:sp>
        <p:nvSpPr>
          <p:cNvPr id="4" name="TextBox 3"/>
          <p:cNvSpPr txBox="1"/>
          <p:nvPr/>
        </p:nvSpPr>
        <p:spPr>
          <a:xfrm>
            <a:off x="457200" y="2882949"/>
            <a:ext cx="2945567" cy="1815882"/>
          </a:xfrm>
          <a:prstGeom prst="rect">
            <a:avLst/>
          </a:prstGeom>
          <a:noFill/>
        </p:spPr>
        <p:txBody>
          <a:bodyPr wrap="square" rtlCol="0">
            <a:spAutoFit/>
          </a:bodyPr>
          <a:lstStyle/>
          <a:p>
            <a:pPr marL="285750" indent="-285750">
              <a:buClr>
                <a:srgbClr val="6CB255"/>
              </a:buClr>
              <a:buFont typeface="Arial" charset="0"/>
              <a:buChar char="•"/>
            </a:pPr>
            <a:r>
              <a:rPr lang="en-US" sz="1600" dirty="0"/>
              <a:t>Participants who reported experiencing chronic stressors for more than one month were more likely to develop colds than those who reported no chronic stressors.</a:t>
            </a:r>
          </a:p>
        </p:txBody>
      </p:sp>
    </p:spTree>
    <p:extLst>
      <p:ext uri="{BB962C8B-B14F-4D97-AF65-F5344CB8AC3E}">
        <p14:creationId xmlns:p14="http://schemas.microsoft.com/office/powerpoint/2010/main" val="353197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Stress &amp; aging</a:t>
            </a:r>
          </a:p>
        </p:txBody>
      </p:sp>
      <p:pic>
        <p:nvPicPr>
          <p:cNvPr id="3" name="Picture Placeholder 2" descr="CNX_Psych_14_03_Telomer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038" r="-19038"/>
          <a:stretch>
            <a:fillRect/>
          </a:stretch>
        </p:blipFill>
        <p:spPr>
          <a:xfrm>
            <a:off x="577120" y="3042371"/>
            <a:ext cx="8062913" cy="3500071"/>
          </a:xfrm>
        </p:spPr>
      </p:pic>
      <p:sp>
        <p:nvSpPr>
          <p:cNvPr id="7" name="Text Placeholder 6"/>
          <p:cNvSpPr>
            <a:spLocks noGrp="1"/>
          </p:cNvSpPr>
          <p:nvPr>
            <p:ph type="body" sz="quarter" idx="14"/>
          </p:nvPr>
        </p:nvSpPr>
        <p:spPr>
          <a:xfrm>
            <a:off x="457199" y="1163851"/>
            <a:ext cx="8367221" cy="1878520"/>
          </a:xfrm>
        </p:spPr>
        <p:txBody>
          <a:bodyPr>
            <a:normAutofit lnSpcReduction="10000"/>
          </a:bodyPr>
          <a:lstStyle/>
          <a:p>
            <a:r>
              <a:rPr lang="en-US" sz="1600" dirty="0"/>
              <a:t>Research suggests that stress can shorten telomeres (segments of DNA that protect the ends of chromosomes).</a:t>
            </a:r>
          </a:p>
          <a:p>
            <a:r>
              <a:rPr lang="en-US" sz="1600" dirty="0"/>
              <a:t>Shortened telomeres can inhibit/block cell division, which includes growth and proliferation of new cells, leading to more rapid aging.</a:t>
            </a:r>
          </a:p>
          <a:p>
            <a:r>
              <a:rPr lang="en-US" sz="1600" dirty="0"/>
              <a:t>This graph shows that telomeres are shorter in adults who experienced more trauma as children (adapted from </a:t>
            </a:r>
            <a:r>
              <a:rPr lang="hu-HU" sz="1600" dirty="0" err="1"/>
              <a:t>Blackburn</a:t>
            </a:r>
            <a:r>
              <a:rPr lang="hu-HU" sz="1600" dirty="0"/>
              <a:t> &amp; </a:t>
            </a:r>
            <a:r>
              <a:rPr lang="hu-HU" sz="1600" dirty="0" err="1"/>
              <a:t>Epel</a:t>
            </a:r>
            <a:r>
              <a:rPr lang="hu-HU" sz="1600" dirty="0"/>
              <a:t>, 2012).</a:t>
            </a:r>
          </a:p>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TextBox 1"/>
          <p:cNvSpPr txBox="1"/>
          <p:nvPr/>
        </p:nvSpPr>
        <p:spPr>
          <a:xfrm>
            <a:off x="7772687" y="6333722"/>
            <a:ext cx="1169233" cy="292388"/>
          </a:xfrm>
          <a:prstGeom prst="rect">
            <a:avLst/>
          </a:prstGeom>
          <a:noFill/>
        </p:spPr>
        <p:txBody>
          <a:bodyPr wrap="square" rtlCol="0">
            <a:spAutoFit/>
          </a:bodyPr>
          <a:lstStyle/>
          <a:p>
            <a:r>
              <a:rPr lang="en-US" sz="1300" dirty="0"/>
              <a:t>Figure 14.16</a:t>
            </a:r>
          </a:p>
        </p:txBody>
      </p:sp>
    </p:spTree>
    <p:extLst>
      <p:ext uri="{BB962C8B-B14F-4D97-AF65-F5344CB8AC3E}">
        <p14:creationId xmlns:p14="http://schemas.microsoft.com/office/powerpoint/2010/main" val="353197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disorders</a:t>
            </a:r>
          </a:p>
        </p:txBody>
      </p:sp>
      <p:sp>
        <p:nvSpPr>
          <p:cNvPr id="4" name="Text Placeholder 3"/>
          <p:cNvSpPr>
            <a:spLocks noGrp="1"/>
          </p:cNvSpPr>
          <p:nvPr>
            <p:ph type="body" sz="quarter" idx="14"/>
          </p:nvPr>
        </p:nvSpPr>
        <p:spPr>
          <a:xfrm>
            <a:off x="457200" y="1261332"/>
            <a:ext cx="8367221" cy="5386211"/>
          </a:xfrm>
        </p:spPr>
        <p:txBody>
          <a:bodyPr>
            <a:normAutofit/>
          </a:bodyPr>
          <a:lstStyle/>
          <a:p>
            <a:r>
              <a:rPr lang="en-US" sz="1600" dirty="0"/>
              <a:t>The cardiovascular system plays a central role in the stress response making it a key focus in studies of psychophysiological disorders.</a:t>
            </a:r>
          </a:p>
          <a:p>
            <a:r>
              <a:rPr lang="en-US" sz="1600" b="1" dirty="0"/>
              <a:t>Heart disease </a:t>
            </a:r>
            <a:r>
              <a:rPr lang="mr-IN" sz="1600" dirty="0"/>
              <a:t>–</a:t>
            </a:r>
            <a:r>
              <a:rPr lang="en-US" sz="1600" dirty="0"/>
              <a:t> a cardiovascular disorder.</a:t>
            </a:r>
          </a:p>
          <a:p>
            <a:pPr marL="285750" indent="-285750">
              <a:buFont typeface="Arial" charset="0"/>
              <a:buChar char="•"/>
            </a:pPr>
            <a:r>
              <a:rPr lang="en-US" sz="1600" dirty="0"/>
              <a:t>A major risk factor for heart disease is hypertension.</a:t>
            </a:r>
          </a:p>
          <a:p>
            <a:r>
              <a:rPr lang="en-US" sz="1600" b="1" dirty="0"/>
              <a:t>Hypertension</a:t>
            </a:r>
            <a:r>
              <a:rPr lang="en-US" sz="1600" dirty="0"/>
              <a:t> </a:t>
            </a:r>
            <a:r>
              <a:rPr lang="mr-IN" sz="1600" dirty="0"/>
              <a:t>–</a:t>
            </a:r>
            <a:r>
              <a:rPr lang="en-US" sz="1600" dirty="0"/>
              <a:t> high blood pressure.</a:t>
            </a:r>
          </a:p>
          <a:p>
            <a:pPr marL="285750" indent="-285750">
              <a:buFont typeface="Arial" charset="0"/>
              <a:buChar char="•"/>
            </a:pPr>
            <a:r>
              <a:rPr lang="en-US" sz="1600" dirty="0"/>
              <a:t>Can be caused by stressors including job strain, marital conflict, and natural disasters.</a:t>
            </a:r>
          </a:p>
          <a:p>
            <a:pPr marL="285750" indent="-285750">
              <a:buFont typeface="Arial" charset="0"/>
              <a:buChar char="•"/>
            </a:pPr>
            <a:r>
              <a:rPr lang="en-US" sz="1600" dirty="0"/>
              <a:t>Forces the heart to pump harder, thus putting increased physical strain on the heart.</a:t>
            </a:r>
          </a:p>
          <a:p>
            <a:pPr marL="285750" indent="-285750">
              <a:buFont typeface="Arial" charset="0"/>
              <a:buChar char="•"/>
            </a:pPr>
            <a:r>
              <a:rPr lang="en-US" sz="1600" dirty="0"/>
              <a:t>Has no symptoms.</a:t>
            </a:r>
          </a:p>
          <a:p>
            <a:pPr marL="285750" indent="-285750">
              <a:buFont typeface="Arial" charset="0"/>
              <a:buChar char="•"/>
            </a:pPr>
            <a:r>
              <a:rPr lang="en-US" sz="1600" dirty="0"/>
              <a:t>Can lead to a heart attack, stroke, or heart failure, as well as kidney failure and blindness.</a:t>
            </a:r>
          </a:p>
          <a:p>
            <a:r>
              <a:rPr lang="en-US" sz="1600" dirty="0"/>
              <a:t>Both heart disease and hypertension have also been linked to negative affectivity.</a:t>
            </a:r>
          </a:p>
          <a:p>
            <a:r>
              <a:rPr lang="en-US" sz="1600" b="1" dirty="0"/>
              <a:t>Negative affectivity </a:t>
            </a:r>
            <a:r>
              <a:rPr lang="mr-IN" sz="1600" dirty="0"/>
              <a:t>–</a:t>
            </a:r>
            <a:r>
              <a:rPr lang="en-US" sz="1600" dirty="0"/>
              <a:t> tendency to experience distressed emotional states involving anger, contempt, disgust, guilt, fear, and nervousness.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1916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HEART ATTACK SYMPTOMS</a:t>
            </a:r>
          </a:p>
        </p:txBody>
      </p:sp>
      <p:pic>
        <p:nvPicPr>
          <p:cNvPr id="2" name="Picture Placeholder 1" descr="CNX_Psych_14_03_Symptom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31" r="-10131"/>
          <a:stretch>
            <a:fillRect/>
          </a:stretch>
        </p:blipFill>
        <p:spPr>
          <a:xfrm>
            <a:off x="-157397" y="1678898"/>
            <a:ext cx="9715058" cy="4217259"/>
          </a:xfrm>
        </p:spPr>
      </p:pic>
      <p:sp>
        <p:nvSpPr>
          <p:cNvPr id="7" name="Text Placeholder 6"/>
          <p:cNvSpPr>
            <a:spLocks noGrp="1"/>
          </p:cNvSpPr>
          <p:nvPr>
            <p:ph type="body" sz="quarter" idx="14"/>
          </p:nvPr>
        </p:nvSpPr>
        <p:spPr>
          <a:xfrm>
            <a:off x="668676" y="6131996"/>
            <a:ext cx="8062912" cy="597448"/>
          </a:xfrm>
        </p:spPr>
        <p:txBody>
          <a:bodyPr>
            <a:normAutofit/>
          </a:bodyPr>
          <a:lstStyle/>
          <a:p>
            <a:r>
              <a:rPr lang="en-US" sz="1600" dirty="0"/>
              <a:t>Males and females often experience different symptoms of a heart attack.</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625208" y="5957764"/>
            <a:ext cx="1199213" cy="292388"/>
          </a:xfrm>
          <a:prstGeom prst="rect">
            <a:avLst/>
          </a:prstGeom>
          <a:noFill/>
        </p:spPr>
        <p:txBody>
          <a:bodyPr wrap="square" rtlCol="0">
            <a:spAutoFit/>
          </a:bodyPr>
          <a:lstStyle/>
          <a:p>
            <a:r>
              <a:rPr lang="en-US" sz="1300" dirty="0"/>
              <a:t>Figure 14.17</a:t>
            </a:r>
          </a:p>
        </p:txBody>
      </p:sp>
    </p:spTree>
    <p:extLst>
      <p:ext uri="{BB962C8B-B14F-4D97-AF65-F5344CB8AC3E}">
        <p14:creationId xmlns:p14="http://schemas.microsoft.com/office/powerpoint/2010/main" val="157978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 A &amp; B PERSONALITIES</a:t>
            </a:r>
          </a:p>
        </p:txBody>
      </p:sp>
      <p:pic>
        <p:nvPicPr>
          <p:cNvPr id="2" name="Picture Placeholder 1" descr="CNX_Psych_14_03_Type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28" b="-9528"/>
          <a:stretch>
            <a:fillRect/>
          </a:stretch>
        </p:blipFill>
        <p:spPr>
          <a:xfrm>
            <a:off x="1727198" y="4337924"/>
            <a:ext cx="5554379" cy="2411128"/>
          </a:xfrm>
        </p:spPr>
      </p:pic>
      <p:sp>
        <p:nvSpPr>
          <p:cNvPr id="7" name="Text Placeholder 6"/>
          <p:cNvSpPr>
            <a:spLocks noGrp="1"/>
          </p:cNvSpPr>
          <p:nvPr>
            <p:ph type="body" sz="quarter" idx="14"/>
          </p:nvPr>
        </p:nvSpPr>
        <p:spPr>
          <a:xfrm>
            <a:off x="457199" y="996128"/>
            <a:ext cx="8367222" cy="3561358"/>
          </a:xfrm>
        </p:spPr>
        <p:txBody>
          <a:bodyPr>
            <a:normAutofit/>
          </a:bodyPr>
          <a:lstStyle/>
          <a:p>
            <a:pPr>
              <a:spcBef>
                <a:spcPts val="300"/>
              </a:spcBef>
              <a:spcAft>
                <a:spcPts val="500"/>
              </a:spcAft>
            </a:pPr>
            <a:r>
              <a:rPr lang="en-US" sz="1600" b="1" dirty="0"/>
              <a:t>Friedman and </a:t>
            </a:r>
            <a:r>
              <a:rPr lang="en-US" sz="1600" b="1" dirty="0" err="1"/>
              <a:t>Rosenman</a:t>
            </a:r>
            <a:r>
              <a:rPr lang="en-US" sz="1600" b="1" dirty="0"/>
              <a:t> (1974):</a:t>
            </a:r>
          </a:p>
          <a:p>
            <a:pPr marL="285750" indent="-285750">
              <a:spcBef>
                <a:spcPts val="300"/>
              </a:spcBef>
              <a:spcAft>
                <a:spcPts val="500"/>
              </a:spcAft>
              <a:buFont typeface="Arial" charset="0"/>
              <a:buChar char="•"/>
            </a:pPr>
            <a:r>
              <a:rPr lang="en-US" sz="1600" dirty="0"/>
              <a:t>Discovered that people who are prone to heart disease tend to think, feel, and act differently than those who are not.</a:t>
            </a:r>
          </a:p>
          <a:p>
            <a:pPr marL="285750" indent="-285750">
              <a:spcBef>
                <a:spcPts val="300"/>
              </a:spcBef>
              <a:spcAft>
                <a:spcPts val="500"/>
              </a:spcAft>
              <a:buFont typeface="Arial" charset="0"/>
              <a:buChar char="•"/>
            </a:pPr>
            <a:r>
              <a:rPr lang="en-US" sz="1600" dirty="0"/>
              <a:t>Found that heart disease is over seven times more frequent among Type As.</a:t>
            </a:r>
          </a:p>
          <a:p>
            <a:pPr>
              <a:spcBef>
                <a:spcPts val="300"/>
              </a:spcBef>
              <a:spcAft>
                <a:spcPts val="500"/>
              </a:spcAft>
            </a:pPr>
            <a:r>
              <a:rPr lang="en-US" sz="1600" b="1" dirty="0"/>
              <a:t>Type A </a:t>
            </a:r>
            <a:r>
              <a:rPr lang="mr-IN" sz="1600" dirty="0"/>
              <a:t>–</a:t>
            </a:r>
            <a:r>
              <a:rPr lang="en-US" sz="1600" dirty="0"/>
              <a:t> tend to be extremely competitive, intensely driven, impatient, rushed, and hostile toward others.</a:t>
            </a:r>
          </a:p>
          <a:p>
            <a:pPr>
              <a:spcBef>
                <a:spcPts val="300"/>
              </a:spcBef>
              <a:spcAft>
                <a:spcPts val="500"/>
              </a:spcAft>
            </a:pPr>
            <a:r>
              <a:rPr lang="en-US" sz="1600" b="1" dirty="0"/>
              <a:t>Type B </a:t>
            </a:r>
            <a:r>
              <a:rPr lang="mr-IN" sz="1600" dirty="0"/>
              <a:t>–</a:t>
            </a:r>
            <a:r>
              <a:rPr lang="en-US" sz="1600" dirty="0"/>
              <a:t> tend to be relaxed and laid back.</a:t>
            </a:r>
          </a:p>
          <a:p>
            <a:pPr>
              <a:spcBef>
                <a:spcPts val="300"/>
              </a:spcBef>
              <a:spcAft>
                <a:spcPts val="500"/>
              </a:spcAft>
            </a:pPr>
            <a:r>
              <a:rPr lang="en-US" sz="1600" dirty="0"/>
              <a:t>Further research suggested that the one of the most important factors in the development of heart disease is the anger/hostility dimension of Type A behavior pattern.</a:t>
            </a:r>
          </a:p>
          <a:p>
            <a:pPr marL="285750" indent="-285750">
              <a:spcBef>
                <a:spcPts val="300"/>
              </a:spcBef>
              <a:spcAft>
                <a:spcPts val="500"/>
              </a:spcAft>
              <a:buFont typeface="Arial" charset="0"/>
              <a:buChar char="•"/>
            </a:pPr>
            <a:r>
              <a:rPr lang="en-US" sz="1600" dirty="0"/>
              <a:t>Individuals that indicated they responded to pressure with anger were over 6 times more likely than those who indicated less anger to have had a heart attack by age 55.</a:t>
            </a:r>
          </a:p>
          <a:p>
            <a:pPr>
              <a:spcBef>
                <a:spcPts val="300"/>
              </a:spcBef>
              <a:spcAft>
                <a:spcPts val="500"/>
              </a:spcAft>
            </a:pPr>
            <a:endParaRPr lang="en-US" sz="1600" dirty="0"/>
          </a:p>
          <a:p>
            <a:pPr>
              <a:spcBef>
                <a:spcPts val="300"/>
              </a:spcBef>
              <a:spcAft>
                <a:spcPts val="500"/>
              </a:spcAft>
            </a:pPr>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6456664"/>
            <a:ext cx="8367222" cy="292388"/>
          </a:xfrm>
          <a:prstGeom prst="rect">
            <a:avLst/>
          </a:prstGeom>
          <a:noFill/>
        </p:spPr>
        <p:txBody>
          <a:bodyPr wrap="square" rtlCol="0">
            <a:spAutoFit/>
          </a:bodyPr>
          <a:lstStyle/>
          <a:p>
            <a:r>
              <a:rPr lang="en-US" sz="1300" dirty="0"/>
              <a:t>Figure 14.18 (credit a: modification of work by Greg Hernandez; credit b: modification of work by </a:t>
            </a:r>
            <a:r>
              <a:rPr lang="en-US" sz="1300" dirty="0" err="1"/>
              <a:t>Elvert</a:t>
            </a:r>
            <a:r>
              <a:rPr lang="en-US" sz="1300" dirty="0"/>
              <a:t> Barnes)</a:t>
            </a:r>
          </a:p>
        </p:txBody>
      </p:sp>
    </p:spTree>
    <p:extLst>
      <p:ext uri="{BB962C8B-B14F-4D97-AF65-F5344CB8AC3E}">
        <p14:creationId xmlns:p14="http://schemas.microsoft.com/office/powerpoint/2010/main" val="142483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03395"/>
          </a:xfrm>
        </p:spPr>
        <p:txBody>
          <a:bodyPr>
            <a:normAutofit/>
          </a:bodyPr>
          <a:lstStyle/>
          <a:p>
            <a:r>
              <a:rPr lang="en-US" dirty="0"/>
              <a:t>Transactional model of hostility</a:t>
            </a:r>
            <a:br>
              <a:rPr lang="en-US" dirty="0"/>
            </a:br>
            <a:r>
              <a:rPr lang="en-US" dirty="0"/>
              <a:t>for predicting </a:t>
            </a:r>
            <a:r>
              <a:rPr lang="en-US"/>
              <a:t>social interactions</a:t>
            </a:r>
            <a:endParaRPr lang="en-US" dirty="0"/>
          </a:p>
        </p:txBody>
      </p:sp>
      <p:pic>
        <p:nvPicPr>
          <p:cNvPr id="2" name="Picture Placeholder 1" descr="CNX_Psych_14_03_Transactiona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25" r="-24425"/>
          <a:stretch>
            <a:fillRect/>
          </a:stretch>
        </p:blipFill>
        <p:spPr>
          <a:xfrm>
            <a:off x="2075543" y="1311353"/>
            <a:ext cx="8189913" cy="4741104"/>
          </a:xfrm>
        </p:spPr>
      </p:pic>
      <p:sp>
        <p:nvSpPr>
          <p:cNvPr id="7" name="Text Placeholder 6"/>
          <p:cNvSpPr>
            <a:spLocks noGrp="1"/>
          </p:cNvSpPr>
          <p:nvPr>
            <p:ph type="body" sz="quarter" idx="14"/>
          </p:nvPr>
        </p:nvSpPr>
        <p:spPr>
          <a:xfrm>
            <a:off x="457200" y="1311353"/>
            <a:ext cx="3055257" cy="5035180"/>
          </a:xfrm>
        </p:spPr>
        <p:txBody>
          <a:bodyPr>
            <a:normAutofit/>
          </a:bodyPr>
          <a:lstStyle/>
          <a:p>
            <a:r>
              <a:rPr lang="en-US" sz="1600" dirty="0"/>
              <a:t>Anger and hostility appear to constitute long-term risk factors for adverse cardiovascular outcomes.</a:t>
            </a:r>
          </a:p>
          <a:p>
            <a:r>
              <a:rPr lang="en-US" sz="1600" i="1" dirty="0"/>
              <a:t>Why?</a:t>
            </a:r>
          </a:p>
          <a:p>
            <a:r>
              <a:rPr lang="en-US" sz="1600" dirty="0"/>
              <a:t>According to the transactional model of hostility for predicting social interactions (Vella et al., 2012), the thoughts and feelings of a hostile person promote antagonistic behavior toward others, which in turn reinforces complimentary reactions from others, thereby intensifying ones’ hostile disposition and intensifying the cyclical nature of this relationship.</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511656" y="6346533"/>
            <a:ext cx="1400076" cy="292388"/>
          </a:xfrm>
          <a:prstGeom prst="rect">
            <a:avLst/>
          </a:prstGeom>
          <a:noFill/>
        </p:spPr>
        <p:txBody>
          <a:bodyPr wrap="square" rtlCol="0">
            <a:spAutoFit/>
          </a:bodyPr>
          <a:lstStyle/>
          <a:p>
            <a:r>
              <a:rPr lang="en-US" sz="1300" dirty="0"/>
              <a:t>Figure 14.19</a:t>
            </a:r>
          </a:p>
        </p:txBody>
      </p:sp>
    </p:spTree>
    <p:extLst>
      <p:ext uri="{BB962C8B-B14F-4D97-AF65-F5344CB8AC3E}">
        <p14:creationId xmlns:p14="http://schemas.microsoft.com/office/powerpoint/2010/main" val="117140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7219" y="1244184"/>
            <a:ext cx="8397201" cy="5186596"/>
          </a:xfrm>
          <a:ln w="76200">
            <a:solidFill>
              <a:srgbClr val="6CB255"/>
            </a:solidFill>
          </a:ln>
        </p:spPr>
        <p:txBody>
          <a:bodyPr>
            <a:normAutofit/>
          </a:bodyPr>
          <a:lstStyle/>
          <a:p>
            <a:pPr algn="ctr"/>
            <a:endParaRPr lang="en-US" b="1" dirty="0">
              <a:solidFill>
                <a:srgbClr val="6CB255"/>
              </a:solidFill>
            </a:endParaRPr>
          </a:p>
          <a:p>
            <a:pPr algn="ctr"/>
            <a:r>
              <a:rPr lang="en-US" sz="3600" b="1" dirty="0">
                <a:solidFill>
                  <a:srgbClr val="6CB255"/>
                </a:solidFill>
              </a:rPr>
              <a:t>WHAT IS STRESS?</a:t>
            </a:r>
          </a:p>
          <a:p>
            <a:pPr algn="ctr"/>
            <a:endParaRPr lang="en-US" dirty="0">
              <a:solidFill>
                <a:srgbClr val="6CB255"/>
              </a:solidFill>
            </a:endParaRPr>
          </a:p>
          <a:p>
            <a:pPr algn="ctr"/>
            <a:r>
              <a:rPr lang="en-US" dirty="0">
                <a:solidFill>
                  <a:srgbClr val="6CB255"/>
                </a:solidFill>
              </a:rPr>
              <a:t>GOOD STRESS?</a:t>
            </a:r>
          </a:p>
          <a:p>
            <a:pPr algn="ctr"/>
            <a:r>
              <a:rPr lang="en-US" dirty="0">
                <a:solidFill>
                  <a:srgbClr val="6CB255"/>
                </a:solidFill>
              </a:rPr>
              <a:t>THE PREVALENCE OF STRESS</a:t>
            </a:r>
          </a:p>
          <a:p>
            <a:pPr algn="ctr"/>
            <a:r>
              <a:rPr lang="en-US" dirty="0">
                <a:solidFill>
                  <a:srgbClr val="6CB255"/>
                </a:solidFill>
              </a:rPr>
              <a:t>STRESS AMONG DEMOGRAPHIC GROUPS</a:t>
            </a:r>
          </a:p>
          <a:p>
            <a:pPr algn="ctr"/>
            <a:r>
              <a:rPr lang="en-US" dirty="0">
                <a:solidFill>
                  <a:srgbClr val="6CB255"/>
                </a:solidFill>
              </a:rPr>
              <a:t>WALTER CANNON: FIGHT OR FLIGHT REPONSE</a:t>
            </a:r>
          </a:p>
          <a:p>
            <a:pPr algn="ctr"/>
            <a:r>
              <a:rPr lang="en-US" dirty="0">
                <a:solidFill>
                  <a:srgbClr val="6CB255"/>
                </a:solidFill>
              </a:rPr>
              <a:t>HANS SELYE: GENERAL ADAPTATION SYNDROME</a:t>
            </a:r>
          </a:p>
          <a:p>
            <a:pPr algn="ctr"/>
            <a:r>
              <a:rPr lang="en-US" dirty="0">
                <a:solidFill>
                  <a:srgbClr val="6CB255"/>
                </a:solidFill>
              </a:rPr>
              <a:t>THE PHYSIOLOGICAL BASIS OF STRESS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6036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DEPRESSION &amp; THE HEART</a:t>
            </a:r>
          </a:p>
        </p:txBody>
      </p:sp>
      <p:pic>
        <p:nvPicPr>
          <p:cNvPr id="2" name="Picture Placeholder 1" descr="CNX_Psych_14_03_HeartAt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70" r="-26670"/>
          <a:stretch>
            <a:fillRect/>
          </a:stretch>
        </p:blipFill>
        <p:spPr>
          <a:xfrm>
            <a:off x="457199" y="2663535"/>
            <a:ext cx="8062913" cy="3500071"/>
          </a:xfrm>
        </p:spPr>
      </p:pic>
      <p:sp>
        <p:nvSpPr>
          <p:cNvPr id="7" name="Text Placeholder 6"/>
          <p:cNvSpPr>
            <a:spLocks noGrp="1"/>
          </p:cNvSpPr>
          <p:nvPr>
            <p:ph type="body" sz="quarter" idx="14"/>
          </p:nvPr>
        </p:nvSpPr>
        <p:spPr>
          <a:xfrm>
            <a:off x="457199" y="5996900"/>
            <a:ext cx="8062912" cy="714254"/>
          </a:xfrm>
        </p:spPr>
        <p:txBody>
          <a:bodyPr>
            <a:normAutofit/>
          </a:bodyPr>
          <a:lstStyle/>
          <a:p>
            <a:r>
              <a:rPr lang="en-US" sz="1600"/>
              <a:t>This </a:t>
            </a:r>
            <a:r>
              <a:rPr lang="en-US" sz="1600" dirty="0"/>
              <a:t>graph shows the incidence of heart attacks among men and women by depression score quartile (adapted from Barefoot &amp; </a:t>
            </a:r>
            <a:r>
              <a:rPr lang="en-US" sz="1600" dirty="0" err="1"/>
              <a:t>Schroll</a:t>
            </a:r>
            <a:r>
              <a:rPr lang="en-US" sz="1600" dirty="0"/>
              <a:t>, 1996).</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601511" y="6446201"/>
            <a:ext cx="1394085" cy="292388"/>
          </a:xfrm>
          <a:prstGeom prst="rect">
            <a:avLst/>
          </a:prstGeom>
          <a:noFill/>
        </p:spPr>
        <p:txBody>
          <a:bodyPr wrap="square" rtlCol="0">
            <a:spAutoFit/>
          </a:bodyPr>
          <a:lstStyle/>
          <a:p>
            <a:r>
              <a:rPr lang="en-US" sz="1300" dirty="0"/>
              <a:t>Figure 14.20</a:t>
            </a:r>
          </a:p>
        </p:txBody>
      </p:sp>
      <p:sp>
        <p:nvSpPr>
          <p:cNvPr id="4" name="TextBox 3"/>
          <p:cNvSpPr txBox="1"/>
          <p:nvPr/>
        </p:nvSpPr>
        <p:spPr>
          <a:xfrm>
            <a:off x="457199" y="1192657"/>
            <a:ext cx="8367222" cy="1323439"/>
          </a:xfrm>
          <a:prstGeom prst="rect">
            <a:avLst/>
          </a:prstGeom>
          <a:noFill/>
        </p:spPr>
        <p:txBody>
          <a:bodyPr wrap="square" rtlCol="0">
            <a:spAutoFit/>
          </a:bodyPr>
          <a:lstStyle/>
          <a:p>
            <a:r>
              <a:rPr lang="en-US" sz="1600" dirty="0"/>
              <a:t>Research suggests that a relationship exists between depression and heart disease.</a:t>
            </a:r>
          </a:p>
          <a:p>
            <a:r>
              <a:rPr lang="en-US" sz="1600" dirty="0"/>
              <a:t>One reason for this seems to be that people diagnosed with depression as children have been found to be more likely to be obese, smoke, and physically inactive.</a:t>
            </a:r>
          </a:p>
          <a:p>
            <a:r>
              <a:rPr lang="en-US" sz="1600" dirty="0"/>
              <a:t>Depression may increase the likelihood of living an unhealthy lifestyle and therefore the chances of heart disease. </a:t>
            </a:r>
            <a:endParaRPr lang="en-US" dirty="0"/>
          </a:p>
        </p:txBody>
      </p:sp>
    </p:spTree>
    <p:extLst>
      <p:ext uri="{BB962C8B-B14F-4D97-AF65-F5344CB8AC3E}">
        <p14:creationId xmlns:p14="http://schemas.microsoft.com/office/powerpoint/2010/main" val="424964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ASTHMA</a:t>
            </a:r>
          </a:p>
        </p:txBody>
      </p:sp>
      <p:sp>
        <p:nvSpPr>
          <p:cNvPr id="7" name="Text Placeholder 6"/>
          <p:cNvSpPr>
            <a:spLocks noGrp="1"/>
          </p:cNvSpPr>
          <p:nvPr>
            <p:ph type="body" sz="quarter" idx="14"/>
          </p:nvPr>
        </p:nvSpPr>
        <p:spPr>
          <a:xfrm>
            <a:off x="457199" y="1250210"/>
            <a:ext cx="8367222" cy="3536103"/>
          </a:xfrm>
        </p:spPr>
        <p:txBody>
          <a:bodyPr>
            <a:normAutofit/>
          </a:bodyPr>
          <a:lstStyle/>
          <a:p>
            <a:r>
              <a:rPr lang="en-US" sz="1600" b="1" dirty="0"/>
              <a:t>Asthma</a:t>
            </a:r>
            <a:r>
              <a:rPr lang="en-US" sz="1600" dirty="0"/>
              <a:t> </a:t>
            </a:r>
            <a:r>
              <a:rPr lang="mr-IN" sz="1600" dirty="0"/>
              <a:t>–</a:t>
            </a:r>
            <a:r>
              <a:rPr lang="en-US" sz="1600" dirty="0"/>
              <a:t> chronic disease in which the airways become inflamed and narrowed, leading to difficulty breathing.</a:t>
            </a:r>
          </a:p>
          <a:p>
            <a:r>
              <a:rPr lang="en-US" sz="1600" dirty="0"/>
              <a:t>Psychological factors play an important role in asthma.</a:t>
            </a:r>
          </a:p>
          <a:p>
            <a:pPr marL="285750" indent="-285750">
              <a:buFont typeface="Arial" charset="0"/>
              <a:buChar char="•"/>
            </a:pPr>
            <a:r>
              <a:rPr lang="en-US" sz="1600" dirty="0"/>
              <a:t>Studies show that some people with asthma will experience asthma-like symptoms if they expect to experience symptoms.</a:t>
            </a:r>
          </a:p>
          <a:p>
            <a:pPr marL="285750" indent="-285750">
              <a:buFont typeface="Arial" charset="0"/>
              <a:buChar char="•"/>
            </a:pPr>
            <a:r>
              <a:rPr lang="en-US" sz="1600" dirty="0"/>
              <a:t>People with asthma report and display a high level of negative emotions (e.g., anxiety).</a:t>
            </a:r>
          </a:p>
          <a:p>
            <a:pPr marL="285750" indent="-285750">
              <a:buFont typeface="Arial" charset="0"/>
              <a:buChar char="•"/>
            </a:pPr>
            <a:r>
              <a:rPr lang="en-US" sz="1600" dirty="0"/>
              <a:t>Asthma attacks have been linked to periods of high emotionality.</a:t>
            </a:r>
          </a:p>
          <a:p>
            <a:pPr marL="285750" indent="-285750">
              <a:buFont typeface="Arial" charset="0"/>
              <a:buChar char="•"/>
            </a:pPr>
            <a:r>
              <a:rPr lang="en-US" sz="1600" dirty="0"/>
              <a:t>Exposure to stressful experiences has been linked to the development of asthma throughout the lifespan.</a:t>
            </a:r>
          </a:p>
          <a:p>
            <a:pPr marL="285750" indent="-285750">
              <a:buFont typeface="Arial" charset="0"/>
              <a:buChar char="•"/>
            </a:pPr>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1324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7239" y="1366264"/>
            <a:ext cx="8427181" cy="4075166"/>
          </a:xfrm>
          <a:ln w="76200">
            <a:solidFill>
              <a:srgbClr val="6CB255"/>
            </a:solidFill>
          </a:ln>
        </p:spPr>
        <p:txBody>
          <a:bodyPr>
            <a:normAutofit/>
          </a:bodyPr>
          <a:lstStyle/>
          <a:p>
            <a:pPr algn="ctr"/>
            <a:endParaRPr lang="en-US" b="1">
              <a:solidFill>
                <a:srgbClr val="6CB255"/>
              </a:solidFill>
            </a:endParaRPr>
          </a:p>
          <a:p>
            <a:pPr algn="ctr"/>
            <a:r>
              <a:rPr lang="en-US" sz="3600" b="1" dirty="0">
                <a:solidFill>
                  <a:srgbClr val="6CB255"/>
                </a:solidFill>
              </a:rPr>
              <a:t>REGULATION OF STRESS</a:t>
            </a:r>
          </a:p>
          <a:p>
            <a:pPr algn="ctr"/>
            <a:endParaRPr lang="en-US" dirty="0">
              <a:solidFill>
                <a:srgbClr val="6CB255"/>
              </a:solidFill>
            </a:endParaRPr>
          </a:p>
          <a:p>
            <a:pPr algn="ctr"/>
            <a:r>
              <a:rPr lang="en-US" dirty="0">
                <a:solidFill>
                  <a:srgbClr val="6CB255"/>
                </a:solidFill>
              </a:rPr>
              <a:t>COPING STYLES</a:t>
            </a:r>
          </a:p>
          <a:p>
            <a:pPr algn="ctr"/>
            <a:r>
              <a:rPr lang="en-US" dirty="0">
                <a:solidFill>
                  <a:srgbClr val="6CB255"/>
                </a:solidFill>
              </a:rPr>
              <a:t>CONTROL &amp; STRESS</a:t>
            </a:r>
          </a:p>
          <a:p>
            <a:pPr algn="ctr"/>
            <a:r>
              <a:rPr lang="en-US" dirty="0">
                <a:solidFill>
                  <a:srgbClr val="6CB255"/>
                </a:solidFill>
              </a:rPr>
              <a:t>SOCIAL SUPPORT</a:t>
            </a:r>
          </a:p>
          <a:p>
            <a:pPr algn="ctr"/>
            <a:r>
              <a:rPr lang="en-US" dirty="0">
                <a:solidFill>
                  <a:srgbClr val="6CB255"/>
                </a:solidFill>
              </a:rPr>
              <a:t>STRESS REDUCTION TECHNIQUES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20790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STYLES</a:t>
            </a:r>
          </a:p>
        </p:txBody>
      </p:sp>
      <p:sp>
        <p:nvSpPr>
          <p:cNvPr id="4" name="Text Placeholder 3"/>
          <p:cNvSpPr>
            <a:spLocks noGrp="1"/>
          </p:cNvSpPr>
          <p:nvPr>
            <p:ph type="body" sz="quarter" idx="14"/>
          </p:nvPr>
        </p:nvSpPr>
        <p:spPr>
          <a:xfrm>
            <a:off x="457200" y="1126421"/>
            <a:ext cx="8367221" cy="5499231"/>
          </a:xfrm>
        </p:spPr>
        <p:txBody>
          <a:bodyPr>
            <a:normAutofit lnSpcReduction="10000"/>
          </a:bodyPr>
          <a:lstStyle/>
          <a:p>
            <a:r>
              <a:rPr lang="en-US" sz="1600" b="1" u="sng" dirty="0">
                <a:solidFill>
                  <a:srgbClr val="6CB255"/>
                </a:solidFill>
              </a:rPr>
              <a:t>Lazarus and Folkman (1984)</a:t>
            </a:r>
          </a:p>
          <a:p>
            <a:r>
              <a:rPr lang="en-US" sz="1600" b="1" dirty="0"/>
              <a:t>Problem-focused coping </a:t>
            </a:r>
            <a:r>
              <a:rPr lang="mr-IN" sz="1600" dirty="0"/>
              <a:t>–</a:t>
            </a:r>
            <a:r>
              <a:rPr lang="en-US" sz="1600" dirty="0"/>
              <a:t> individual attempts to manage or alter the problem that is causing them to experience stress.</a:t>
            </a:r>
          </a:p>
          <a:p>
            <a:pPr marL="285750" indent="-285750">
              <a:buFont typeface="Arial" charset="0"/>
              <a:buChar char="•"/>
            </a:pPr>
            <a:r>
              <a:rPr lang="en-US" sz="1600" dirty="0"/>
              <a:t>Involves identifying the problem, considering possible solutions, weight the costs and benefits of these solutions, and then selecting an alternative.</a:t>
            </a:r>
          </a:p>
          <a:p>
            <a:pPr marL="285750" indent="-285750">
              <a:buFont typeface="Arial" charset="0"/>
              <a:buChar char="•"/>
            </a:pPr>
            <a:r>
              <a:rPr lang="en-US" sz="1600" dirty="0"/>
              <a:t>Proactively addresses the problem.</a:t>
            </a:r>
          </a:p>
          <a:p>
            <a:pPr marL="285750" indent="-285750">
              <a:buFont typeface="Arial" charset="0"/>
              <a:buChar char="•"/>
            </a:pPr>
            <a:r>
              <a:rPr lang="en-US" sz="1600" dirty="0"/>
              <a:t>More likely to be used when the stressor is perceived as controllable.</a:t>
            </a:r>
          </a:p>
          <a:p>
            <a:r>
              <a:rPr lang="en-US" sz="1600" b="1" dirty="0"/>
              <a:t>Emotion-focused coping </a:t>
            </a:r>
            <a:r>
              <a:rPr lang="mr-IN" sz="1600" dirty="0"/>
              <a:t>–</a:t>
            </a:r>
            <a:r>
              <a:rPr lang="en-US" sz="1600" dirty="0"/>
              <a:t> efforts to change or reduce the negative emotions associated with stress.</a:t>
            </a:r>
          </a:p>
          <a:p>
            <a:pPr marL="285750" indent="-285750">
              <a:buFont typeface="Arial" charset="0"/>
              <a:buChar char="•"/>
            </a:pPr>
            <a:r>
              <a:rPr lang="en-US" sz="1600" dirty="0"/>
              <a:t>Can include avoiding, minimizing, or distancing oneself from the problem, or positive comparisons with others, or seeking something positive in a negative event.</a:t>
            </a:r>
          </a:p>
          <a:p>
            <a:pPr marL="285750" indent="-285750">
              <a:buFont typeface="Arial" charset="0"/>
              <a:buChar char="•"/>
            </a:pPr>
            <a:r>
              <a:rPr lang="en-US" sz="1600" dirty="0"/>
              <a:t>Treats the symptoms of stress, not the cause.</a:t>
            </a:r>
          </a:p>
          <a:p>
            <a:pPr marL="285750" indent="-285750">
              <a:buFont typeface="Arial" charset="0"/>
              <a:buChar char="•"/>
            </a:pPr>
            <a:r>
              <a:rPr lang="en-US" sz="1600" dirty="0"/>
              <a:t>More often used for stressors we feel powerless to change.</a:t>
            </a:r>
          </a:p>
          <a:p>
            <a:r>
              <a:rPr lang="en-US" sz="1600" i="1" dirty="0"/>
              <a:t>E.g. You are stressed because you are failing a class.</a:t>
            </a:r>
          </a:p>
          <a:p>
            <a:r>
              <a:rPr lang="en-US" sz="1600" dirty="0"/>
              <a:t>Problem-focused approach </a:t>
            </a:r>
            <a:r>
              <a:rPr lang="mr-IN" sz="1600" dirty="0"/>
              <a:t>–</a:t>
            </a:r>
            <a:r>
              <a:rPr lang="en-US" sz="1600" dirty="0"/>
              <a:t> study more, contact professor for help, find a tutor.</a:t>
            </a:r>
          </a:p>
          <a:p>
            <a:r>
              <a:rPr lang="en-US" sz="1600" dirty="0"/>
              <a:t>Emotion-focused approach </a:t>
            </a:r>
            <a:r>
              <a:rPr lang="mr-IN" sz="1600" dirty="0"/>
              <a:t>–</a:t>
            </a:r>
            <a:r>
              <a:rPr lang="en-US" sz="1600" dirty="0"/>
              <a:t> watch a movie or play games to distract yourself from the problem.</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40888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&amp; stress</a:t>
            </a:r>
          </a:p>
        </p:txBody>
      </p:sp>
      <p:sp>
        <p:nvSpPr>
          <p:cNvPr id="4" name="Text Placeholder 3"/>
          <p:cNvSpPr>
            <a:spLocks noGrp="1"/>
          </p:cNvSpPr>
          <p:nvPr>
            <p:ph type="body" sz="quarter" idx="14"/>
          </p:nvPr>
        </p:nvSpPr>
        <p:spPr>
          <a:xfrm>
            <a:off x="457200" y="1231352"/>
            <a:ext cx="8367221" cy="3580491"/>
          </a:xfrm>
        </p:spPr>
        <p:txBody>
          <a:bodyPr>
            <a:normAutofit/>
          </a:bodyPr>
          <a:lstStyle/>
          <a:p>
            <a:r>
              <a:rPr lang="en-US" sz="1600" dirty="0"/>
              <a:t>The ability to enact control in our lives is a basic tenet of human behavior.</a:t>
            </a:r>
          </a:p>
          <a:p>
            <a:r>
              <a:rPr lang="en-US" sz="1600" dirty="0"/>
              <a:t>Our reaction to potential stressors depends largely on how much control we feel we have.</a:t>
            </a:r>
          </a:p>
          <a:p>
            <a:r>
              <a:rPr lang="en-US" sz="1600" b="1" dirty="0"/>
              <a:t>Perceived control </a:t>
            </a:r>
            <a:r>
              <a:rPr lang="mr-IN" sz="1600" dirty="0"/>
              <a:t>–</a:t>
            </a:r>
            <a:r>
              <a:rPr lang="en-US" sz="1600" dirty="0"/>
              <a:t> our beliefs about our personal capacity to exert influence over and shape outcomes.</a:t>
            </a:r>
          </a:p>
          <a:p>
            <a:pPr marL="285750" indent="-285750">
              <a:buFont typeface="Arial" charset="0"/>
              <a:buChar char="•"/>
            </a:pPr>
            <a:r>
              <a:rPr lang="en-US" sz="1600" dirty="0"/>
              <a:t>Has major implications for health and happiness.</a:t>
            </a:r>
          </a:p>
          <a:p>
            <a:r>
              <a:rPr lang="en-US" sz="1600" dirty="0"/>
              <a:t>Greater personal control is associated with:</a:t>
            </a:r>
          </a:p>
          <a:p>
            <a:pPr marL="285750" indent="-285750">
              <a:buFont typeface="Arial" charset="0"/>
              <a:buChar char="•"/>
            </a:pPr>
            <a:r>
              <a:rPr lang="en-US" sz="1600" dirty="0"/>
              <a:t>Better physical and mental health.</a:t>
            </a:r>
          </a:p>
          <a:p>
            <a:pPr marL="285750" indent="-285750">
              <a:buFont typeface="Arial" charset="0"/>
              <a:buChar char="•"/>
            </a:pPr>
            <a:r>
              <a:rPr lang="en-US" sz="1600" dirty="0"/>
              <a:t>Greater psychological well-being.</a:t>
            </a:r>
          </a:p>
          <a:p>
            <a:pPr marL="285750" indent="-285750">
              <a:buFont typeface="Arial" charset="0"/>
              <a:buChar char="•"/>
            </a:pPr>
            <a:r>
              <a:rPr lang="en-US" sz="1600" dirty="0"/>
              <a:t>Lower reactivity to stressors in daily life.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03987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dirty="0"/>
              <a:t>LEARNED HELPLESSNESS</a:t>
            </a:r>
            <a:br>
              <a:rPr lang="en-US" dirty="0"/>
            </a:br>
            <a:r>
              <a:rPr lang="en-US" dirty="0">
                <a:latin typeface="+mn-lt"/>
              </a:rPr>
              <a:t>Martin Seligman (1967)</a:t>
            </a:r>
          </a:p>
        </p:txBody>
      </p:sp>
      <p:pic>
        <p:nvPicPr>
          <p:cNvPr id="2" name="Picture Placeholder 1" descr="CNX_Psych_14_04_Helples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530" r="-24530"/>
          <a:stretch>
            <a:fillRect/>
          </a:stretch>
        </p:blipFill>
        <p:spPr>
          <a:xfrm>
            <a:off x="1140294" y="3515349"/>
            <a:ext cx="7217009" cy="3132868"/>
          </a:xfrm>
        </p:spPr>
      </p:pic>
      <p:sp>
        <p:nvSpPr>
          <p:cNvPr id="7" name="Text Placeholder 6"/>
          <p:cNvSpPr>
            <a:spLocks noGrp="1"/>
          </p:cNvSpPr>
          <p:nvPr>
            <p:ph type="body" sz="quarter" idx="14"/>
          </p:nvPr>
        </p:nvSpPr>
        <p:spPr>
          <a:xfrm>
            <a:off x="457200" y="1184579"/>
            <a:ext cx="8484720" cy="2330769"/>
          </a:xfrm>
        </p:spPr>
        <p:txBody>
          <a:bodyPr>
            <a:normAutofit/>
          </a:bodyPr>
          <a:lstStyle/>
          <a:p>
            <a:r>
              <a:rPr lang="en-US" sz="1600" b="1" dirty="0"/>
              <a:t>Learned helplessness </a:t>
            </a:r>
            <a:r>
              <a:rPr lang="mr-IN" sz="1600" dirty="0"/>
              <a:t>–</a:t>
            </a:r>
            <a:r>
              <a:rPr lang="en-US" sz="1600" dirty="0"/>
              <a:t> an acquired belief that one is powerless to do anything about a situation.</a:t>
            </a:r>
          </a:p>
          <a:p>
            <a:r>
              <a:rPr lang="en-US" sz="1600" dirty="0"/>
              <a:t>In Seligman’s experiment, dogs were placed in a chamber where they received electric shocks from which they could not escape.</a:t>
            </a:r>
          </a:p>
          <a:p>
            <a:r>
              <a:rPr lang="en-US" sz="1600" dirty="0"/>
              <a:t>When they were later given the opportunity to escape the shocks, most seemed to give up and did not even try.  They had acquired </a:t>
            </a:r>
            <a:r>
              <a:rPr lang="en-US" sz="1600" u="sng" dirty="0"/>
              <a:t>learned helplessness</a:t>
            </a:r>
            <a:r>
              <a:rPr lang="en-US" sz="1600" dirty="0"/>
              <a:t>.</a:t>
            </a:r>
          </a:p>
          <a:p>
            <a:r>
              <a:rPr lang="en-US" sz="1600" dirty="0"/>
              <a:t>Seligman believed learned helplessness to be a possible cause of depression.</a:t>
            </a:r>
          </a:p>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772687" y="6355829"/>
            <a:ext cx="1169233" cy="292388"/>
          </a:xfrm>
          <a:prstGeom prst="rect">
            <a:avLst/>
          </a:prstGeom>
          <a:noFill/>
        </p:spPr>
        <p:txBody>
          <a:bodyPr wrap="square" rtlCol="0">
            <a:spAutoFit/>
          </a:bodyPr>
          <a:lstStyle/>
          <a:p>
            <a:r>
              <a:rPr lang="en-US" sz="1300" dirty="0"/>
              <a:t>Figure 14.22</a:t>
            </a:r>
          </a:p>
        </p:txBody>
      </p:sp>
    </p:spTree>
    <p:extLst>
      <p:ext uri="{BB962C8B-B14F-4D97-AF65-F5344CB8AC3E}">
        <p14:creationId xmlns:p14="http://schemas.microsoft.com/office/powerpoint/2010/main" val="16579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SOCIAL SUPPORT</a:t>
            </a:r>
          </a:p>
        </p:txBody>
      </p:sp>
      <p:pic>
        <p:nvPicPr>
          <p:cNvPr id="2" name="Picture Placeholder 1" descr="CNX_Psych_14_04_Suppor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80" b="-9780"/>
          <a:stretch>
            <a:fillRect/>
          </a:stretch>
        </p:blipFill>
        <p:spPr>
          <a:xfrm>
            <a:off x="1817183" y="4277791"/>
            <a:ext cx="5647252" cy="2451444"/>
          </a:xfrm>
        </p:spPr>
      </p:pic>
      <p:sp>
        <p:nvSpPr>
          <p:cNvPr id="7" name="Text Placeholder 6"/>
          <p:cNvSpPr>
            <a:spLocks noGrp="1"/>
          </p:cNvSpPr>
          <p:nvPr>
            <p:ph type="body" sz="quarter" idx="14"/>
          </p:nvPr>
        </p:nvSpPr>
        <p:spPr>
          <a:xfrm>
            <a:off x="457199" y="1042719"/>
            <a:ext cx="8367221" cy="3235071"/>
          </a:xfrm>
        </p:spPr>
        <p:txBody>
          <a:bodyPr>
            <a:normAutofit/>
          </a:bodyPr>
          <a:lstStyle/>
          <a:p>
            <a:r>
              <a:rPr lang="en-US" sz="1600" dirty="0"/>
              <a:t>A fundamental human motive is the need to form and maintain strong, stable relationships. </a:t>
            </a:r>
          </a:p>
          <a:p>
            <a:r>
              <a:rPr lang="en-US" sz="1600" b="1" dirty="0"/>
              <a:t>Social support </a:t>
            </a:r>
            <a:r>
              <a:rPr lang="en-US" sz="1600" dirty="0"/>
              <a:t>- the soothing impact of friends, family, and acquaintances.</a:t>
            </a:r>
          </a:p>
          <a:p>
            <a:pPr marL="285750" indent="-285750">
              <a:buFont typeface="Arial" charset="0"/>
              <a:buChar char="•"/>
            </a:pPr>
            <a:r>
              <a:rPr lang="en-US" sz="1600" dirty="0"/>
              <a:t>Can include advice, guidance, encouragement, acceptance, emotional comfort, and tangible assistance.</a:t>
            </a:r>
          </a:p>
          <a:p>
            <a:pPr marL="285750" indent="-285750">
              <a:buFont typeface="Arial" charset="0"/>
              <a:buChar char="•"/>
            </a:pPr>
            <a:r>
              <a:rPr lang="en-US" sz="1600" dirty="0"/>
              <a:t>Provides comfort when faced with life stressors.</a:t>
            </a:r>
          </a:p>
          <a:p>
            <a:pPr marL="285750" indent="-285750">
              <a:buFont typeface="Arial" charset="0"/>
              <a:buChar char="•"/>
            </a:pPr>
            <a:r>
              <a:rPr lang="en-US" sz="1600" dirty="0"/>
              <a:t>A psychosocial factor affecting health outcomes </a:t>
            </a:r>
            <a:r>
              <a:rPr lang="mr-IN" sz="1600" dirty="0"/>
              <a:t>–</a:t>
            </a:r>
            <a:r>
              <a:rPr lang="en-US" sz="1600" dirty="0"/>
              <a:t> individuals with stronger social relationships have a 50% greater likelihood of survival compared to those with weal social relationships.</a:t>
            </a:r>
          </a:p>
          <a:p>
            <a:pPr marL="285750" indent="-285750">
              <a:buFont typeface="Arial" charset="0"/>
              <a:buChar char="•"/>
            </a:pPr>
            <a:r>
              <a:rPr lang="en-US" sz="1600" dirty="0"/>
              <a:t>Research suggests social support boosts the immune system and reduces blood pressure.</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244943" y="6436847"/>
            <a:ext cx="8791732" cy="292388"/>
          </a:xfrm>
          <a:prstGeom prst="rect">
            <a:avLst/>
          </a:prstGeom>
          <a:noFill/>
        </p:spPr>
        <p:txBody>
          <a:bodyPr wrap="square" rtlCol="0">
            <a:spAutoFit/>
          </a:bodyPr>
          <a:lstStyle/>
          <a:p>
            <a:r>
              <a:rPr lang="en-US" sz="1300" dirty="0"/>
              <a:t>Figure 14.23 (credit a: modification of work by </a:t>
            </a:r>
            <a:r>
              <a:rPr lang="en-US" sz="1300" dirty="0" err="1"/>
              <a:t>Nattachai</a:t>
            </a:r>
            <a:r>
              <a:rPr lang="en-US" sz="1300" dirty="0"/>
              <a:t> </a:t>
            </a:r>
            <a:r>
              <a:rPr lang="en-US" sz="1300" dirty="0" err="1"/>
              <a:t>Noogure</a:t>
            </a:r>
            <a:r>
              <a:rPr lang="en-US" sz="1300" dirty="0"/>
              <a:t>; credit b: modification of work by Christian Haugen)</a:t>
            </a:r>
          </a:p>
        </p:txBody>
      </p:sp>
    </p:spTree>
    <p:extLst>
      <p:ext uri="{BB962C8B-B14F-4D97-AF65-F5344CB8AC3E}">
        <p14:creationId xmlns:p14="http://schemas.microsoft.com/office/powerpoint/2010/main" val="3734772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STRESS REDUCTION TECHNIQUES</a:t>
            </a:r>
          </a:p>
        </p:txBody>
      </p:sp>
      <p:pic>
        <p:nvPicPr>
          <p:cNvPr id="3" name="Picture Placeholder 2" descr="CNX_Psych_14_04_StressRe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917" b="-38917"/>
          <a:stretch>
            <a:fillRect/>
          </a:stretch>
        </p:blipFill>
        <p:spPr>
          <a:xfrm>
            <a:off x="457199" y="3490832"/>
            <a:ext cx="8062913" cy="3500071"/>
          </a:xfrm>
        </p:spPr>
      </p:pic>
      <p:sp>
        <p:nvSpPr>
          <p:cNvPr id="7" name="Text Placeholder 6"/>
          <p:cNvSpPr>
            <a:spLocks noGrp="1"/>
          </p:cNvSpPr>
          <p:nvPr>
            <p:ph type="body" sz="quarter" idx="14"/>
          </p:nvPr>
        </p:nvSpPr>
        <p:spPr>
          <a:xfrm>
            <a:off x="457199" y="993035"/>
            <a:ext cx="8367222" cy="2979358"/>
          </a:xfrm>
        </p:spPr>
        <p:txBody>
          <a:bodyPr>
            <a:normAutofit/>
          </a:bodyPr>
          <a:lstStyle/>
          <a:p>
            <a:r>
              <a:rPr lang="en-US" sz="1600" dirty="0"/>
              <a:t>Stress reduction techniques may include: </a:t>
            </a:r>
          </a:p>
          <a:p>
            <a:pPr marL="342900" indent="-342900">
              <a:buAutoNum type="alphaLcParenBoth"/>
            </a:pPr>
            <a:r>
              <a:rPr lang="en-US" sz="1600" b="1" dirty="0"/>
              <a:t>Exercise</a:t>
            </a:r>
            <a:r>
              <a:rPr lang="en-US" sz="1600" dirty="0"/>
              <a:t> </a:t>
            </a:r>
            <a:r>
              <a:rPr lang="mr-IN" sz="1600" dirty="0"/>
              <a:t>–</a:t>
            </a:r>
            <a:r>
              <a:rPr lang="en-US" sz="1600" dirty="0"/>
              <a:t> reduces stress and increases resistance to adverse effects of stress.</a:t>
            </a:r>
          </a:p>
          <a:p>
            <a:pPr marL="342900" indent="-342900">
              <a:buAutoNum type="alphaLcParenBoth"/>
            </a:pPr>
            <a:r>
              <a:rPr lang="en-US" sz="1600" dirty="0"/>
              <a:t>Meditation and relaxation</a:t>
            </a:r>
          </a:p>
          <a:p>
            <a:pPr marL="285750" indent="-285750">
              <a:buFont typeface="Arial" charset="0"/>
              <a:buChar char="•"/>
            </a:pPr>
            <a:r>
              <a:rPr lang="en-US" sz="1600" b="1" dirty="0"/>
              <a:t> Relaxation response techniques </a:t>
            </a:r>
            <a:r>
              <a:rPr lang="mr-IN" sz="1600" dirty="0"/>
              <a:t>–</a:t>
            </a:r>
            <a:r>
              <a:rPr lang="en-US" sz="1600" dirty="0"/>
              <a:t> reduces sympathetic arousal, reduces blood pressure.</a:t>
            </a:r>
          </a:p>
          <a:p>
            <a:pPr marL="342900" indent="-342900">
              <a:buFont typeface="Wingdings" charset="2"/>
              <a:buAutoNum type="alphaLcParenBoth" startAt="3"/>
            </a:pPr>
            <a:r>
              <a:rPr lang="en-US" sz="1600" b="1" dirty="0"/>
              <a:t>Biofeedback</a:t>
            </a:r>
            <a:r>
              <a:rPr lang="en-US" sz="1600" dirty="0"/>
              <a:t> </a:t>
            </a:r>
            <a:r>
              <a:rPr lang="mr-IN" sz="1600" dirty="0"/>
              <a:t>–</a:t>
            </a:r>
            <a:r>
              <a:rPr lang="en-US" sz="1600" dirty="0"/>
              <a:t> uses electronic equipment to measure a person’s involuntary (neuromuscular and autonomic) activity and provide feedback to help the person gain a level of voluntary control over these processes.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TextBox 1"/>
          <p:cNvSpPr txBox="1"/>
          <p:nvPr/>
        </p:nvSpPr>
        <p:spPr>
          <a:xfrm>
            <a:off x="457199" y="6220918"/>
            <a:ext cx="8476939" cy="492443"/>
          </a:xfrm>
          <a:prstGeom prst="rect">
            <a:avLst/>
          </a:prstGeom>
          <a:noFill/>
        </p:spPr>
        <p:txBody>
          <a:bodyPr wrap="square" rtlCol="0">
            <a:spAutoFit/>
          </a:bodyPr>
          <a:lstStyle/>
          <a:p>
            <a:r>
              <a:rPr lang="en-US" sz="1300" dirty="0"/>
              <a:t>Figure 14.24 (credit a: modification of work by “UNE Photos”/Flickr; credit b: modification of work by Caleb </a:t>
            </a:r>
            <a:r>
              <a:rPr lang="en-US" sz="1300" dirty="0" err="1"/>
              <a:t>Roenigk</a:t>
            </a:r>
            <a:r>
              <a:rPr lang="en-US" sz="1300" dirty="0"/>
              <a:t>; credit c: modification of work by Dr. Carmen </a:t>
            </a:r>
            <a:r>
              <a:rPr lang="en-US" sz="1300" dirty="0" err="1"/>
              <a:t>Russoniello</a:t>
            </a:r>
            <a:r>
              <a:rPr lang="en-US" sz="1300" dirty="0"/>
              <a:t>).</a:t>
            </a:r>
          </a:p>
        </p:txBody>
      </p:sp>
    </p:spTree>
    <p:extLst>
      <p:ext uri="{BB962C8B-B14F-4D97-AF65-F5344CB8AC3E}">
        <p14:creationId xmlns:p14="http://schemas.microsoft.com/office/powerpoint/2010/main" val="121486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7239" y="1456204"/>
            <a:ext cx="8427182" cy="3715403"/>
          </a:xfrm>
          <a:ln w="76200">
            <a:solidFill>
              <a:srgbClr val="6CB255"/>
            </a:solidFill>
          </a:ln>
        </p:spPr>
        <p:txBody>
          <a:bodyPr>
            <a:normAutofit/>
          </a:bodyPr>
          <a:lstStyle/>
          <a:p>
            <a:pPr algn="ctr"/>
            <a:endParaRPr lang="en-US" b="1" dirty="0">
              <a:solidFill>
                <a:srgbClr val="6CB255"/>
              </a:solidFill>
            </a:endParaRPr>
          </a:p>
          <a:p>
            <a:pPr algn="ctr"/>
            <a:r>
              <a:rPr lang="en-US" sz="3600" b="1" dirty="0">
                <a:solidFill>
                  <a:srgbClr val="6CB255"/>
                </a:solidFill>
              </a:rPr>
              <a:t>THE PURSUIT OF HAPPINESS</a:t>
            </a:r>
          </a:p>
          <a:p>
            <a:pPr algn="ctr"/>
            <a:endParaRPr lang="en-US" dirty="0">
              <a:solidFill>
                <a:srgbClr val="6CB255"/>
              </a:solidFill>
            </a:endParaRPr>
          </a:p>
          <a:p>
            <a:pPr algn="ctr"/>
            <a:r>
              <a:rPr lang="en-US" dirty="0">
                <a:solidFill>
                  <a:srgbClr val="6CB255"/>
                </a:solidFill>
              </a:rPr>
              <a:t>HAPPINESS</a:t>
            </a:r>
          </a:p>
          <a:p>
            <a:pPr algn="ctr"/>
            <a:r>
              <a:rPr lang="en-US" dirty="0">
                <a:solidFill>
                  <a:srgbClr val="6CB255"/>
                </a:solidFill>
              </a:rPr>
              <a:t>POSITIVE PSYCHOLOGY</a:t>
            </a:r>
          </a:p>
          <a:p>
            <a:pPr algn="ctr"/>
            <a:r>
              <a:rPr lang="en-US" dirty="0">
                <a:solidFill>
                  <a:srgbClr val="6CB255"/>
                </a:solidFill>
              </a:rPr>
              <a:t>FLOW</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89471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ELEMENTS OF HAPPINESS</a:t>
            </a:r>
          </a:p>
        </p:txBody>
      </p:sp>
      <p:pic>
        <p:nvPicPr>
          <p:cNvPr id="2" name="Picture Placeholder 1" descr="CNX_Psych_14_05_Happines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614" r="-57614"/>
          <a:stretch>
            <a:fillRect/>
          </a:stretch>
        </p:blipFill>
        <p:spPr>
          <a:xfrm>
            <a:off x="622091" y="1273048"/>
            <a:ext cx="8062913" cy="3500071"/>
          </a:xfrm>
        </p:spPr>
      </p:pic>
      <p:sp>
        <p:nvSpPr>
          <p:cNvPr id="7" name="Text Placeholder 6"/>
          <p:cNvSpPr>
            <a:spLocks noGrp="1"/>
          </p:cNvSpPr>
          <p:nvPr>
            <p:ph type="body" sz="quarter" idx="14"/>
          </p:nvPr>
        </p:nvSpPr>
        <p:spPr>
          <a:xfrm>
            <a:off x="457200" y="5065507"/>
            <a:ext cx="8062912" cy="1166382"/>
          </a:xfrm>
        </p:spPr>
        <p:txBody>
          <a:bodyPr>
            <a:normAutofit/>
          </a:bodyPr>
          <a:lstStyle/>
          <a:p>
            <a:r>
              <a:rPr lang="en-US" sz="1600" dirty="0"/>
              <a:t>Happiness is an enduring state </a:t>
            </a:r>
            <a:r>
              <a:rPr lang="en-US" sz="1600"/>
              <a:t>of subjective well-being </a:t>
            </a:r>
            <a:r>
              <a:rPr lang="en-US" sz="1600" dirty="0"/>
              <a:t>consisting of joy, contentment, and other positive emotions, plus the sense that one’s life has meaning and value.</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646482" y="6231889"/>
            <a:ext cx="1304144" cy="292388"/>
          </a:xfrm>
          <a:prstGeom prst="rect">
            <a:avLst/>
          </a:prstGeom>
          <a:noFill/>
        </p:spPr>
        <p:txBody>
          <a:bodyPr wrap="square" rtlCol="0">
            <a:spAutoFit/>
          </a:bodyPr>
          <a:lstStyle/>
          <a:p>
            <a:r>
              <a:rPr lang="en-US" sz="1300" dirty="0"/>
              <a:t>Figure 14.25</a:t>
            </a:r>
          </a:p>
        </p:txBody>
      </p:sp>
    </p:spTree>
    <p:extLst>
      <p:ext uri="{BB962C8B-B14F-4D97-AF65-F5344CB8AC3E}">
        <p14:creationId xmlns:p14="http://schemas.microsoft.com/office/powerpoint/2010/main" val="335095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stress?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6" name="TextBox 5"/>
          <p:cNvSpPr txBox="1"/>
          <p:nvPr/>
        </p:nvSpPr>
        <p:spPr>
          <a:xfrm>
            <a:off x="457200" y="1196057"/>
            <a:ext cx="8367221" cy="3698448"/>
          </a:xfrm>
          <a:prstGeom prst="rect">
            <a:avLst/>
          </a:prstGeom>
          <a:noFill/>
        </p:spPr>
        <p:txBody>
          <a:bodyPr wrap="square" rtlCol="0">
            <a:spAutoFit/>
          </a:bodyPr>
          <a:lstStyle/>
          <a:p>
            <a:pPr>
              <a:spcBef>
                <a:spcPts val="408"/>
              </a:spcBef>
              <a:spcAft>
                <a:spcPts val="600"/>
              </a:spcAft>
              <a:buClr>
                <a:srgbClr val="6CB255"/>
              </a:buClr>
            </a:pPr>
            <a:r>
              <a:rPr lang="en-US" sz="1600" dirty="0"/>
              <a:t>Stress is a term used loosely to describe a variety of unpleasant feeling states (e.g., frustrated, angry, conflicted, overwhelmed, or fatigued).</a:t>
            </a:r>
          </a:p>
          <a:p>
            <a:pPr>
              <a:spcBef>
                <a:spcPts val="408"/>
              </a:spcBef>
              <a:spcAft>
                <a:spcPts val="600"/>
              </a:spcAft>
              <a:buClr>
                <a:srgbClr val="6CB255"/>
              </a:buClr>
            </a:pPr>
            <a:r>
              <a:rPr lang="en-US" sz="1600" b="1" dirty="0"/>
              <a:t>Stimulus-based definitions: </a:t>
            </a:r>
            <a:r>
              <a:rPr lang="en-US" sz="1600" dirty="0"/>
              <a:t>stress is a demanding or threatening event/situation (e.g., high-stress job).</a:t>
            </a:r>
          </a:p>
          <a:p>
            <a:pPr marL="285750" indent="-285750">
              <a:spcBef>
                <a:spcPts val="408"/>
              </a:spcBef>
              <a:spcAft>
                <a:spcPts val="600"/>
              </a:spcAft>
              <a:buClr>
                <a:srgbClr val="6CB255"/>
              </a:buClr>
              <a:buFont typeface="Arial" charset="0"/>
              <a:buChar char="•"/>
            </a:pPr>
            <a:r>
              <a:rPr lang="en-US" sz="1600" dirty="0"/>
              <a:t>Characterizes stress as a stimulus that causes certain reactions.</a:t>
            </a:r>
          </a:p>
          <a:p>
            <a:pPr marL="285750" indent="-285750">
              <a:spcBef>
                <a:spcPts val="408"/>
              </a:spcBef>
              <a:spcAft>
                <a:spcPts val="600"/>
              </a:spcAft>
              <a:buClr>
                <a:srgbClr val="6CB255"/>
              </a:buClr>
              <a:buFont typeface="Arial" charset="0"/>
              <a:buChar char="•"/>
            </a:pPr>
            <a:r>
              <a:rPr lang="en-US" sz="1600" dirty="0"/>
              <a:t>Fails to recognize that people differ in how they view and react to challenging situations.</a:t>
            </a:r>
          </a:p>
          <a:p>
            <a:pPr>
              <a:spcBef>
                <a:spcPts val="408"/>
              </a:spcBef>
              <a:spcAft>
                <a:spcPts val="600"/>
              </a:spcAft>
              <a:buClr>
                <a:srgbClr val="6CB255"/>
              </a:buClr>
            </a:pPr>
            <a:r>
              <a:rPr lang="en-US" sz="1600" b="1" dirty="0"/>
              <a:t>Response-based definitions: </a:t>
            </a:r>
            <a:r>
              <a:rPr lang="en-US" sz="1600" dirty="0"/>
              <a:t>emphasize physiological responses that occur in response to demanding or threatening situations.</a:t>
            </a:r>
          </a:p>
          <a:p>
            <a:pPr marL="285750" indent="-285750">
              <a:spcBef>
                <a:spcPts val="408"/>
              </a:spcBef>
              <a:spcAft>
                <a:spcPts val="600"/>
              </a:spcAft>
              <a:buClr>
                <a:srgbClr val="6CB255"/>
              </a:buClr>
              <a:buFont typeface="Arial" charset="0"/>
              <a:buChar char="•"/>
            </a:pPr>
            <a:r>
              <a:rPr lang="en-US" sz="1600" dirty="0"/>
              <a:t>  Characterizes stress as a response to environmental conditions.</a:t>
            </a:r>
          </a:p>
          <a:p>
            <a:pPr>
              <a:spcBef>
                <a:spcPts val="408"/>
              </a:spcBef>
              <a:spcAft>
                <a:spcPts val="600"/>
              </a:spcAft>
              <a:buClr>
                <a:srgbClr val="6CB255"/>
              </a:buClr>
            </a:pPr>
            <a:r>
              <a:rPr lang="en-US" sz="1600" dirty="0"/>
              <a:t>Neither provide a complete definition of stress.</a:t>
            </a:r>
          </a:p>
          <a:p>
            <a:pPr>
              <a:spcBef>
                <a:spcPts val="408"/>
              </a:spcBef>
              <a:spcAft>
                <a:spcPts val="600"/>
              </a:spcAft>
              <a:buClr>
                <a:srgbClr val="6CB255"/>
              </a:buClr>
            </a:pPr>
            <a:endParaRPr lang="en-US" sz="1600" dirty="0"/>
          </a:p>
        </p:txBody>
      </p:sp>
      <p:pic>
        <p:nvPicPr>
          <p:cNvPr id="7" name="Picture 6"/>
          <p:cNvPicPr>
            <a:picLocks noChangeAspect="1"/>
          </p:cNvPicPr>
          <p:nvPr/>
        </p:nvPicPr>
        <p:blipFill>
          <a:blip r:embed="rId3"/>
          <a:stretch>
            <a:fillRect/>
          </a:stretch>
        </p:blipFill>
        <p:spPr>
          <a:xfrm>
            <a:off x="2161929" y="4457701"/>
            <a:ext cx="4957762" cy="2143124"/>
          </a:xfrm>
          <a:prstGeom prst="rect">
            <a:avLst/>
          </a:prstGeom>
        </p:spPr>
      </p:pic>
      <p:sp>
        <p:nvSpPr>
          <p:cNvPr id="8" name="TextBox 7"/>
          <p:cNvSpPr txBox="1"/>
          <p:nvPr/>
        </p:nvSpPr>
        <p:spPr>
          <a:xfrm>
            <a:off x="7446189" y="6215062"/>
            <a:ext cx="1378231" cy="492443"/>
          </a:xfrm>
          <a:prstGeom prst="rect">
            <a:avLst/>
          </a:prstGeom>
          <a:noFill/>
        </p:spPr>
        <p:txBody>
          <a:bodyPr wrap="square" rtlCol="0">
            <a:spAutoFit/>
          </a:bodyPr>
          <a:lstStyle/>
          <a:p>
            <a:r>
              <a:rPr lang="en-US" sz="1300" dirty="0"/>
              <a:t>(Credit: </a:t>
            </a:r>
            <a:r>
              <a:rPr lang="en-US" sz="1300" dirty="0" err="1"/>
              <a:t>Morty</a:t>
            </a:r>
            <a:r>
              <a:rPr lang="en-US" sz="1300" dirty="0"/>
              <a:t> </a:t>
            </a:r>
            <a:r>
              <a:rPr lang="en-US" sz="1300" dirty="0" err="1"/>
              <a:t>Lefkoe</a:t>
            </a:r>
            <a:r>
              <a:rPr lang="en-US" sz="1300" dirty="0"/>
              <a:t>)</a:t>
            </a:r>
          </a:p>
        </p:txBody>
      </p:sp>
    </p:spTree>
    <p:extLst>
      <p:ext uri="{BB962C8B-B14F-4D97-AF65-F5344CB8AC3E}">
        <p14:creationId xmlns:p14="http://schemas.microsoft.com/office/powerpoint/2010/main" val="870375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happy are people in general?</a:t>
            </a:r>
          </a:p>
        </p:txBody>
      </p:sp>
      <p:pic>
        <p:nvPicPr>
          <p:cNvPr id="2" name="Picture Placeholder 1" descr="CNX_Psych_14_05_Denmark.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54" b="-4054"/>
          <a:stretch>
            <a:fillRect/>
          </a:stretch>
        </p:blipFill>
        <p:spPr>
          <a:xfrm>
            <a:off x="1113020" y="1713007"/>
            <a:ext cx="7026640" cy="3050230"/>
          </a:xfrm>
        </p:spPr>
      </p:pic>
      <p:sp>
        <p:nvSpPr>
          <p:cNvPr id="7" name="Text Placeholder 6"/>
          <p:cNvSpPr>
            <a:spLocks noGrp="1"/>
          </p:cNvSpPr>
          <p:nvPr>
            <p:ph type="body" sz="quarter" idx="14"/>
          </p:nvPr>
        </p:nvSpPr>
        <p:spPr>
          <a:xfrm>
            <a:off x="457199" y="4914372"/>
            <a:ext cx="8367221" cy="1166382"/>
          </a:xfrm>
        </p:spPr>
        <p:txBody>
          <a:bodyPr>
            <a:normAutofit/>
          </a:bodyPr>
          <a:lstStyle/>
          <a:p>
            <a:pPr marL="342900" indent="-342900">
              <a:buAutoNum type="alphaLcParenBoth"/>
            </a:pPr>
            <a:r>
              <a:rPr lang="en-US" sz="1600" dirty="0"/>
              <a:t>Surveys of residents in over 150 countries indicate that Denmark has the happiest citizens in the world.</a:t>
            </a:r>
          </a:p>
          <a:p>
            <a:pPr marL="342900" indent="-342900">
              <a:buAutoNum type="alphaLcParenBoth"/>
            </a:pPr>
            <a:r>
              <a:rPr lang="en-US" sz="1600" dirty="0"/>
              <a:t>Americans ranked the United States as the 17th happiest country in which to live. </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6231889"/>
            <a:ext cx="8367222" cy="492443"/>
          </a:xfrm>
          <a:prstGeom prst="rect">
            <a:avLst/>
          </a:prstGeom>
          <a:noFill/>
        </p:spPr>
        <p:txBody>
          <a:bodyPr wrap="square" rtlCol="0">
            <a:spAutoFit/>
          </a:bodyPr>
          <a:lstStyle/>
          <a:p>
            <a:r>
              <a:rPr lang="en-US" sz="1300" dirty="0"/>
              <a:t>Figure 14.26 (credit a: modification of work by "</a:t>
            </a:r>
            <a:r>
              <a:rPr lang="en-US" sz="1300" dirty="0" err="1"/>
              <a:t>JamesZ_Flickr</a:t>
            </a:r>
            <a:r>
              <a:rPr lang="en-US" sz="1300" dirty="0"/>
              <a:t>"/Flickr; credit b: modification of work by Ryan </a:t>
            </a:r>
            <a:r>
              <a:rPr lang="en-US" sz="1300" dirty="0" err="1"/>
              <a:t>Swindell</a:t>
            </a:r>
            <a:r>
              <a:rPr lang="en-US" sz="1300" dirty="0"/>
              <a:t>)</a:t>
            </a:r>
          </a:p>
        </p:txBody>
      </p:sp>
      <p:sp>
        <p:nvSpPr>
          <p:cNvPr id="4" name="TextBox 3"/>
          <p:cNvSpPr txBox="1"/>
          <p:nvPr/>
        </p:nvSpPr>
        <p:spPr>
          <a:xfrm>
            <a:off x="457199" y="1159862"/>
            <a:ext cx="8367221" cy="687368"/>
          </a:xfrm>
          <a:prstGeom prst="rect">
            <a:avLst/>
          </a:prstGeom>
          <a:noFill/>
        </p:spPr>
        <p:txBody>
          <a:bodyPr wrap="square" rtlCol="0">
            <a:spAutoFit/>
          </a:bodyPr>
          <a:lstStyle/>
          <a:p>
            <a:pPr>
              <a:spcBef>
                <a:spcPts val="300"/>
              </a:spcBef>
              <a:spcAft>
                <a:spcPts val="500"/>
              </a:spcAft>
            </a:pPr>
            <a:r>
              <a:rPr lang="en-US" sz="1600" dirty="0"/>
              <a:t>The average person in the world tends to be relatively happy.</a:t>
            </a:r>
          </a:p>
          <a:p>
            <a:pPr>
              <a:spcBef>
                <a:spcPts val="300"/>
              </a:spcBef>
              <a:spcAft>
                <a:spcPts val="500"/>
              </a:spcAft>
            </a:pPr>
            <a:endParaRPr lang="en-US" sz="1600" dirty="0"/>
          </a:p>
        </p:txBody>
      </p:sp>
    </p:spTree>
    <p:extLst>
      <p:ext uri="{BB962C8B-B14F-4D97-AF65-F5344CB8AC3E}">
        <p14:creationId xmlns:p14="http://schemas.microsoft.com/office/powerpoint/2010/main" val="1328021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connected to happiness</a:t>
            </a:r>
          </a:p>
        </p:txBody>
      </p:sp>
      <p:sp>
        <p:nvSpPr>
          <p:cNvPr id="4" name="Text Placeholder 3"/>
          <p:cNvSpPr>
            <a:spLocks noGrp="1"/>
          </p:cNvSpPr>
          <p:nvPr>
            <p:ph type="body" sz="quarter" idx="14"/>
          </p:nvPr>
        </p:nvSpPr>
        <p:spPr>
          <a:xfrm>
            <a:off x="457200" y="993035"/>
            <a:ext cx="8367221" cy="5662598"/>
          </a:xfrm>
        </p:spPr>
        <p:txBody>
          <a:bodyPr>
            <a:normAutofit/>
          </a:bodyPr>
          <a:lstStyle/>
          <a:p>
            <a:r>
              <a:rPr lang="en-US" sz="1600" i="1" dirty="0"/>
              <a:t>What factors influence happiness?</a:t>
            </a:r>
          </a:p>
          <a:p>
            <a:pPr marL="285750" indent="-285750">
              <a:buFont typeface="Arial" charset="0"/>
              <a:buChar char="•"/>
            </a:pPr>
            <a:r>
              <a:rPr lang="en-US" sz="1600" dirty="0"/>
              <a:t>Age </a:t>
            </a:r>
          </a:p>
          <a:p>
            <a:pPr marL="1017270" lvl="1" indent="-285750">
              <a:buFont typeface="Arial" charset="0"/>
              <a:buChar char="•"/>
            </a:pPr>
            <a:r>
              <a:rPr lang="en-US" sz="1600" dirty="0"/>
              <a:t>Life satisfaction usually increases with age.</a:t>
            </a:r>
          </a:p>
          <a:p>
            <a:pPr marL="285750" indent="-285750">
              <a:buFont typeface="Arial" charset="0"/>
              <a:buChar char="•"/>
            </a:pPr>
            <a:r>
              <a:rPr lang="en-US" sz="1600" dirty="0"/>
              <a:t>Family and social relationships </a:t>
            </a:r>
          </a:p>
          <a:p>
            <a:pPr marL="1017270" lvl="1" indent="-285750">
              <a:buFont typeface="Arial" charset="0"/>
              <a:buChar char="•"/>
            </a:pPr>
            <a:r>
              <a:rPr lang="en-US" sz="1600" dirty="0"/>
              <a:t>Married people report being happier than those that are not.</a:t>
            </a:r>
          </a:p>
          <a:p>
            <a:pPr marL="1017270" lvl="1" indent="-285750">
              <a:buFont typeface="Arial" charset="0"/>
              <a:buChar char="•"/>
            </a:pPr>
            <a:r>
              <a:rPr lang="en-US" sz="1600" dirty="0"/>
              <a:t>High-quality social relationships and strong social support networks correlate with increased happiness.</a:t>
            </a:r>
          </a:p>
          <a:p>
            <a:pPr marL="285750" indent="-285750">
              <a:buFont typeface="Arial" charset="0"/>
              <a:buChar char="•"/>
            </a:pPr>
            <a:r>
              <a:rPr lang="en-US" sz="1600" dirty="0"/>
              <a:t>Money</a:t>
            </a:r>
          </a:p>
          <a:p>
            <a:pPr marL="1017270" lvl="1" indent="-285750">
              <a:buFont typeface="Arial" charset="0"/>
              <a:buChar char="•"/>
            </a:pPr>
            <a:r>
              <a:rPr lang="en-US" sz="1600" dirty="0"/>
              <a:t>A nations gross domestic product (GDP) is associated with happiness levels.</a:t>
            </a:r>
          </a:p>
          <a:p>
            <a:pPr marL="1017270" lvl="1" indent="-285750">
              <a:buFont typeface="Arial" charset="0"/>
              <a:buChar char="•"/>
            </a:pPr>
            <a:r>
              <a:rPr lang="en-US" sz="1600" dirty="0"/>
              <a:t>Wealthy individuals tend to be happier than poor individuals.</a:t>
            </a:r>
          </a:p>
          <a:p>
            <a:pPr marL="1017270" lvl="1" indent="-285750">
              <a:buFont typeface="Arial" charset="0"/>
              <a:buChar char="•"/>
            </a:pPr>
            <a:r>
              <a:rPr lang="en-US" sz="1600" dirty="0"/>
              <a:t>Happiness increases with income only up to $75,000.</a:t>
            </a:r>
          </a:p>
          <a:p>
            <a:pPr marL="285750" indent="-285750">
              <a:buFont typeface="Arial" charset="0"/>
              <a:buChar char="•"/>
            </a:pPr>
            <a:r>
              <a:rPr lang="en-US" sz="1600" dirty="0"/>
              <a:t>Religion</a:t>
            </a:r>
          </a:p>
          <a:p>
            <a:pPr marL="1017270" lvl="1" indent="-285750">
              <a:buFont typeface="Arial" charset="0"/>
              <a:buChar char="•"/>
            </a:pPr>
            <a:r>
              <a:rPr lang="en-US" sz="1600" dirty="0"/>
              <a:t>In nations with difficult living conditions, religiosity is associated with greater well-being but does not make a difference in nations with favorable living conditions.</a:t>
            </a:r>
          </a:p>
          <a:p>
            <a:pPr marL="285750" indent="-285750">
              <a:buFont typeface="Arial" charset="0"/>
              <a:buChar char="•"/>
            </a:pPr>
            <a:r>
              <a:rPr lang="en-US" sz="1600" dirty="0"/>
              <a:t>Culture</a:t>
            </a:r>
          </a:p>
          <a:p>
            <a:pPr marL="1017270" lvl="1" indent="-285750">
              <a:buFont typeface="Arial" charset="0"/>
              <a:buChar char="•"/>
            </a:pPr>
            <a:r>
              <a:rPr lang="en-US" sz="1600" dirty="0"/>
              <a:t>People that possess characteristics values in their culture tend to be happier.</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8847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 EVENTS &amp; HAPPINESS</a:t>
            </a:r>
          </a:p>
        </p:txBody>
      </p:sp>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104571" y="2450371"/>
            <a:ext cx="5341484" cy="2268075"/>
          </a:xfrm>
        </p:spPr>
      </p:pic>
      <p:sp>
        <p:nvSpPr>
          <p:cNvPr id="7" name="Text Placeholder 6"/>
          <p:cNvSpPr>
            <a:spLocks noGrp="1"/>
          </p:cNvSpPr>
          <p:nvPr>
            <p:ph type="body" sz="quarter" idx="14"/>
          </p:nvPr>
        </p:nvSpPr>
        <p:spPr>
          <a:xfrm>
            <a:off x="457199" y="4718446"/>
            <a:ext cx="8367220" cy="1541828"/>
          </a:xfrm>
        </p:spPr>
        <p:txBody>
          <a:bodyPr>
            <a:normAutofit/>
          </a:bodyPr>
          <a:lstStyle/>
          <a:p>
            <a:pPr marL="342900" indent="-342900">
              <a:buAutoNum type="alphaLcParenBoth"/>
            </a:pPr>
            <a:r>
              <a:rPr lang="en-US" sz="1600" dirty="0"/>
              <a:t>Long-suffering Chicago Cub fans would no doubt feel elated if their team won a World </a:t>
            </a:r>
            <a:r>
              <a:rPr lang="en-US" sz="1600"/>
              <a:t>Series championship.</a:t>
            </a:r>
            <a:endParaRPr lang="en-US" sz="1600" dirty="0"/>
          </a:p>
          <a:p>
            <a:pPr marL="342900" indent="-342900">
              <a:buAutoNum type="alphaLcParenBoth"/>
            </a:pPr>
            <a:r>
              <a:rPr lang="en-US" sz="1600" dirty="0"/>
              <a:t>In ways that are similar, those who play the lottery rightfully think that choosing the correct numbers and winning millions would lead to a surge in happiness. However, the initial burst of elation following such elusive events would most likely erode with time. </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TextBox 1"/>
          <p:cNvSpPr txBox="1"/>
          <p:nvPr/>
        </p:nvSpPr>
        <p:spPr>
          <a:xfrm>
            <a:off x="457198" y="6365952"/>
            <a:ext cx="8367221" cy="292388"/>
          </a:xfrm>
          <a:prstGeom prst="rect">
            <a:avLst/>
          </a:prstGeom>
          <a:noFill/>
        </p:spPr>
        <p:txBody>
          <a:bodyPr wrap="square" rtlCol="0">
            <a:spAutoFit/>
          </a:bodyPr>
          <a:lstStyle/>
          <a:p>
            <a:r>
              <a:rPr lang="en-US" sz="1300" dirty="0"/>
              <a:t>Figure 14.27 (credit a: modification of work by Phil Roeder; credit b: modification of work by Robert S. Donovan)</a:t>
            </a:r>
          </a:p>
        </p:txBody>
      </p:sp>
      <p:sp>
        <p:nvSpPr>
          <p:cNvPr id="9" name="Text Placeholder 3"/>
          <p:cNvSpPr txBox="1">
            <a:spLocks/>
          </p:cNvSpPr>
          <p:nvPr/>
        </p:nvSpPr>
        <p:spPr>
          <a:xfrm>
            <a:off x="457198" y="1070024"/>
            <a:ext cx="8367221" cy="178571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ts val="300"/>
              </a:spcBef>
              <a:spcAft>
                <a:spcPts val="500"/>
              </a:spcAft>
            </a:pPr>
            <a:r>
              <a:rPr lang="en-US" sz="1600" dirty="0"/>
              <a:t>People are often poor at predicting the intensity and duration of their future emotions.</a:t>
            </a:r>
          </a:p>
          <a:p>
            <a:pPr>
              <a:spcBef>
                <a:spcPts val="300"/>
              </a:spcBef>
              <a:spcAft>
                <a:spcPts val="500"/>
              </a:spcAft>
            </a:pPr>
            <a:r>
              <a:rPr lang="en-US" sz="1600" dirty="0"/>
              <a:t>Events might initially cause an intense surge of emotion but we eventually adapt to changing emotional circumstances in our lives.</a:t>
            </a:r>
          </a:p>
          <a:p>
            <a:pPr>
              <a:spcBef>
                <a:spcPts val="300"/>
              </a:spcBef>
              <a:spcAft>
                <a:spcPts val="500"/>
              </a:spcAft>
            </a:pPr>
            <a:r>
              <a:rPr lang="en-US" sz="1600" dirty="0"/>
              <a:t>Dramatic life events have much less long-lasting impact on happiness than might be expected.</a:t>
            </a:r>
          </a:p>
          <a:p>
            <a:pPr>
              <a:spcBef>
                <a:spcPts val="300"/>
              </a:spcBef>
              <a:spcAft>
                <a:spcPts val="500"/>
              </a:spcAft>
            </a:pPr>
            <a:endParaRPr lang="en-US" sz="1600" dirty="0"/>
          </a:p>
        </p:txBody>
      </p:sp>
    </p:spTree>
    <p:extLst>
      <p:ext uri="{BB962C8B-B14F-4D97-AF65-F5344CB8AC3E}">
        <p14:creationId xmlns:p14="http://schemas.microsoft.com/office/powerpoint/2010/main" val="350364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 EVENTS &amp; HAPPINESS</a:t>
            </a:r>
          </a:p>
        </p:txBody>
      </p:sp>
      <p:pic>
        <p:nvPicPr>
          <p:cNvPr id="2" name="Picture Placeholder 1" descr="CNX_Psych_14_05_AdaptationC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090" r="-28090"/>
          <a:stretch>
            <a:fillRect/>
          </a:stretch>
        </p:blipFill>
        <p:spPr>
          <a:xfrm>
            <a:off x="0" y="2808081"/>
            <a:ext cx="9095516" cy="3948319"/>
          </a:xfrm>
        </p:spPr>
      </p:pic>
      <p:sp>
        <p:nvSpPr>
          <p:cNvPr id="7" name="Text Placeholder 6"/>
          <p:cNvSpPr>
            <a:spLocks noGrp="1"/>
          </p:cNvSpPr>
          <p:nvPr>
            <p:ph type="body" sz="quarter" idx="14"/>
          </p:nvPr>
        </p:nvSpPr>
        <p:spPr>
          <a:xfrm>
            <a:off x="457200" y="1214560"/>
            <a:ext cx="8062912" cy="1721246"/>
          </a:xfrm>
        </p:spPr>
        <p:txBody>
          <a:bodyPr>
            <a:normAutofit/>
          </a:bodyPr>
          <a:lstStyle/>
          <a:p>
            <a:r>
              <a:rPr lang="en-US" sz="1600" dirty="0"/>
              <a:t>This graphs shows life satisfaction scores several years before and after three significant life events (0 represents the year the event happened) (</a:t>
            </a:r>
            <a:r>
              <a:rPr lang="en-US" sz="1600" dirty="0" err="1"/>
              <a:t>Diener</a:t>
            </a:r>
            <a:r>
              <a:rPr lang="en-US" sz="1600" dirty="0"/>
              <a:t> et al., 2006).</a:t>
            </a:r>
          </a:p>
          <a:p>
            <a:r>
              <a:rPr lang="en-US" sz="1600" dirty="0"/>
              <a:t>Despite the idea that life events do not permanently alter people’s general levels of happiness, these findings suggest that long-term happiness levels can and do change for some people.</a:t>
            </a:r>
            <a:endParaRPr lang="en-US" sz="18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558754" y="6330897"/>
            <a:ext cx="1244183" cy="292388"/>
          </a:xfrm>
          <a:prstGeom prst="rect">
            <a:avLst/>
          </a:prstGeom>
          <a:noFill/>
        </p:spPr>
        <p:txBody>
          <a:bodyPr wrap="square" rtlCol="0">
            <a:spAutoFit/>
          </a:bodyPr>
          <a:lstStyle/>
          <a:p>
            <a:r>
              <a:rPr lang="en-US" sz="1300" dirty="0"/>
              <a:t>Figure 14.28</a:t>
            </a:r>
          </a:p>
        </p:txBody>
      </p:sp>
    </p:spTree>
    <p:extLst>
      <p:ext uri="{BB962C8B-B14F-4D97-AF65-F5344CB8AC3E}">
        <p14:creationId xmlns:p14="http://schemas.microsoft.com/office/powerpoint/2010/main" val="3713301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PSYCHOLOGY</a:t>
            </a:r>
          </a:p>
        </p:txBody>
      </p:sp>
      <p:sp>
        <p:nvSpPr>
          <p:cNvPr id="4" name="Text Placeholder 3"/>
          <p:cNvSpPr>
            <a:spLocks noGrp="1"/>
          </p:cNvSpPr>
          <p:nvPr>
            <p:ph type="body" sz="quarter" idx="14"/>
          </p:nvPr>
        </p:nvSpPr>
        <p:spPr>
          <a:xfrm>
            <a:off x="457200" y="1126420"/>
            <a:ext cx="8367221" cy="1376937"/>
          </a:xfrm>
        </p:spPr>
        <p:txBody>
          <a:bodyPr>
            <a:normAutofit/>
          </a:bodyPr>
          <a:lstStyle/>
          <a:p>
            <a:pPr>
              <a:spcBef>
                <a:spcPts val="300"/>
              </a:spcBef>
              <a:spcAft>
                <a:spcPts val="500"/>
              </a:spcAft>
            </a:pPr>
            <a:r>
              <a:rPr lang="en-US" sz="1600" b="1" dirty="0"/>
              <a:t>Seligman (1998) </a:t>
            </a:r>
            <a:r>
              <a:rPr lang="mr-IN" sz="1600" dirty="0"/>
              <a:t>–</a:t>
            </a:r>
            <a:r>
              <a:rPr lang="en-US" sz="1600" dirty="0"/>
              <a:t> urged psychologists to focus more on understanding how to build human strength and psychological well-being.</a:t>
            </a:r>
          </a:p>
          <a:p>
            <a:pPr>
              <a:spcBef>
                <a:spcPts val="300"/>
              </a:spcBef>
              <a:spcAft>
                <a:spcPts val="500"/>
              </a:spcAft>
            </a:pPr>
            <a:r>
              <a:rPr lang="en-US" sz="1600" b="1" dirty="0"/>
              <a:t>Positive psychology </a:t>
            </a:r>
            <a:r>
              <a:rPr lang="mr-IN" sz="1600" dirty="0"/>
              <a:t>–</a:t>
            </a:r>
            <a:r>
              <a:rPr lang="en-US" sz="1600" dirty="0"/>
              <a:t> seeks to identify and promote those qualities that lead to greater fulfillment in our lives.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6" name="TextBox 5"/>
          <p:cNvSpPr txBox="1"/>
          <p:nvPr/>
        </p:nvSpPr>
        <p:spPr>
          <a:xfrm>
            <a:off x="457200" y="2503357"/>
            <a:ext cx="8367221" cy="3724096"/>
          </a:xfrm>
          <a:prstGeom prst="rect">
            <a:avLst/>
          </a:prstGeom>
          <a:noFill/>
        </p:spPr>
        <p:txBody>
          <a:bodyPr wrap="square" numCol="2" rtlCol="0">
            <a:spAutoFit/>
          </a:bodyPr>
          <a:lstStyle/>
          <a:p>
            <a:pPr marL="285750" indent="-285750">
              <a:spcBef>
                <a:spcPts val="300"/>
              </a:spcBef>
              <a:spcAft>
                <a:spcPts val="500"/>
              </a:spcAft>
              <a:buClr>
                <a:srgbClr val="6CB255"/>
              </a:buClr>
              <a:buFont typeface="Arial" charset="0"/>
              <a:buChar char="•"/>
            </a:pPr>
            <a:r>
              <a:rPr lang="en-US" sz="1600" dirty="0"/>
              <a:t>Well-being</a:t>
            </a:r>
          </a:p>
          <a:p>
            <a:pPr marL="285750" indent="-285750">
              <a:spcBef>
                <a:spcPts val="300"/>
              </a:spcBef>
              <a:spcAft>
                <a:spcPts val="500"/>
              </a:spcAft>
              <a:buClr>
                <a:srgbClr val="6CB255"/>
              </a:buClr>
              <a:buFont typeface="Arial" charset="0"/>
              <a:buChar char="•"/>
            </a:pPr>
            <a:r>
              <a:rPr lang="en-US" sz="1600" dirty="0"/>
              <a:t>Satisfaction</a:t>
            </a:r>
          </a:p>
          <a:p>
            <a:pPr marL="285750" indent="-285750">
              <a:spcBef>
                <a:spcPts val="300"/>
              </a:spcBef>
              <a:spcAft>
                <a:spcPts val="500"/>
              </a:spcAft>
              <a:buClr>
                <a:srgbClr val="6CB255"/>
              </a:buClr>
              <a:buFont typeface="Arial" charset="0"/>
              <a:buChar char="•"/>
            </a:pPr>
            <a:r>
              <a:rPr lang="en-US" sz="1600" dirty="0"/>
              <a:t>Hope and optimism</a:t>
            </a:r>
          </a:p>
          <a:p>
            <a:pPr marL="285750" indent="-285750">
              <a:spcBef>
                <a:spcPts val="300"/>
              </a:spcBef>
              <a:spcAft>
                <a:spcPts val="500"/>
              </a:spcAft>
              <a:buClr>
                <a:srgbClr val="6CB255"/>
              </a:buClr>
              <a:buFont typeface="Arial" charset="0"/>
              <a:buChar char="•"/>
            </a:pPr>
            <a:r>
              <a:rPr lang="en-US" sz="1600" dirty="0"/>
              <a:t>Happiness</a:t>
            </a:r>
          </a:p>
          <a:p>
            <a:pPr marL="285750" indent="-285750">
              <a:spcBef>
                <a:spcPts val="300"/>
              </a:spcBef>
              <a:spcAft>
                <a:spcPts val="500"/>
              </a:spcAft>
              <a:buClr>
                <a:srgbClr val="6CB255"/>
              </a:buClr>
              <a:buFont typeface="Arial" charset="0"/>
              <a:buChar char="•"/>
            </a:pPr>
            <a:r>
              <a:rPr lang="en-US" sz="1600" dirty="0"/>
              <a:t>Capacity for love</a:t>
            </a:r>
          </a:p>
          <a:p>
            <a:pPr marL="285750" indent="-285750">
              <a:spcBef>
                <a:spcPts val="300"/>
              </a:spcBef>
              <a:spcAft>
                <a:spcPts val="500"/>
              </a:spcAft>
              <a:buClr>
                <a:srgbClr val="6CB255"/>
              </a:buClr>
              <a:buFont typeface="Arial" charset="0"/>
              <a:buChar char="•"/>
            </a:pPr>
            <a:r>
              <a:rPr lang="en-US" sz="1600" dirty="0"/>
              <a:t>Courage</a:t>
            </a:r>
          </a:p>
          <a:p>
            <a:pPr marL="285750" indent="-285750">
              <a:spcBef>
                <a:spcPts val="300"/>
              </a:spcBef>
              <a:spcAft>
                <a:spcPts val="500"/>
              </a:spcAft>
              <a:buClr>
                <a:srgbClr val="6CB255"/>
              </a:buClr>
              <a:buFont typeface="Arial" charset="0"/>
              <a:buChar char="•"/>
            </a:pPr>
            <a:r>
              <a:rPr lang="en-US" sz="1600" dirty="0"/>
              <a:t>Interpersonal skill</a:t>
            </a:r>
          </a:p>
          <a:p>
            <a:pPr marL="285750" indent="-285750">
              <a:spcBef>
                <a:spcPts val="300"/>
              </a:spcBef>
              <a:spcAft>
                <a:spcPts val="500"/>
              </a:spcAft>
              <a:buClr>
                <a:srgbClr val="6CB255"/>
              </a:buClr>
              <a:buFont typeface="Arial" charset="0"/>
              <a:buChar char="•"/>
            </a:pPr>
            <a:r>
              <a:rPr lang="en-US" sz="1600" dirty="0"/>
              <a:t>Aesthetic sensibility</a:t>
            </a:r>
          </a:p>
          <a:p>
            <a:pPr marL="285750" indent="-285750">
              <a:spcBef>
                <a:spcPts val="300"/>
              </a:spcBef>
              <a:spcAft>
                <a:spcPts val="500"/>
              </a:spcAft>
              <a:buClr>
                <a:srgbClr val="6CB255"/>
              </a:buClr>
              <a:buFont typeface="Arial" charset="0"/>
              <a:buChar char="•"/>
            </a:pPr>
            <a:r>
              <a:rPr lang="en-US" sz="1600" dirty="0"/>
              <a:t>Perseverance</a:t>
            </a:r>
          </a:p>
          <a:p>
            <a:pPr marL="285750" indent="-285750">
              <a:spcBef>
                <a:spcPts val="300"/>
              </a:spcBef>
              <a:spcAft>
                <a:spcPts val="500"/>
              </a:spcAft>
              <a:buClr>
                <a:srgbClr val="6CB255"/>
              </a:buClr>
              <a:buFont typeface="Arial" charset="0"/>
              <a:buChar char="•"/>
            </a:pPr>
            <a:r>
              <a:rPr lang="en-US" sz="1600" dirty="0"/>
              <a:t>Forgiveness and compassion</a:t>
            </a:r>
          </a:p>
          <a:p>
            <a:pPr marL="285750" indent="-285750">
              <a:spcBef>
                <a:spcPts val="300"/>
              </a:spcBef>
              <a:spcAft>
                <a:spcPts val="500"/>
              </a:spcAft>
              <a:buClr>
                <a:srgbClr val="6CB255"/>
              </a:buClr>
              <a:buFont typeface="Arial" charset="0"/>
              <a:buChar char="•"/>
            </a:pPr>
            <a:r>
              <a:rPr lang="en-US" sz="1600" dirty="0"/>
              <a:t>Originality</a:t>
            </a:r>
          </a:p>
          <a:p>
            <a:pPr marL="285750" indent="-285750">
              <a:spcBef>
                <a:spcPts val="300"/>
              </a:spcBef>
              <a:spcAft>
                <a:spcPts val="500"/>
              </a:spcAft>
              <a:buClr>
                <a:srgbClr val="6CB255"/>
              </a:buClr>
              <a:buFont typeface="Arial" charset="0"/>
              <a:buChar char="•"/>
            </a:pPr>
            <a:r>
              <a:rPr lang="en-US" sz="1600" dirty="0"/>
              <a:t>Future mindedness</a:t>
            </a:r>
          </a:p>
          <a:p>
            <a:pPr marL="285750" indent="-285750">
              <a:spcBef>
                <a:spcPts val="300"/>
              </a:spcBef>
              <a:spcAft>
                <a:spcPts val="500"/>
              </a:spcAft>
              <a:buClr>
                <a:srgbClr val="6CB255"/>
              </a:buClr>
              <a:buFont typeface="Arial" charset="0"/>
              <a:buChar char="•"/>
            </a:pPr>
            <a:r>
              <a:rPr lang="en-US" sz="1600" dirty="0"/>
              <a:t>Spirituality</a:t>
            </a:r>
          </a:p>
          <a:p>
            <a:pPr marL="285750" indent="-285750">
              <a:spcBef>
                <a:spcPts val="300"/>
              </a:spcBef>
              <a:spcAft>
                <a:spcPts val="500"/>
              </a:spcAft>
              <a:buClr>
                <a:srgbClr val="6CB255"/>
              </a:buClr>
              <a:buFont typeface="Arial" charset="0"/>
              <a:buChar char="•"/>
            </a:pPr>
            <a:r>
              <a:rPr lang="en-US" sz="1600" dirty="0"/>
              <a:t>High talent</a:t>
            </a:r>
          </a:p>
          <a:p>
            <a:pPr marL="285750" indent="-285750">
              <a:spcBef>
                <a:spcPts val="300"/>
              </a:spcBef>
              <a:spcAft>
                <a:spcPts val="500"/>
              </a:spcAft>
              <a:buClr>
                <a:srgbClr val="6CB255"/>
              </a:buClr>
              <a:buFont typeface="Arial" charset="0"/>
              <a:buChar char="•"/>
            </a:pPr>
            <a:r>
              <a:rPr lang="en-US" sz="1600" dirty="0"/>
              <a:t>Wisdom</a:t>
            </a:r>
          </a:p>
          <a:p>
            <a:pPr marL="285750" indent="-285750">
              <a:spcBef>
                <a:spcPts val="300"/>
              </a:spcBef>
              <a:spcAft>
                <a:spcPts val="500"/>
              </a:spcAft>
              <a:buClr>
                <a:srgbClr val="6CB255"/>
              </a:buClr>
              <a:buFont typeface="Arial" charset="0"/>
              <a:buChar char="•"/>
            </a:pPr>
            <a:r>
              <a:rPr lang="en-US" sz="1600" dirty="0"/>
              <a:t>Creativity</a:t>
            </a:r>
          </a:p>
          <a:p>
            <a:pPr marL="285750" indent="-285750">
              <a:spcBef>
                <a:spcPts val="300"/>
              </a:spcBef>
              <a:spcAft>
                <a:spcPts val="500"/>
              </a:spcAft>
              <a:buClr>
                <a:srgbClr val="6CB255"/>
              </a:buClr>
              <a:buFont typeface="Arial" charset="0"/>
              <a:buChar char="•"/>
            </a:pPr>
            <a:r>
              <a:rPr lang="en-US" sz="1600" dirty="0"/>
              <a:t>Altruism and empathy</a:t>
            </a:r>
          </a:p>
          <a:p>
            <a:pPr marL="285750" indent="-285750">
              <a:spcBef>
                <a:spcPts val="300"/>
              </a:spcBef>
              <a:spcAft>
                <a:spcPts val="500"/>
              </a:spcAft>
              <a:buClr>
                <a:srgbClr val="6CB255"/>
              </a:buClr>
              <a:buFont typeface="Arial" charset="0"/>
              <a:buChar char="•"/>
            </a:pPr>
            <a:r>
              <a:rPr lang="en-US" sz="1600" dirty="0"/>
              <a:t>Positive emotions</a:t>
            </a:r>
          </a:p>
          <a:p>
            <a:pPr marL="285750" indent="-285750">
              <a:spcBef>
                <a:spcPts val="300"/>
              </a:spcBef>
              <a:spcAft>
                <a:spcPts val="500"/>
              </a:spcAft>
              <a:buClr>
                <a:srgbClr val="6CB255"/>
              </a:buClr>
              <a:buFont typeface="Arial" charset="0"/>
              <a:buChar char="•"/>
            </a:pPr>
            <a:r>
              <a:rPr lang="en-US" sz="1600" dirty="0"/>
              <a:t>Enhancement of immune system functioning</a:t>
            </a:r>
          </a:p>
          <a:p>
            <a:pPr marL="285750" indent="-285750">
              <a:spcBef>
                <a:spcPts val="300"/>
              </a:spcBef>
              <a:spcAft>
                <a:spcPts val="500"/>
              </a:spcAft>
              <a:buClr>
                <a:srgbClr val="6CB255"/>
              </a:buClr>
              <a:buFont typeface="Arial" charset="0"/>
              <a:buChar char="•"/>
            </a:pPr>
            <a:endParaRPr lang="en-US" sz="1600" dirty="0"/>
          </a:p>
        </p:txBody>
      </p:sp>
    </p:spTree>
    <p:extLst>
      <p:ext uri="{BB962C8B-B14F-4D97-AF65-F5344CB8AC3E}">
        <p14:creationId xmlns:p14="http://schemas.microsoft.com/office/powerpoint/2010/main" val="97919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effect &amp; optimism</a:t>
            </a:r>
          </a:p>
        </p:txBody>
      </p:sp>
      <p:sp>
        <p:nvSpPr>
          <p:cNvPr id="4" name="Text Placeholder 3"/>
          <p:cNvSpPr>
            <a:spLocks noGrp="1"/>
          </p:cNvSpPr>
          <p:nvPr>
            <p:ph type="body" sz="quarter" idx="14"/>
          </p:nvPr>
        </p:nvSpPr>
        <p:spPr>
          <a:xfrm>
            <a:off x="457200" y="1141409"/>
            <a:ext cx="8367221" cy="5574183"/>
          </a:xfrm>
        </p:spPr>
        <p:txBody>
          <a:bodyPr>
            <a:normAutofit/>
          </a:bodyPr>
          <a:lstStyle/>
          <a:p>
            <a:r>
              <a:rPr lang="en-US" sz="1600" dirty="0"/>
              <a:t>Qualities that help promote psychological well-being are linked with many favorable health outcomes.</a:t>
            </a:r>
          </a:p>
          <a:p>
            <a:r>
              <a:rPr lang="en-US" sz="1600" b="1" dirty="0"/>
              <a:t>Positive Affect </a:t>
            </a:r>
            <a:r>
              <a:rPr lang="mr-IN" sz="1600" dirty="0"/>
              <a:t>–</a:t>
            </a:r>
            <a:r>
              <a:rPr lang="en-US" sz="1600" dirty="0"/>
              <a:t> pleasurable engagement with the environment, such as happiness, joy, enthusiasm, alertness, and excitement.</a:t>
            </a:r>
          </a:p>
          <a:p>
            <a:r>
              <a:rPr lang="en-US" sz="1600" dirty="0"/>
              <a:t>Associated with:</a:t>
            </a:r>
          </a:p>
          <a:p>
            <a:pPr marL="285750" indent="-285750">
              <a:buFont typeface="Arial" charset="0"/>
              <a:buChar char="•"/>
            </a:pPr>
            <a:r>
              <a:rPr lang="en-US" sz="1600" dirty="0"/>
              <a:t>Greater social connectedness.</a:t>
            </a:r>
          </a:p>
          <a:p>
            <a:pPr marL="285750" indent="-285750">
              <a:buFont typeface="Arial" charset="0"/>
              <a:buChar char="•"/>
            </a:pPr>
            <a:r>
              <a:rPr lang="en-US" sz="1600" dirty="0"/>
              <a:t>Emotional and practical support.</a:t>
            </a:r>
          </a:p>
          <a:p>
            <a:pPr marL="285750" indent="-285750">
              <a:buFont typeface="Arial" charset="0"/>
              <a:buChar char="•"/>
            </a:pPr>
            <a:r>
              <a:rPr lang="en-US" sz="1600" dirty="0"/>
              <a:t>Adaptive coping efforts.</a:t>
            </a:r>
          </a:p>
          <a:p>
            <a:pPr marL="285750" indent="-285750">
              <a:buFont typeface="Arial" charset="0"/>
              <a:buChar char="•"/>
            </a:pPr>
            <a:r>
              <a:rPr lang="en-US" sz="1600" dirty="0"/>
              <a:t>Lower depression</a:t>
            </a:r>
          </a:p>
          <a:p>
            <a:pPr marL="285750" indent="-285750">
              <a:buFont typeface="Arial" charset="0"/>
              <a:buChar char="•"/>
            </a:pPr>
            <a:r>
              <a:rPr lang="en-US" sz="1600" dirty="0"/>
              <a:t>Longevity and favorable physiological functioning.</a:t>
            </a:r>
          </a:p>
          <a:p>
            <a:r>
              <a:rPr lang="en-US" sz="1600" b="1" dirty="0"/>
              <a:t>Optimism</a:t>
            </a:r>
            <a:r>
              <a:rPr lang="en-US" sz="1600" dirty="0"/>
              <a:t> </a:t>
            </a:r>
            <a:r>
              <a:rPr lang="mr-IN" sz="1600" dirty="0"/>
              <a:t>–</a:t>
            </a:r>
            <a:r>
              <a:rPr lang="en-US" sz="1600" dirty="0"/>
              <a:t> the general tendency to look on the bright side of things.</a:t>
            </a:r>
          </a:p>
          <a:p>
            <a:pPr marL="285750" indent="-285750">
              <a:buFont typeface="Arial" charset="0"/>
              <a:buChar char="•"/>
            </a:pPr>
            <a:r>
              <a:rPr lang="en-US" sz="1600" dirty="0"/>
              <a:t>Tendency to expect that good things will happen.</a:t>
            </a:r>
          </a:p>
          <a:p>
            <a:pPr marL="285750" indent="-285750">
              <a:buFont typeface="Arial" charset="0"/>
              <a:buChar char="•"/>
            </a:pPr>
            <a:r>
              <a:rPr lang="en-US" sz="1600" dirty="0"/>
              <a:t>Tendency to view life’s stressors and difficulties as temporary and external to oneself.</a:t>
            </a:r>
          </a:p>
          <a:p>
            <a:pPr marL="285750" indent="-285750">
              <a:buFont typeface="Arial" charset="0"/>
              <a:buChar char="•"/>
            </a:pPr>
            <a:r>
              <a:rPr lang="en-US" sz="1600" dirty="0"/>
              <a:t>Significant predictor of positive health outcomes.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50353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a:t>
            </a:r>
          </a:p>
        </p:txBody>
      </p:sp>
      <p:sp>
        <p:nvSpPr>
          <p:cNvPr id="4" name="Text Placeholder 3"/>
          <p:cNvSpPr>
            <a:spLocks noGrp="1"/>
          </p:cNvSpPr>
          <p:nvPr>
            <p:ph type="body" sz="quarter" idx="14"/>
          </p:nvPr>
        </p:nvSpPr>
        <p:spPr>
          <a:xfrm>
            <a:off x="457200" y="1111430"/>
            <a:ext cx="8367221" cy="1674633"/>
          </a:xfrm>
        </p:spPr>
        <p:txBody>
          <a:bodyPr>
            <a:normAutofit lnSpcReduction="10000"/>
          </a:bodyPr>
          <a:lstStyle/>
          <a:p>
            <a:r>
              <a:rPr lang="en-US" sz="1600" b="1" dirty="0"/>
              <a:t>Flow </a:t>
            </a:r>
            <a:r>
              <a:rPr lang="mr-IN" sz="1600" dirty="0"/>
              <a:t>–</a:t>
            </a:r>
            <a:r>
              <a:rPr lang="en-US" sz="1600" dirty="0"/>
              <a:t> a particular experience that is so engaging and engrossing that is becomes worth doing for its own sake.</a:t>
            </a:r>
          </a:p>
          <a:p>
            <a:pPr marL="285750" indent="-285750">
              <a:buFont typeface="Arial" charset="0"/>
              <a:buChar char="•"/>
            </a:pPr>
            <a:r>
              <a:rPr lang="en-US" sz="1600" dirty="0"/>
              <a:t>Feeling of losing oneself in an activity.</a:t>
            </a:r>
          </a:p>
          <a:p>
            <a:pPr marL="285750" indent="-285750">
              <a:buFont typeface="Arial" charset="0"/>
              <a:buChar char="•"/>
            </a:pPr>
            <a:r>
              <a:rPr lang="en-US" sz="1600" dirty="0"/>
              <a:t>State of effortless concentration and focus.</a:t>
            </a:r>
          </a:p>
          <a:p>
            <a:pPr marL="285750" indent="-285750">
              <a:buFont typeface="Arial" charset="0"/>
              <a:buChar char="•"/>
            </a:pPr>
            <a:r>
              <a:rPr lang="en-US" sz="1600" dirty="0"/>
              <a:t>Feels like time passes more quickly than usual.</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5243800" y="1968311"/>
            <a:ext cx="3477817" cy="3330701"/>
          </a:xfrm>
          <a:prstGeom prst="rect">
            <a:avLst/>
          </a:prstGeom>
        </p:spPr>
      </p:pic>
      <p:sp>
        <p:nvSpPr>
          <p:cNvPr id="7" name="TextBox 6"/>
          <p:cNvSpPr txBox="1"/>
          <p:nvPr/>
        </p:nvSpPr>
        <p:spPr>
          <a:xfrm>
            <a:off x="457200" y="2786063"/>
            <a:ext cx="4683796" cy="2446824"/>
          </a:xfrm>
          <a:prstGeom prst="rect">
            <a:avLst/>
          </a:prstGeom>
          <a:noFill/>
        </p:spPr>
        <p:txBody>
          <a:bodyPr wrap="square" rtlCol="0">
            <a:spAutoFit/>
          </a:bodyPr>
          <a:lstStyle/>
          <a:p>
            <a:pPr marL="285750" indent="-285750">
              <a:spcBef>
                <a:spcPts val="384"/>
              </a:spcBef>
              <a:spcAft>
                <a:spcPts val="600"/>
              </a:spcAft>
              <a:buClr>
                <a:srgbClr val="6CB255"/>
              </a:buClr>
              <a:buFont typeface="Arial" charset="0"/>
              <a:buChar char="•"/>
            </a:pPr>
            <a:r>
              <a:rPr lang="en-US" sz="1600"/>
              <a:t>Usually related to creative endeavors and leisure activities.</a:t>
            </a:r>
          </a:p>
          <a:p>
            <a:pPr marL="285750" indent="-285750">
              <a:spcBef>
                <a:spcPts val="384"/>
              </a:spcBef>
              <a:spcAft>
                <a:spcPts val="600"/>
              </a:spcAft>
              <a:buClr>
                <a:srgbClr val="6CB255"/>
              </a:buClr>
              <a:buFont typeface="Arial" charset="0"/>
              <a:buChar char="•"/>
            </a:pPr>
            <a:r>
              <a:rPr lang="en-US" sz="1600" dirty="0"/>
              <a:t>Experienced by people who like their job or students who love studying.</a:t>
            </a:r>
          </a:p>
          <a:p>
            <a:pPr marL="285750" indent="-285750">
              <a:spcBef>
                <a:spcPts val="384"/>
              </a:spcBef>
              <a:spcAft>
                <a:spcPts val="600"/>
              </a:spcAft>
              <a:buClr>
                <a:srgbClr val="6CB255"/>
              </a:buClr>
              <a:buFont typeface="Arial" charset="0"/>
              <a:buChar char="•"/>
            </a:pPr>
            <a:r>
              <a:rPr lang="en-US" sz="1600" dirty="0"/>
              <a:t>Typically occurs when people engage in challenging activities that require skills and knowledge they know they possess.</a:t>
            </a:r>
          </a:p>
          <a:p>
            <a:pPr marL="285750" indent="-285750">
              <a:spcBef>
                <a:spcPts val="384"/>
              </a:spcBef>
              <a:spcAft>
                <a:spcPts val="600"/>
              </a:spcAft>
              <a:buClr>
                <a:srgbClr val="6CB255"/>
              </a:buClr>
              <a:buFont typeface="Arial" charset="0"/>
              <a:buChar char="•"/>
            </a:pPr>
            <a:r>
              <a:rPr lang="en-US" sz="1600" dirty="0"/>
              <a:t>Thought to play a key role in happiness.</a:t>
            </a:r>
          </a:p>
        </p:txBody>
      </p:sp>
      <p:sp>
        <p:nvSpPr>
          <p:cNvPr id="8" name="TextBox 7"/>
          <p:cNvSpPr txBox="1"/>
          <p:nvPr/>
        </p:nvSpPr>
        <p:spPr>
          <a:xfrm>
            <a:off x="5643563" y="5586413"/>
            <a:ext cx="3078054" cy="292388"/>
          </a:xfrm>
          <a:prstGeom prst="rect">
            <a:avLst/>
          </a:prstGeom>
          <a:noFill/>
        </p:spPr>
        <p:txBody>
          <a:bodyPr wrap="square" rtlCol="0">
            <a:spAutoFit/>
          </a:bodyPr>
          <a:lstStyle/>
          <a:p>
            <a:r>
              <a:rPr lang="en-US" sz="1300" dirty="0"/>
              <a:t>(Credit: Mountaineer News Service)</a:t>
            </a:r>
          </a:p>
        </p:txBody>
      </p:sp>
    </p:spTree>
    <p:extLst>
      <p:ext uri="{BB962C8B-B14F-4D97-AF65-F5344CB8AC3E}">
        <p14:creationId xmlns:p14="http://schemas.microsoft.com/office/powerpoint/2010/main" val="119295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Cognitive appraisals</a:t>
            </a:r>
          </a:p>
        </p:txBody>
      </p:sp>
      <p:pic>
        <p:nvPicPr>
          <p:cNvPr id="2" name="Picture Placeholder 1" descr="CNX_Psych_14_01_Graduati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75" r="-36475"/>
          <a:stretch>
            <a:fillRect/>
          </a:stretch>
        </p:blipFill>
        <p:spPr>
          <a:xfrm>
            <a:off x="3863436" y="3818252"/>
            <a:ext cx="6264500" cy="2462627"/>
          </a:xfrm>
        </p:spPr>
      </p:pic>
      <p:sp>
        <p:nvSpPr>
          <p:cNvPr id="7" name="Text Placeholder 6"/>
          <p:cNvSpPr>
            <a:spLocks noGrp="1"/>
          </p:cNvSpPr>
          <p:nvPr>
            <p:ph type="body" sz="quarter" idx="14"/>
          </p:nvPr>
        </p:nvSpPr>
        <p:spPr>
          <a:xfrm>
            <a:off x="5946309" y="6400800"/>
            <a:ext cx="2878111" cy="335042"/>
          </a:xfrm>
        </p:spPr>
        <p:txBody>
          <a:bodyPr>
            <a:normAutofit/>
          </a:bodyPr>
          <a:lstStyle/>
          <a:p>
            <a:r>
              <a:rPr lang="en-US" sz="1300"/>
              <a:t>Figure </a:t>
            </a:r>
            <a:r>
              <a:rPr lang="en-US" sz="1300" dirty="0"/>
              <a:t>14.2 (credit: Timothy </a:t>
            </a:r>
            <a:r>
              <a:rPr lang="en-US" sz="1300" dirty="0" err="1"/>
              <a:t>Zanker</a:t>
            </a:r>
            <a:r>
              <a:rPr lang="en-US" sz="1300" dirty="0"/>
              <a:t>)</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TextBox 3"/>
          <p:cNvSpPr txBox="1"/>
          <p:nvPr/>
        </p:nvSpPr>
        <p:spPr>
          <a:xfrm>
            <a:off x="457199" y="1089047"/>
            <a:ext cx="8367221" cy="2575064"/>
          </a:xfrm>
          <a:prstGeom prst="rect">
            <a:avLst/>
          </a:prstGeom>
          <a:noFill/>
        </p:spPr>
        <p:txBody>
          <a:bodyPr wrap="square" rtlCol="0">
            <a:spAutoFit/>
          </a:bodyPr>
          <a:lstStyle/>
          <a:p>
            <a:pPr>
              <a:spcBef>
                <a:spcPts val="408"/>
              </a:spcBef>
              <a:spcAft>
                <a:spcPts val="600"/>
              </a:spcAft>
              <a:buClr>
                <a:srgbClr val="6CB255"/>
              </a:buClr>
            </a:pPr>
            <a:r>
              <a:rPr lang="en-US" sz="1600" b="1" dirty="0"/>
              <a:t>Stress</a:t>
            </a:r>
            <a:r>
              <a:rPr lang="en-US" sz="1600" dirty="0"/>
              <a:t> </a:t>
            </a:r>
            <a:r>
              <a:rPr lang="mr-IN" sz="1600" dirty="0"/>
              <a:t>–</a:t>
            </a:r>
            <a:r>
              <a:rPr lang="en-US" sz="1600" dirty="0"/>
              <a:t> a process whereby an individual perceives and responds to events he appraises as overwhelming or threatening to his well-being.</a:t>
            </a:r>
          </a:p>
          <a:p>
            <a:pPr marL="285750" indent="-285750">
              <a:spcBef>
                <a:spcPts val="408"/>
              </a:spcBef>
              <a:spcAft>
                <a:spcPts val="600"/>
              </a:spcAft>
              <a:buClr>
                <a:srgbClr val="6CB255"/>
              </a:buClr>
              <a:buFont typeface="Arial" charset="0"/>
              <a:buChar char="•"/>
            </a:pPr>
            <a:r>
              <a:rPr lang="en-US" sz="1600" dirty="0"/>
              <a:t>This definition places importance on how we </a:t>
            </a:r>
            <a:r>
              <a:rPr lang="en-US" sz="1600" u="sng" dirty="0"/>
              <a:t>appraise</a:t>
            </a:r>
            <a:r>
              <a:rPr lang="en-US" sz="1600" dirty="0"/>
              <a:t> (judge) demanding/threatening events (</a:t>
            </a:r>
            <a:r>
              <a:rPr lang="en-US" sz="1600" b="1" dirty="0"/>
              <a:t>stressors</a:t>
            </a:r>
            <a:r>
              <a:rPr lang="en-US" sz="1600" dirty="0"/>
              <a:t>) which then influence our reaction.</a:t>
            </a:r>
          </a:p>
          <a:p>
            <a:pPr>
              <a:spcBef>
                <a:spcPts val="408"/>
              </a:spcBef>
              <a:spcAft>
                <a:spcPts val="600"/>
              </a:spcAft>
              <a:buClr>
                <a:srgbClr val="6CB255"/>
              </a:buClr>
            </a:pPr>
            <a:r>
              <a:rPr lang="en-US" sz="1600" b="1" dirty="0"/>
              <a:t>Primary appraisal </a:t>
            </a:r>
            <a:r>
              <a:rPr lang="mr-IN" sz="1600" dirty="0"/>
              <a:t>–</a:t>
            </a:r>
            <a:r>
              <a:rPr lang="en-US" sz="1600" dirty="0"/>
              <a:t> judgement about the degree of potential harm/threat to well-being that a stressor might entail.</a:t>
            </a:r>
          </a:p>
          <a:p>
            <a:pPr marL="285750" indent="-285750">
              <a:spcBef>
                <a:spcPts val="408"/>
              </a:spcBef>
              <a:spcAft>
                <a:spcPts val="600"/>
              </a:spcAft>
              <a:buClr>
                <a:srgbClr val="6CB255"/>
              </a:buClr>
              <a:buFont typeface="Arial" charset="0"/>
              <a:buChar char="•"/>
            </a:pPr>
            <a:r>
              <a:rPr lang="en-US" sz="1600" b="1" dirty="0"/>
              <a:t>Threat</a:t>
            </a:r>
            <a:r>
              <a:rPr lang="en-US" sz="1600" dirty="0"/>
              <a:t> </a:t>
            </a:r>
            <a:r>
              <a:rPr lang="mr-IN" sz="1600" dirty="0"/>
              <a:t>–</a:t>
            </a:r>
            <a:r>
              <a:rPr lang="en-US" sz="1600" dirty="0"/>
              <a:t> stressor that could lead to harm/loss/negative consequences.</a:t>
            </a:r>
          </a:p>
          <a:p>
            <a:pPr marL="285750" indent="-285750">
              <a:spcBef>
                <a:spcPts val="408"/>
              </a:spcBef>
              <a:spcAft>
                <a:spcPts val="600"/>
              </a:spcAft>
              <a:buClr>
                <a:srgbClr val="6CB255"/>
              </a:buClr>
              <a:buFont typeface="Arial" charset="0"/>
              <a:buChar char="•"/>
            </a:pPr>
            <a:r>
              <a:rPr lang="en-US" sz="1600" b="1" dirty="0"/>
              <a:t>Challenge</a:t>
            </a:r>
            <a:r>
              <a:rPr lang="en-US" sz="1600" dirty="0"/>
              <a:t> </a:t>
            </a:r>
            <a:r>
              <a:rPr lang="mr-IN" sz="1600" dirty="0"/>
              <a:t>–</a:t>
            </a:r>
            <a:r>
              <a:rPr lang="en-US" sz="1600" dirty="0"/>
              <a:t> stressor that carries the potential for gain/personal growth.</a:t>
            </a:r>
          </a:p>
        </p:txBody>
      </p:sp>
      <p:sp>
        <p:nvSpPr>
          <p:cNvPr id="6" name="TextBox 5"/>
          <p:cNvSpPr txBox="1"/>
          <p:nvPr/>
        </p:nvSpPr>
        <p:spPr>
          <a:xfrm>
            <a:off x="457198" y="3796576"/>
            <a:ext cx="4654447" cy="2939266"/>
          </a:xfrm>
          <a:prstGeom prst="rect">
            <a:avLst/>
          </a:prstGeom>
          <a:noFill/>
        </p:spPr>
        <p:txBody>
          <a:bodyPr wrap="square" rtlCol="0">
            <a:spAutoFit/>
          </a:bodyPr>
          <a:lstStyle/>
          <a:p>
            <a:pPr marL="285750" indent="-285750">
              <a:spcBef>
                <a:spcPts val="408"/>
              </a:spcBef>
              <a:spcAft>
                <a:spcPts val="600"/>
              </a:spcAft>
              <a:buClr>
                <a:srgbClr val="6CB255"/>
              </a:buClr>
              <a:buFont typeface="Arial" charset="0"/>
              <a:buChar char="•"/>
            </a:pPr>
            <a:r>
              <a:rPr lang="en-US" sz="1600" dirty="0"/>
              <a:t>E.g. Graduating from college and entering the workforce can be viewed as either a threat (loss of financial support) or a challenge (opportunity for independence and growth). </a:t>
            </a:r>
            <a:endParaRPr lang="en-US" sz="1600" b="1" dirty="0"/>
          </a:p>
          <a:p>
            <a:pPr>
              <a:spcBef>
                <a:spcPts val="408"/>
              </a:spcBef>
              <a:spcAft>
                <a:spcPts val="600"/>
              </a:spcAft>
              <a:buClr>
                <a:srgbClr val="6CB255"/>
              </a:buClr>
            </a:pPr>
            <a:r>
              <a:rPr lang="en-US" sz="1600" b="1" dirty="0"/>
              <a:t>Secondary appraisal </a:t>
            </a:r>
            <a:r>
              <a:rPr lang="mr-IN" sz="1600" dirty="0"/>
              <a:t>–</a:t>
            </a:r>
            <a:r>
              <a:rPr lang="en-US" sz="1600" dirty="0"/>
              <a:t> judgement of the options available to cope with a stressor, and perceptions of how effective such options will be.</a:t>
            </a:r>
          </a:p>
          <a:p>
            <a:pPr marL="285750" indent="-285750">
              <a:spcBef>
                <a:spcPts val="408"/>
              </a:spcBef>
              <a:spcAft>
                <a:spcPts val="600"/>
              </a:spcAft>
              <a:buClr>
                <a:srgbClr val="6CB255"/>
              </a:buClr>
              <a:buFont typeface="Arial" charset="0"/>
              <a:buChar char="•"/>
            </a:pPr>
            <a:r>
              <a:rPr lang="en-US" sz="1600" dirty="0"/>
              <a:t>A threat is less stressful if we believe something can be done about it.</a:t>
            </a:r>
          </a:p>
          <a:p>
            <a:pPr marL="285750" indent="-285750">
              <a:spcBef>
                <a:spcPts val="408"/>
              </a:spcBef>
              <a:spcAft>
                <a:spcPts val="600"/>
              </a:spcAft>
              <a:buClr>
                <a:srgbClr val="6CB255"/>
              </a:buClr>
              <a:buFont typeface="Arial" charset="0"/>
              <a:buChar char="•"/>
            </a:pPr>
            <a:endParaRPr lang="en-US" sz="1600" dirty="0"/>
          </a:p>
        </p:txBody>
      </p:sp>
    </p:spTree>
    <p:extLst>
      <p:ext uri="{BB962C8B-B14F-4D97-AF65-F5344CB8AC3E}">
        <p14:creationId xmlns:p14="http://schemas.microsoft.com/office/powerpoint/2010/main" val="168235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Cognitive appraisals</a:t>
            </a:r>
          </a:p>
        </p:txBody>
      </p:sp>
      <p:pic>
        <p:nvPicPr>
          <p:cNvPr id="2" name="Picture Placeholder 1" descr="CNX_Psych_14_01_Appraisal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855" b="-5855"/>
          <a:stretch>
            <a:fillRect/>
          </a:stretch>
        </p:blipFill>
        <p:spPr>
          <a:xfrm>
            <a:off x="2488367" y="640429"/>
            <a:ext cx="5477396" cy="6217571"/>
          </a:xfrm>
        </p:spPr>
      </p:pic>
      <p:sp>
        <p:nvSpPr>
          <p:cNvPr id="14" name="Text Placeholder 13"/>
          <p:cNvSpPr>
            <a:spLocks noGrp="1"/>
          </p:cNvSpPr>
          <p:nvPr>
            <p:ph type="body" sz="quarter" idx="14"/>
          </p:nvPr>
        </p:nvSpPr>
        <p:spPr>
          <a:xfrm>
            <a:off x="468424" y="993035"/>
            <a:ext cx="2931188" cy="1960027"/>
          </a:xfrm>
        </p:spPr>
        <p:txBody>
          <a:bodyPr>
            <a:noAutofit/>
          </a:bodyPr>
          <a:lstStyle/>
          <a:p>
            <a:r>
              <a:rPr lang="en-US" sz="1600">
                <a:solidFill>
                  <a:schemeClr val="tx1"/>
                </a:solidFill>
              </a:rPr>
              <a:t>Stress </a:t>
            </a:r>
            <a:r>
              <a:rPr lang="en-US" sz="1600" dirty="0">
                <a:solidFill>
                  <a:schemeClr val="tx1"/>
                </a:solidFill>
              </a:rPr>
              <a:t>is likely to result if a stressor is perceived as extremely threatening or threatening with few or no effective coping options available.</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772687" y="6320166"/>
            <a:ext cx="1055011" cy="292388"/>
          </a:xfrm>
          <a:prstGeom prst="rect">
            <a:avLst/>
          </a:prstGeom>
          <a:noFill/>
        </p:spPr>
        <p:txBody>
          <a:bodyPr wrap="square" rtlCol="0">
            <a:spAutoFit/>
          </a:bodyPr>
          <a:lstStyle/>
          <a:p>
            <a:r>
              <a:rPr lang="en-US" sz="1300" dirty="0">
                <a:solidFill>
                  <a:srgbClr val="000000"/>
                </a:solidFill>
              </a:rPr>
              <a:t>Figure 14.3</a:t>
            </a:r>
          </a:p>
        </p:txBody>
      </p:sp>
    </p:spTree>
    <p:extLst>
      <p:ext uri="{BB962C8B-B14F-4D97-AF65-F5344CB8AC3E}">
        <p14:creationId xmlns:p14="http://schemas.microsoft.com/office/powerpoint/2010/main" val="404875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Good stress?</a:t>
            </a:r>
          </a:p>
        </p:txBody>
      </p:sp>
      <p:pic>
        <p:nvPicPr>
          <p:cNvPr id="2" name="Picture Placeholder 1" descr="CNX_Psych_14_01_Performanc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615" r="-8615"/>
          <a:stretch>
            <a:fillRect/>
          </a:stretch>
        </p:blipFill>
        <p:spPr>
          <a:xfrm>
            <a:off x="1310035" y="2743200"/>
            <a:ext cx="6638764" cy="2881855"/>
          </a:xfrm>
        </p:spPr>
      </p:pic>
      <p:sp>
        <p:nvSpPr>
          <p:cNvPr id="7" name="Text Placeholder 6"/>
          <p:cNvSpPr>
            <a:spLocks noGrp="1"/>
          </p:cNvSpPr>
          <p:nvPr>
            <p:ph type="body" sz="quarter" idx="14"/>
          </p:nvPr>
        </p:nvSpPr>
        <p:spPr>
          <a:xfrm>
            <a:off x="421848" y="1144388"/>
            <a:ext cx="8415139" cy="1510322"/>
          </a:xfrm>
        </p:spPr>
        <p:txBody>
          <a:bodyPr>
            <a:normAutofit/>
          </a:bodyPr>
          <a:lstStyle/>
          <a:p>
            <a:r>
              <a:rPr lang="en-US" sz="1600" dirty="0"/>
              <a:t> </a:t>
            </a:r>
            <a:r>
              <a:rPr lang="en-US" sz="1600" b="1" dirty="0"/>
              <a:t>Eustress</a:t>
            </a:r>
            <a:r>
              <a:rPr lang="en-US" sz="1600" dirty="0"/>
              <a:t> - Stress that can be positive and motivate us to do things in our best interests.</a:t>
            </a:r>
          </a:p>
          <a:p>
            <a:pPr marL="285750" indent="-285750">
              <a:buFont typeface="Arial" charset="0"/>
              <a:buChar char="•"/>
            </a:pPr>
            <a:r>
              <a:rPr lang="en-US" sz="1600" dirty="0"/>
              <a:t>Associated with positive feelings, optimal health, and performance.</a:t>
            </a:r>
          </a:p>
          <a:p>
            <a:r>
              <a:rPr lang="en-US" sz="1600" b="1" dirty="0"/>
              <a:t>Distress</a:t>
            </a:r>
            <a:r>
              <a:rPr lang="en-US" sz="1600" dirty="0"/>
              <a:t> - ”Bad” stress, causing people to feel burned out, (fatigued and exhausted), and performance to decline.</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455811" y="5077835"/>
            <a:ext cx="1064301" cy="292388"/>
          </a:xfrm>
          <a:prstGeom prst="rect">
            <a:avLst/>
          </a:prstGeom>
          <a:noFill/>
        </p:spPr>
        <p:txBody>
          <a:bodyPr wrap="square" rtlCol="0">
            <a:spAutoFit/>
          </a:bodyPr>
          <a:lstStyle/>
          <a:p>
            <a:r>
              <a:rPr lang="en-US" sz="1300" dirty="0"/>
              <a:t>Figure 14.4</a:t>
            </a:r>
          </a:p>
        </p:txBody>
      </p:sp>
      <p:sp>
        <p:nvSpPr>
          <p:cNvPr id="4" name="TextBox 3"/>
          <p:cNvSpPr txBox="1"/>
          <p:nvPr/>
        </p:nvSpPr>
        <p:spPr>
          <a:xfrm>
            <a:off x="457200" y="5490144"/>
            <a:ext cx="8379787" cy="1077218"/>
          </a:xfrm>
          <a:prstGeom prst="rect">
            <a:avLst/>
          </a:prstGeom>
          <a:noFill/>
        </p:spPr>
        <p:txBody>
          <a:bodyPr wrap="square" rtlCol="0">
            <a:spAutoFit/>
          </a:bodyPr>
          <a:lstStyle/>
          <a:p>
            <a:pPr>
              <a:spcBef>
                <a:spcPts val="408"/>
              </a:spcBef>
              <a:spcAft>
                <a:spcPts val="600"/>
              </a:spcAft>
            </a:pPr>
            <a:r>
              <a:rPr lang="en-US" sz="1600" dirty="0"/>
              <a:t>As the stress level increases from low to moderate, so does performance. At the optimal level (the peak of the curve), performance has reached its peak. If stress exceeds the optimal level, it will reach the </a:t>
            </a:r>
            <a:r>
              <a:rPr lang="en-US" sz="1600" u="sng" dirty="0"/>
              <a:t>distress</a:t>
            </a:r>
            <a:r>
              <a:rPr lang="en-US" sz="1600" dirty="0"/>
              <a:t> region, where it will become excessive and debilitating, and performance will decline (</a:t>
            </a:r>
            <a:r>
              <a:rPr lang="en-US" sz="1600" dirty="0" err="1"/>
              <a:t>Everly</a:t>
            </a:r>
            <a:r>
              <a:rPr lang="en-US" sz="1600" dirty="0"/>
              <a:t> &amp; </a:t>
            </a:r>
            <a:r>
              <a:rPr lang="en-US" sz="1600" dirty="0" err="1"/>
              <a:t>Lating</a:t>
            </a:r>
            <a:r>
              <a:rPr lang="en-US" sz="1600" dirty="0"/>
              <a:t>, 2002).</a:t>
            </a:r>
          </a:p>
        </p:txBody>
      </p:sp>
    </p:spTree>
    <p:extLst>
      <p:ext uri="{BB962C8B-B14F-4D97-AF65-F5344CB8AC3E}">
        <p14:creationId xmlns:p14="http://schemas.microsoft.com/office/powerpoint/2010/main" val="388550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prevalence of stress</a:t>
            </a:r>
          </a:p>
        </p:txBody>
      </p:sp>
      <p:pic>
        <p:nvPicPr>
          <p:cNvPr id="2" name="Picture Placeholder 1" descr="CNX_Psych_14_01_StressRis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185" r="-24185"/>
          <a:stretch>
            <a:fillRect/>
          </a:stretch>
        </p:blipFill>
        <p:spPr>
          <a:xfrm>
            <a:off x="935396" y="2859571"/>
            <a:ext cx="7584716" cy="3292488"/>
          </a:xfrm>
        </p:spPr>
      </p:pic>
      <p:sp>
        <p:nvSpPr>
          <p:cNvPr id="7" name="Text Placeholder 6"/>
          <p:cNvSpPr>
            <a:spLocks noGrp="1"/>
          </p:cNvSpPr>
          <p:nvPr>
            <p:ph type="body" sz="quarter" idx="14"/>
          </p:nvPr>
        </p:nvSpPr>
        <p:spPr>
          <a:xfrm>
            <a:off x="457200" y="1010753"/>
            <a:ext cx="8367221" cy="1958455"/>
          </a:xfrm>
        </p:spPr>
        <p:txBody>
          <a:bodyPr>
            <a:normAutofit lnSpcReduction="10000"/>
          </a:bodyPr>
          <a:lstStyle/>
          <a:p>
            <a:pPr>
              <a:spcBef>
                <a:spcPts val="408"/>
              </a:spcBef>
            </a:pPr>
            <a:r>
              <a:rPr lang="en-US" sz="1600" dirty="0"/>
              <a:t>Stress is everywhere and plays a role in all of our lives to some extent.</a:t>
            </a:r>
          </a:p>
          <a:p>
            <a:pPr>
              <a:spcBef>
                <a:spcPts val="408"/>
              </a:spcBef>
            </a:pPr>
            <a:r>
              <a:rPr lang="en-US" sz="1600" dirty="0"/>
              <a:t>Stress can evoke a variety of responses including:</a:t>
            </a:r>
          </a:p>
          <a:p>
            <a:pPr>
              <a:spcBef>
                <a:spcPts val="408"/>
              </a:spcBef>
            </a:pPr>
            <a:r>
              <a:rPr lang="en-US" sz="1600" b="1" dirty="0"/>
              <a:t>Physiological</a:t>
            </a:r>
            <a:r>
              <a:rPr lang="en-US" sz="1600" dirty="0"/>
              <a:t> </a:t>
            </a:r>
            <a:r>
              <a:rPr lang="mr-IN" sz="1600" dirty="0"/>
              <a:t>–</a:t>
            </a:r>
            <a:r>
              <a:rPr lang="en-US" sz="1600" dirty="0"/>
              <a:t> accelerated heart rate, headaches, or gastrointestinal problems.</a:t>
            </a:r>
          </a:p>
          <a:p>
            <a:pPr>
              <a:spcBef>
                <a:spcPts val="408"/>
              </a:spcBef>
            </a:pPr>
            <a:r>
              <a:rPr lang="en-US" sz="1600" b="1" dirty="0"/>
              <a:t>Cognitive</a:t>
            </a:r>
            <a:r>
              <a:rPr lang="en-US" sz="1600" dirty="0"/>
              <a:t> </a:t>
            </a:r>
            <a:r>
              <a:rPr lang="mr-IN" sz="1600" dirty="0"/>
              <a:t>–</a:t>
            </a:r>
            <a:r>
              <a:rPr lang="en-US" sz="1600" dirty="0"/>
              <a:t> difficulty concentrating or making decisions.</a:t>
            </a:r>
          </a:p>
          <a:p>
            <a:pPr>
              <a:spcBef>
                <a:spcPts val="408"/>
              </a:spcBef>
            </a:pPr>
            <a:r>
              <a:rPr lang="en-US" sz="1600" b="1" dirty="0"/>
              <a:t>Behavioral</a:t>
            </a:r>
            <a:r>
              <a:rPr lang="en-US" sz="1600" dirty="0"/>
              <a:t> </a:t>
            </a:r>
            <a:r>
              <a:rPr lang="mr-IN" sz="1600" dirty="0"/>
              <a:t>–</a:t>
            </a:r>
            <a:r>
              <a:rPr lang="en-US" sz="1600" dirty="0"/>
              <a:t> drinking alcohol, smoking, or taking actions directed at eliminating the cause of stress.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580237" y="6419483"/>
            <a:ext cx="1244184" cy="292388"/>
          </a:xfrm>
          <a:prstGeom prst="rect">
            <a:avLst/>
          </a:prstGeom>
          <a:noFill/>
        </p:spPr>
        <p:txBody>
          <a:bodyPr wrap="square" rtlCol="0">
            <a:spAutoFit/>
          </a:bodyPr>
          <a:lstStyle/>
          <a:p>
            <a:r>
              <a:rPr lang="en-US" sz="1300" dirty="0"/>
              <a:t>Figure 14.5</a:t>
            </a:r>
          </a:p>
        </p:txBody>
      </p:sp>
      <p:sp>
        <p:nvSpPr>
          <p:cNvPr id="4" name="TextBox 3"/>
          <p:cNvSpPr txBox="1"/>
          <p:nvPr/>
        </p:nvSpPr>
        <p:spPr>
          <a:xfrm>
            <a:off x="457200" y="5980902"/>
            <a:ext cx="8102183" cy="584775"/>
          </a:xfrm>
          <a:prstGeom prst="rect">
            <a:avLst/>
          </a:prstGeom>
          <a:noFill/>
        </p:spPr>
        <p:txBody>
          <a:bodyPr wrap="square" rtlCol="0">
            <a:spAutoFit/>
          </a:bodyPr>
          <a:lstStyle/>
          <a:p>
            <a:r>
              <a:rPr lang="en-US" sz="1600" dirty="0"/>
              <a:t>Nearly half of U.S. adults indicated that their stress levels have increased over the last five years </a:t>
            </a:r>
            <a:r>
              <a:rPr lang="nl-NL" sz="1600" dirty="0"/>
              <a:t>(</a:t>
            </a:r>
            <a:r>
              <a:rPr lang="nl-NL" sz="1600" dirty="0" err="1"/>
              <a:t>Neelakantan</a:t>
            </a:r>
            <a:r>
              <a:rPr lang="nl-NL" sz="1600" dirty="0"/>
              <a:t>, 2013).</a:t>
            </a:r>
            <a:endParaRPr lang="en-US" sz="1600" dirty="0"/>
          </a:p>
        </p:txBody>
      </p:sp>
    </p:spTree>
    <p:extLst>
      <p:ext uri="{BB962C8B-B14F-4D97-AF65-F5344CB8AC3E}">
        <p14:creationId xmlns:p14="http://schemas.microsoft.com/office/powerpoint/2010/main" val="377186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PSYCHOLOGY</a:t>
            </a:r>
          </a:p>
        </p:txBody>
      </p:sp>
      <p:sp>
        <p:nvSpPr>
          <p:cNvPr id="4" name="Text Placeholder 3"/>
          <p:cNvSpPr>
            <a:spLocks noGrp="1"/>
          </p:cNvSpPr>
          <p:nvPr>
            <p:ph type="body" sz="quarter" idx="14"/>
          </p:nvPr>
        </p:nvSpPr>
        <p:spPr>
          <a:xfrm>
            <a:off x="457199" y="1124262"/>
            <a:ext cx="8367222" cy="5531372"/>
          </a:xfrm>
        </p:spPr>
        <p:txBody>
          <a:bodyPr>
            <a:normAutofit lnSpcReduction="10000"/>
          </a:bodyPr>
          <a:lstStyle/>
          <a:p>
            <a:pPr>
              <a:spcBef>
                <a:spcPts val="308"/>
              </a:spcBef>
              <a:spcAft>
                <a:spcPts val="500"/>
              </a:spcAft>
            </a:pPr>
            <a:r>
              <a:rPr lang="en-US" sz="1600" dirty="0"/>
              <a:t>Health psychology is a subfield devoted to understanding the importance of psychological influences on health, illness, and how people respond when they become ill. It investigates:</a:t>
            </a:r>
          </a:p>
          <a:p>
            <a:pPr marL="285750" indent="-285750">
              <a:spcBef>
                <a:spcPts val="308"/>
              </a:spcBef>
              <a:spcAft>
                <a:spcPts val="500"/>
              </a:spcAft>
              <a:buFont typeface="Arial" charset="0"/>
              <a:buChar char="•"/>
            </a:pPr>
            <a:r>
              <a:rPr lang="en-US" sz="1600" dirty="0"/>
              <a:t>The connection between stress and illness.</a:t>
            </a:r>
          </a:p>
          <a:p>
            <a:pPr marL="285750" indent="-285750">
              <a:spcBef>
                <a:spcPts val="308"/>
              </a:spcBef>
              <a:spcAft>
                <a:spcPts val="500"/>
              </a:spcAft>
              <a:buFont typeface="Arial" charset="0"/>
              <a:buChar char="•"/>
            </a:pPr>
            <a:r>
              <a:rPr lang="en-US" sz="1600" dirty="0"/>
              <a:t>Why people make certain life choices.</a:t>
            </a:r>
          </a:p>
          <a:p>
            <a:pPr marL="285750" indent="-285750">
              <a:spcBef>
                <a:spcPts val="308"/>
              </a:spcBef>
              <a:spcAft>
                <a:spcPts val="500"/>
              </a:spcAft>
              <a:buFont typeface="Arial" charset="0"/>
              <a:buChar char="•"/>
            </a:pPr>
            <a:r>
              <a:rPr lang="en-US" sz="1600" dirty="0"/>
              <a:t>The effectiveness of interventions aimed at changing unhealthy behaviors.</a:t>
            </a:r>
          </a:p>
          <a:p>
            <a:pPr marL="285750" indent="-285750">
              <a:spcBef>
                <a:spcPts val="308"/>
              </a:spcBef>
              <a:spcAft>
                <a:spcPts val="500"/>
              </a:spcAft>
              <a:buFont typeface="Arial" charset="0"/>
              <a:buChar char="•"/>
            </a:pPr>
            <a:r>
              <a:rPr lang="en-US" sz="1600" dirty="0"/>
              <a:t>Which groups of people are especially at risk for negative health outcomes, based on psychological or behavioral factors.</a:t>
            </a:r>
          </a:p>
          <a:p>
            <a:pPr>
              <a:spcBef>
                <a:spcPts val="308"/>
              </a:spcBef>
              <a:spcAft>
                <a:spcPts val="500"/>
              </a:spcAft>
            </a:pPr>
            <a:r>
              <a:rPr lang="en-US" sz="1600" b="1" u="sng" dirty="0">
                <a:solidFill>
                  <a:srgbClr val="6CB255"/>
                </a:solidFill>
              </a:rPr>
              <a:t>Stress Among Demographic Groups</a:t>
            </a:r>
          </a:p>
          <a:p>
            <a:pPr marL="285750" lvl="0" indent="-285750">
              <a:spcBef>
                <a:spcPts val="308"/>
              </a:spcBef>
              <a:spcAft>
                <a:spcPts val="500"/>
              </a:spcAft>
              <a:defRPr/>
            </a:pPr>
            <a:r>
              <a:rPr lang="en-US" sz="1600" b="1" dirty="0"/>
              <a:t>National surveys found:</a:t>
            </a:r>
          </a:p>
          <a:p>
            <a:pPr marL="285750" lvl="0" indent="-285750">
              <a:spcBef>
                <a:spcPts val="308"/>
              </a:spcBef>
              <a:spcAft>
                <a:spcPts val="500"/>
              </a:spcAft>
              <a:buFont typeface="Arial" charset="0"/>
              <a:buChar char="•"/>
              <a:defRPr/>
            </a:pPr>
            <a:r>
              <a:rPr lang="en-US" sz="1600" dirty="0"/>
              <a:t>Higher stress in women than in men.</a:t>
            </a:r>
          </a:p>
          <a:p>
            <a:pPr marL="285750" lvl="0" indent="-285750">
              <a:spcBef>
                <a:spcPts val="308"/>
              </a:spcBef>
              <a:spcAft>
                <a:spcPts val="500"/>
              </a:spcAft>
              <a:buFont typeface="Arial" charset="0"/>
              <a:buChar char="•"/>
              <a:defRPr/>
            </a:pPr>
            <a:r>
              <a:rPr lang="en-US" sz="1600" dirty="0"/>
              <a:t>Higher levels of stress in those that were unemployed, had less education, and less income.</a:t>
            </a:r>
          </a:p>
          <a:p>
            <a:pPr marL="285750" lvl="0" indent="-285750">
              <a:spcBef>
                <a:spcPts val="308"/>
              </a:spcBef>
              <a:spcAft>
                <a:spcPts val="500"/>
              </a:spcAft>
              <a:buFont typeface="Arial" charset="0"/>
              <a:buChar char="•"/>
              <a:defRPr/>
            </a:pPr>
            <a:r>
              <a:rPr lang="en-US" sz="1600" dirty="0"/>
              <a:t>Retired persons reported lowest levels of stress.</a:t>
            </a:r>
          </a:p>
          <a:p>
            <a:pPr lvl="0">
              <a:spcBef>
                <a:spcPts val="308"/>
              </a:spcBef>
              <a:spcAft>
                <a:spcPts val="500"/>
              </a:spcAft>
              <a:defRPr/>
            </a:pPr>
            <a:r>
              <a:rPr lang="en-US" sz="1600" b="1" dirty="0"/>
              <a:t>2006-2009:</a:t>
            </a:r>
          </a:p>
          <a:p>
            <a:pPr marL="285750" lvl="0" indent="-285750">
              <a:spcBef>
                <a:spcPts val="308"/>
              </a:spcBef>
              <a:spcAft>
                <a:spcPts val="500"/>
              </a:spcAft>
              <a:buFont typeface="Arial" charset="0"/>
              <a:buChar char="•"/>
              <a:defRPr/>
            </a:pPr>
            <a:r>
              <a:rPr lang="en-US" sz="1600" dirty="0"/>
              <a:t>Greatest increase in stress levels occurred among men, Whites, people aged 45-64, college graduates, and those with full-time employment.</a:t>
            </a:r>
          </a:p>
          <a:p>
            <a:pPr marL="285750" lvl="0" indent="-285750">
              <a:spcBef>
                <a:spcPts val="308"/>
              </a:spcBef>
              <a:spcAft>
                <a:spcPts val="500"/>
              </a:spcAft>
              <a:buFont typeface="Arial" charset="0"/>
              <a:buChar char="•"/>
              <a:defRPr/>
            </a:pPr>
            <a:r>
              <a:rPr lang="en-US" sz="1600" dirty="0"/>
              <a:t>Change potentially due to the 2008-2009 economic turndown.</a:t>
            </a:r>
          </a:p>
          <a:p>
            <a:pPr>
              <a:spcBef>
                <a:spcPts val="308"/>
              </a:spcBef>
              <a:spcAft>
                <a:spcPts val="500"/>
              </a:spcAft>
            </a:pPr>
            <a:endParaRPr lang="en-US" sz="1600" dirty="0"/>
          </a:p>
          <a:p>
            <a:pPr>
              <a:spcBef>
                <a:spcPts val="308"/>
              </a:spcBef>
              <a:spcAft>
                <a:spcPts val="500"/>
              </a:spcAft>
            </a:pPr>
            <a:endParaRPr lang="en-US" sz="16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02749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1797</TotalTime>
  <Words>4278</Words>
  <Application>Microsoft Office PowerPoint</Application>
  <PresentationFormat>On-screen Show (4:3)</PresentationFormat>
  <Paragraphs>380</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Mangal</vt:lpstr>
      <vt:lpstr>Wingdings</vt:lpstr>
      <vt:lpstr>Essential</vt:lpstr>
      <vt:lpstr>PowerPoint Presentation</vt:lpstr>
      <vt:lpstr>Stress</vt:lpstr>
      <vt:lpstr>PowerPoint Presentation</vt:lpstr>
      <vt:lpstr>What is stress?</vt:lpstr>
      <vt:lpstr>Cognitive appraisals</vt:lpstr>
      <vt:lpstr>Cognitive appraisals</vt:lpstr>
      <vt:lpstr>Good stress?</vt:lpstr>
      <vt:lpstr>the prevalence of stress</vt:lpstr>
      <vt:lpstr>HEALTH PSYCHOLOGY</vt:lpstr>
      <vt:lpstr>Stress among demographic groups</vt:lpstr>
      <vt:lpstr>Early contributions to the study  of stress</vt:lpstr>
      <vt:lpstr>Fight or Flight Response</vt:lpstr>
      <vt:lpstr>General Adaptation Syndrome Hans Selye</vt:lpstr>
      <vt:lpstr>General Adaptation Syndrome</vt:lpstr>
      <vt:lpstr>The physiological basis of stress</vt:lpstr>
      <vt:lpstr>PowerPoint Presentation</vt:lpstr>
      <vt:lpstr>stressors</vt:lpstr>
      <vt:lpstr>LIFE CHANGES</vt:lpstr>
      <vt:lpstr>HASSLES</vt:lpstr>
      <vt:lpstr>OTHER STRESSORS</vt:lpstr>
      <vt:lpstr>PowerPoint Presentation</vt:lpstr>
      <vt:lpstr>Psychophysiological disorders</vt:lpstr>
      <vt:lpstr>sTRESS &amp; THE IMMUNE SYSTEM</vt:lpstr>
      <vt:lpstr>study on stress &amp; immune function COHEN (1998)</vt:lpstr>
      <vt:lpstr>Stress &amp; aging</vt:lpstr>
      <vt:lpstr>Cardiovascular disorders</vt:lpstr>
      <vt:lpstr>HEART ATTACK SYMPTOMS</vt:lpstr>
      <vt:lpstr>TYPE A &amp; B PERSONALITIES</vt:lpstr>
      <vt:lpstr>Transactional model of hostility for predicting social interactions</vt:lpstr>
      <vt:lpstr>DEPRESSION &amp; THE HEART</vt:lpstr>
      <vt:lpstr>ASTHMA</vt:lpstr>
      <vt:lpstr>PowerPoint Presentation</vt:lpstr>
      <vt:lpstr>COPING STYLES</vt:lpstr>
      <vt:lpstr>Control &amp; stress</vt:lpstr>
      <vt:lpstr>LEARNED HELPLESSNESS Martin Seligman (1967)</vt:lpstr>
      <vt:lpstr>SOCIAL SUPPORT</vt:lpstr>
      <vt:lpstr>STRESS REDUCTION TECHNIQUES</vt:lpstr>
      <vt:lpstr>PowerPoint Presentation</vt:lpstr>
      <vt:lpstr>ELEMENTS OF HAPPINESS</vt:lpstr>
      <vt:lpstr>How happy are people in general?</vt:lpstr>
      <vt:lpstr>Factors connected to happiness</vt:lpstr>
      <vt:lpstr>LIFE EVENTS &amp; HAPPINESS</vt:lpstr>
      <vt:lpstr>LIFE EVENTS &amp; HAPPINESS</vt:lpstr>
      <vt:lpstr>POSITIVE PSYCHOLOGY</vt:lpstr>
      <vt:lpstr>Positive effect &amp; optimism</vt:lpstr>
      <vt:lpstr>FLOW</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Stephen Maret</cp:lastModifiedBy>
  <cp:revision>178</cp:revision>
  <dcterms:created xsi:type="dcterms:W3CDTF">2012-06-04T02:13:36Z</dcterms:created>
  <dcterms:modified xsi:type="dcterms:W3CDTF">2018-05-16T14:53:50Z</dcterms:modified>
</cp:coreProperties>
</file>