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50"/>
  </p:notesMasterIdLst>
  <p:handoutMasterIdLst>
    <p:handoutMasterId r:id="rId51"/>
  </p:handoutMasterIdLst>
  <p:sldIdLst>
    <p:sldId id="256" r:id="rId2"/>
    <p:sldId id="370" r:id="rId3"/>
    <p:sldId id="429" r:id="rId4"/>
    <p:sldId id="434" r:id="rId5"/>
    <p:sldId id="430" r:id="rId6"/>
    <p:sldId id="431" r:id="rId7"/>
    <p:sldId id="401" r:id="rId8"/>
    <p:sldId id="402" r:id="rId9"/>
    <p:sldId id="403" r:id="rId10"/>
    <p:sldId id="435" r:id="rId11"/>
    <p:sldId id="404" r:id="rId12"/>
    <p:sldId id="405" r:id="rId13"/>
    <p:sldId id="391" r:id="rId14"/>
    <p:sldId id="436" r:id="rId15"/>
    <p:sldId id="446" r:id="rId16"/>
    <p:sldId id="447" r:id="rId17"/>
    <p:sldId id="406" r:id="rId18"/>
    <p:sldId id="409" r:id="rId19"/>
    <p:sldId id="408" r:id="rId20"/>
    <p:sldId id="411" r:id="rId21"/>
    <p:sldId id="448" r:id="rId22"/>
    <p:sldId id="412" r:id="rId23"/>
    <p:sldId id="437" r:id="rId24"/>
    <p:sldId id="410" r:id="rId25"/>
    <p:sldId id="449" r:id="rId26"/>
    <p:sldId id="413" r:id="rId27"/>
    <p:sldId id="432" r:id="rId28"/>
    <p:sldId id="438" r:id="rId29"/>
    <p:sldId id="414" r:id="rId30"/>
    <p:sldId id="441" r:id="rId31"/>
    <p:sldId id="418" r:id="rId32"/>
    <p:sldId id="450" r:id="rId33"/>
    <p:sldId id="451" r:id="rId34"/>
    <p:sldId id="417" r:id="rId35"/>
    <p:sldId id="452" r:id="rId36"/>
    <p:sldId id="433" r:id="rId37"/>
    <p:sldId id="442" r:id="rId38"/>
    <p:sldId id="453" r:id="rId39"/>
    <p:sldId id="416" r:id="rId40"/>
    <p:sldId id="454" r:id="rId41"/>
    <p:sldId id="443" r:id="rId42"/>
    <p:sldId id="444" r:id="rId43"/>
    <p:sldId id="422" r:id="rId44"/>
    <p:sldId id="420" r:id="rId45"/>
    <p:sldId id="445" r:id="rId46"/>
    <p:sldId id="424" r:id="rId47"/>
    <p:sldId id="423" r:id="rId48"/>
    <p:sldId id="42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255"/>
    <a:srgbClr val="E5D419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93750" autoAdjust="0"/>
  </p:normalViewPr>
  <p:slideViewPr>
    <p:cSldViewPr snapToGrid="0" snapToObjects="1">
      <p:cViewPr varScale="1">
        <p:scale>
          <a:sx n="81" d="100"/>
          <a:sy n="81" d="100"/>
        </p:scale>
        <p:origin x="12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9FD50-6BC5-2548-B63F-1750C5C4C129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52052-4ED1-6444-B773-44FCEDEBE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0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May 16,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May 16,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May 16,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/>
              <a:t>College Physics</a:t>
            </a:r>
          </a:p>
          <a:p>
            <a:pPr algn="ctr"/>
            <a:endParaRPr lang="en-US" sz="1800" cap="none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>
                <a:solidFill>
                  <a:schemeClr val="tx1"/>
                </a:solidFill>
                <a:latin typeface="+mn-lt"/>
              </a:rPr>
              <a:t>PowerPoint Image Slideshow</a:t>
            </a: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May 16,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Psychology</a:t>
            </a:r>
          </a:p>
          <a:p>
            <a:pPr algn="ctr"/>
            <a:endParaRPr lang="en-US" sz="1800" cap="none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>
                <a:solidFill>
                  <a:srgbClr val="212F62"/>
                </a:solidFill>
                <a:latin typeface="+mn-lt"/>
              </a:rPr>
              <a:t>Chapter 12 SOCIAL PSYCHOLOGY</a:t>
            </a:r>
          </a:p>
          <a:p>
            <a:pPr algn="ctr"/>
            <a:r>
              <a:rPr lang="en-US" sz="1600" cap="none" dirty="0">
                <a:solidFill>
                  <a:schemeClr val="tx1"/>
                </a:solidFill>
                <a:latin typeface="+mn-lt"/>
              </a:rPr>
              <a:t>PowerPoint Image Slideshow</a:t>
            </a:r>
          </a:p>
        </p:txBody>
      </p:sp>
      <p:pic>
        <p:nvPicPr>
          <p:cNvPr id="3" name="Picture 2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1" y="5507235"/>
            <a:ext cx="1507110" cy="1077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8312"/>
            <a:ext cx="2010682" cy="260205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12229" y="1259174"/>
            <a:ext cx="8062912" cy="4586989"/>
          </a:xfrm>
          <a:ln w="76200">
            <a:solidFill>
              <a:srgbClr val="6CB255"/>
            </a:solidFill>
          </a:ln>
        </p:spPr>
        <p:txBody>
          <a:bodyPr>
            <a:normAutofit/>
          </a:bodyPr>
          <a:lstStyle/>
          <a:p>
            <a:pPr algn="ctr"/>
            <a:endParaRPr lang="en-US" sz="3600" b="1" dirty="0">
              <a:solidFill>
                <a:srgbClr val="6CB255"/>
              </a:solidFill>
            </a:endParaRPr>
          </a:p>
          <a:p>
            <a:pPr algn="ctr"/>
            <a:r>
              <a:rPr lang="en-US" sz="3600" b="1" dirty="0">
                <a:solidFill>
                  <a:srgbClr val="6CB255"/>
                </a:solidFill>
              </a:rPr>
              <a:t>SELF-PRESENTATION</a:t>
            </a:r>
          </a:p>
          <a:p>
            <a:pPr algn="ctr"/>
            <a:endParaRPr lang="en-US" dirty="0">
              <a:solidFill>
                <a:srgbClr val="6CB255"/>
              </a:solidFill>
            </a:endParaRPr>
          </a:p>
          <a:p>
            <a:pPr algn="ctr"/>
            <a:r>
              <a:rPr lang="en-US" dirty="0">
                <a:solidFill>
                  <a:srgbClr val="6CB255"/>
                </a:solidFill>
              </a:rPr>
              <a:t>SOCIAL ROLES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SOCIAL NORMS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SCRIPTS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ZIMBARDO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1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ROLES</a:t>
            </a:r>
          </a:p>
        </p:txBody>
      </p:sp>
      <p:pic>
        <p:nvPicPr>
          <p:cNvPr id="2" name="Picture Placeholder 1" descr="CNX_Psych_12_02_classroom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75" r="-36475"/>
          <a:stretch>
            <a:fillRect/>
          </a:stretch>
        </p:blipFill>
        <p:spPr>
          <a:xfrm>
            <a:off x="3237875" y="2715711"/>
            <a:ext cx="7245808" cy="314537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91921" y="5953255"/>
            <a:ext cx="4132500" cy="717369"/>
          </a:xfrm>
        </p:spPr>
        <p:txBody>
          <a:bodyPr>
            <a:normAutofit fontScale="92500" lnSpcReduction="10000"/>
          </a:bodyPr>
          <a:lstStyle/>
          <a:p>
            <a:r>
              <a:rPr lang="en-US" sz="1300" dirty="0"/>
              <a:t>Being a student is just one of the many social roles you have. </a:t>
            </a:r>
          </a:p>
          <a:p>
            <a:r>
              <a:rPr lang="en-US" sz="1300" dirty="0"/>
              <a:t>Figure 12.8 (credit: “University of Michigan </a:t>
            </a:r>
            <a:r>
              <a:rPr lang="cs-CZ" sz="1300" dirty="0"/>
              <a:t>MSIS”/</a:t>
            </a:r>
            <a:r>
              <a:rPr lang="cs-CZ" sz="1300" dirty="0" err="1"/>
              <a:t>Flickr</a:t>
            </a:r>
            <a:r>
              <a:rPr lang="cs-CZ" sz="1300" dirty="0"/>
              <a:t>)</a:t>
            </a:r>
            <a:endParaRPr lang="en-US" sz="1300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254766"/>
            <a:ext cx="7907311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600" b="1" dirty="0"/>
              <a:t>Social role </a:t>
            </a:r>
            <a:r>
              <a:rPr lang="mr-IN" sz="1600" dirty="0"/>
              <a:t>–</a:t>
            </a:r>
            <a:r>
              <a:rPr lang="en-US" sz="1600" dirty="0"/>
              <a:t> a pattern of behavior that is expected of a person in a given setting or group.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E.g. being a student.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We each have several social roles.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Defined by culturally shared knowledge.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016749"/>
            <a:ext cx="409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Behavior related to social roles varies across situations.</a:t>
            </a:r>
          </a:p>
        </p:txBody>
      </p:sp>
    </p:spTree>
    <p:extLst>
      <p:ext uri="{BB962C8B-B14F-4D97-AF65-F5344CB8AC3E}">
        <p14:creationId xmlns:p14="http://schemas.microsoft.com/office/powerpoint/2010/main" val="4252505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norms &amp; scripts</a:t>
            </a:r>
          </a:p>
        </p:txBody>
      </p:sp>
      <p:pic>
        <p:nvPicPr>
          <p:cNvPr id="2" name="Picture Placeholder 1" descr="CNX_Psych_12_02_preteen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75" r="-36475"/>
          <a:stretch>
            <a:fillRect/>
          </a:stretch>
        </p:blipFill>
        <p:spPr>
          <a:xfrm>
            <a:off x="3987389" y="1850700"/>
            <a:ext cx="5973861" cy="259322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185387" y="4629884"/>
            <a:ext cx="3639034" cy="1471113"/>
          </a:xfrm>
        </p:spPr>
        <p:txBody>
          <a:bodyPr>
            <a:normAutofit/>
          </a:bodyPr>
          <a:lstStyle/>
          <a:p>
            <a:r>
              <a:rPr lang="en-US" sz="1400" dirty="0"/>
              <a:t>Young people struggle to become independent at the same time they are desperately trying to fit in with their peers. </a:t>
            </a:r>
          </a:p>
          <a:p>
            <a:r>
              <a:rPr lang="en-US" sz="1300" dirty="0"/>
              <a:t>Figure 12.9 (credit: Monica Arellano-</a:t>
            </a:r>
            <a:r>
              <a:rPr lang="en-US" sz="1300" dirty="0" err="1"/>
              <a:t>Ongpin</a:t>
            </a:r>
            <a:r>
              <a:rPr lang="en-US" sz="1300" dirty="0"/>
              <a:t>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1183231"/>
            <a:ext cx="83672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80"/>
              </a:spcBef>
              <a:spcAft>
                <a:spcPts val="500"/>
              </a:spcAft>
            </a:pPr>
            <a:r>
              <a:rPr lang="en-US" sz="1600" b="1" dirty="0"/>
              <a:t>Social norm </a:t>
            </a:r>
            <a:r>
              <a:rPr lang="mr-IN" sz="1600" dirty="0"/>
              <a:t>–</a:t>
            </a:r>
            <a:r>
              <a:rPr lang="en-US" sz="1600" dirty="0"/>
              <a:t> a group’s expectation of what is appropriate and acceptable behavior for its members.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i="1" dirty="0"/>
              <a:t>How are we supposed to behave and think?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i="1" dirty="0"/>
              <a:t>What are we expected to talk about?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i="1" dirty="0"/>
              <a:t>What are we expected to wear?</a:t>
            </a:r>
          </a:p>
          <a:p>
            <a:pPr>
              <a:spcBef>
                <a:spcPts val="380"/>
              </a:spcBef>
              <a:spcAft>
                <a:spcPts val="500"/>
              </a:spcAft>
            </a:pPr>
            <a:endParaRPr lang="en-US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57199" y="3144773"/>
            <a:ext cx="4671689" cy="2598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80"/>
              </a:spcBef>
              <a:spcAft>
                <a:spcPts val="500"/>
              </a:spcAft>
            </a:pPr>
            <a:r>
              <a:rPr lang="en-US" sz="1600" b="1" dirty="0"/>
              <a:t>Script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a person’s knowledge about the sequence of events expected in a specific setting.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i="1" dirty="0"/>
              <a:t>How do you act when you walk into an elevator, on the first day of school, in a restaurant?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/>
              <a:t>Scripts vary between cultures.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/>
              <a:t>Important sources of information to guide behavior in situations.</a:t>
            </a:r>
          </a:p>
        </p:txBody>
      </p:sp>
    </p:spTree>
    <p:extLst>
      <p:ext uri="{BB962C8B-B14F-4D97-AF65-F5344CB8AC3E}">
        <p14:creationId xmlns:p14="http://schemas.microsoft.com/office/powerpoint/2010/main" val="300133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sz="2400" dirty="0">
                <a:solidFill>
                  <a:srgbClr val="6CB255"/>
                </a:solidFill>
              </a:rPr>
              <a:t>hilip ZIMBARDO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67986"/>
            <a:ext cx="3085358" cy="4077325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672590" y="1067986"/>
            <a:ext cx="5151831" cy="5598667"/>
          </a:xfrm>
        </p:spPr>
        <p:txBody>
          <a:bodyPr>
            <a:noAutofit/>
          </a:bodyPr>
          <a:lstStyle/>
          <a:p>
            <a:pPr>
              <a:spcBef>
                <a:spcPts val="380"/>
              </a:spcBef>
              <a:spcAft>
                <a:spcPts val="500"/>
              </a:spcAft>
            </a:pPr>
            <a:r>
              <a:rPr lang="en-US" sz="1600" b="1" u="sng" dirty="0">
                <a:solidFill>
                  <a:srgbClr val="6CB255"/>
                </a:solidFill>
              </a:rPr>
              <a:t>The Stanford Prison Experiment (1971)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Demonstrated the power of social roles, social norms, and scripts.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 mock prison was constructed and participants (male college students), were randomly assigned to play the role of prisoners or guards.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 a very short amount of time, the guards started to harass the prisoner in an increasingly sadistic manner.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Prisoners began to show signs of severe anxiety and hopelessness.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two week study had to be ended after six days.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u="sng" dirty="0">
                <a:solidFill>
                  <a:schemeClr val="tx1"/>
                </a:solidFill>
              </a:rPr>
              <a:t>Social norms</a:t>
            </a:r>
            <a:r>
              <a:rPr lang="en-US" sz="1600" dirty="0">
                <a:solidFill>
                  <a:schemeClr val="tx1"/>
                </a:solidFill>
              </a:rPr>
              <a:t> required guards to be authoritarian and prisoners to be submissive.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u="sng" dirty="0">
                <a:solidFill>
                  <a:schemeClr val="tx1"/>
                </a:solidFill>
              </a:rPr>
              <a:t>Scripts</a:t>
            </a:r>
            <a:r>
              <a:rPr lang="en-US" sz="1600" dirty="0">
                <a:solidFill>
                  <a:schemeClr val="tx1"/>
                </a:solidFill>
              </a:rPr>
              <a:t> influenced the way guards degraded the prisoners by making them do push-ups and removing privacy.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Parallels abuse used by guards in Abu Ghraib prison.</a:t>
            </a:r>
          </a:p>
        </p:txBody>
      </p:sp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312436"/>
            <a:ext cx="308535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Iraqi prisoners of war were abused by their American captors in Abu Ghraib prison, during the second Iraq war. </a:t>
            </a:r>
          </a:p>
          <a:p>
            <a:r>
              <a:rPr lang="en-US" sz="1300" dirty="0"/>
              <a:t>Figure 12.10 (credit: United States Department of Defense)</a:t>
            </a:r>
          </a:p>
        </p:txBody>
      </p:sp>
    </p:spTree>
    <p:extLst>
      <p:ext uri="{BB962C8B-B14F-4D97-AF65-F5344CB8AC3E}">
        <p14:creationId xmlns:p14="http://schemas.microsoft.com/office/powerpoint/2010/main" val="2010832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531155"/>
            <a:ext cx="8062912" cy="3745383"/>
          </a:xfrm>
          <a:ln w="76200">
            <a:solidFill>
              <a:srgbClr val="6CB255"/>
            </a:solidFill>
          </a:ln>
        </p:spPr>
        <p:txBody>
          <a:bodyPr>
            <a:normAutofit/>
          </a:bodyPr>
          <a:lstStyle/>
          <a:p>
            <a:pPr algn="ctr"/>
            <a:endParaRPr lang="en-US" sz="3600" b="1" dirty="0">
              <a:solidFill>
                <a:srgbClr val="6CB255"/>
              </a:solidFill>
            </a:endParaRPr>
          </a:p>
          <a:p>
            <a:pPr algn="ctr"/>
            <a:r>
              <a:rPr lang="en-US" sz="3600" b="1" dirty="0">
                <a:solidFill>
                  <a:srgbClr val="6CB255"/>
                </a:solidFill>
              </a:rPr>
              <a:t>ATTITUDES AND PERSUASION</a:t>
            </a:r>
          </a:p>
          <a:p>
            <a:pPr algn="ctr"/>
            <a:endParaRPr lang="en-US" dirty="0">
              <a:solidFill>
                <a:srgbClr val="6CB255"/>
              </a:solidFill>
            </a:endParaRPr>
          </a:p>
          <a:p>
            <a:pPr algn="ctr"/>
            <a:r>
              <a:rPr lang="en-US" dirty="0">
                <a:solidFill>
                  <a:srgbClr val="6CB255"/>
                </a:solidFill>
              </a:rPr>
              <a:t>COGNITIVE DISSONANCE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PERSUASION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35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184223"/>
            <a:ext cx="8237095" cy="3087973"/>
          </a:xfrm>
        </p:spPr>
        <p:txBody>
          <a:bodyPr>
            <a:normAutofit/>
          </a:bodyPr>
          <a:lstStyle/>
          <a:p>
            <a:pPr>
              <a:spcBef>
                <a:spcPts val="380"/>
              </a:spcBef>
            </a:pPr>
            <a:r>
              <a:rPr lang="en-US" sz="1600" b="1" dirty="0"/>
              <a:t>Attitude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our evaluation of a person, an idea, or an object.</a:t>
            </a:r>
          </a:p>
          <a:p>
            <a:pPr marL="285750" indent="-285750">
              <a:spcBef>
                <a:spcPts val="380"/>
              </a:spcBef>
              <a:buFont typeface="Arial" charset="0"/>
              <a:buChar char="•"/>
            </a:pPr>
            <a:r>
              <a:rPr lang="en-US" sz="1600" dirty="0"/>
              <a:t>Can be positive or negative.</a:t>
            </a:r>
          </a:p>
          <a:p>
            <a:pPr marL="285750" indent="-285750">
              <a:spcBef>
                <a:spcPts val="380"/>
              </a:spcBef>
              <a:buFont typeface="Arial" charset="0"/>
              <a:buChar char="•"/>
            </a:pPr>
            <a:r>
              <a:rPr lang="en-US" sz="1600" dirty="0"/>
              <a:t>Influenced by external forces and internal factors that we control.</a:t>
            </a:r>
          </a:p>
          <a:p>
            <a:pPr>
              <a:spcBef>
                <a:spcPts val="380"/>
              </a:spcBef>
            </a:pPr>
            <a:r>
              <a:rPr lang="en-US" sz="1600" dirty="0"/>
              <a:t>3 components:</a:t>
            </a:r>
          </a:p>
          <a:p>
            <a:pPr marL="342900" indent="-342900">
              <a:spcBef>
                <a:spcPts val="380"/>
              </a:spcBef>
              <a:buFont typeface="+mj-lt"/>
              <a:buAutoNum type="arabicPeriod"/>
            </a:pPr>
            <a:r>
              <a:rPr lang="en-US" sz="1600" b="1" dirty="0"/>
              <a:t>Affective component </a:t>
            </a:r>
            <a:r>
              <a:rPr lang="mr-IN" sz="1600" dirty="0"/>
              <a:t>–</a:t>
            </a:r>
            <a:r>
              <a:rPr lang="en-US" sz="1600" dirty="0"/>
              <a:t> feelings.</a:t>
            </a:r>
          </a:p>
          <a:p>
            <a:pPr marL="342900" indent="-342900">
              <a:spcBef>
                <a:spcPts val="380"/>
              </a:spcBef>
              <a:buFont typeface="+mj-lt"/>
              <a:buAutoNum type="arabicPeriod"/>
            </a:pPr>
            <a:r>
              <a:rPr lang="en-US" sz="1600" b="1" dirty="0"/>
              <a:t>Behavioral component </a:t>
            </a:r>
            <a:r>
              <a:rPr lang="mr-IN" sz="1600" dirty="0"/>
              <a:t>–</a:t>
            </a:r>
            <a:r>
              <a:rPr lang="en-US" sz="1600" dirty="0"/>
              <a:t> the effect of the attitude on behavior.</a:t>
            </a:r>
          </a:p>
          <a:p>
            <a:pPr marL="342900" indent="-342900">
              <a:spcBef>
                <a:spcPts val="380"/>
              </a:spcBef>
              <a:buFont typeface="+mj-lt"/>
              <a:buAutoNum type="arabicPeriod"/>
            </a:pPr>
            <a:r>
              <a:rPr lang="en-US" sz="1600" b="1" dirty="0"/>
              <a:t>Cognitive component </a:t>
            </a:r>
            <a:r>
              <a:rPr lang="mr-IN" sz="1600" dirty="0"/>
              <a:t>–</a:t>
            </a:r>
            <a:r>
              <a:rPr lang="en-US" sz="1600" dirty="0"/>
              <a:t> belief and knowledge.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45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13113"/>
          </a:xfrm>
        </p:spPr>
        <p:txBody>
          <a:bodyPr>
            <a:normAutofit/>
          </a:bodyPr>
          <a:lstStyle/>
          <a:p>
            <a:r>
              <a:rPr lang="en-US"/>
              <a:t>Cognitive dissonance</a:t>
            </a:r>
            <a:endParaRPr lang="en-US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034321"/>
            <a:ext cx="8312046" cy="5501390"/>
          </a:xfrm>
        </p:spPr>
        <p:txBody>
          <a:bodyPr>
            <a:normAutofit/>
          </a:bodyPr>
          <a:lstStyle/>
          <a:p>
            <a:r>
              <a:rPr lang="en-US" sz="1600" b="1" u="sng" dirty="0">
                <a:solidFill>
                  <a:srgbClr val="6CB255"/>
                </a:solidFill>
              </a:rPr>
              <a:t>Leon </a:t>
            </a:r>
            <a:r>
              <a:rPr lang="en-US" sz="1600" b="1" u="sng" dirty="0" err="1">
                <a:solidFill>
                  <a:srgbClr val="6CB255"/>
                </a:solidFill>
              </a:rPr>
              <a:t>Festinger’s</a:t>
            </a:r>
            <a:r>
              <a:rPr lang="en-US" sz="1600" b="1" u="sng" dirty="0">
                <a:solidFill>
                  <a:srgbClr val="6CB255"/>
                </a:solidFill>
              </a:rPr>
              <a:t> Theory of Cognitive Dissonance</a:t>
            </a:r>
          </a:p>
          <a:p>
            <a:r>
              <a:rPr lang="en-US" sz="1600" b="1" dirty="0"/>
              <a:t>Cognitive dissonance </a:t>
            </a:r>
            <a:r>
              <a:rPr lang="mr-IN" sz="1600" dirty="0"/>
              <a:t>–</a:t>
            </a:r>
            <a:r>
              <a:rPr lang="en-US" sz="1600" dirty="0"/>
              <a:t> psychological discomfort arising from holding two or more inconsistent attitudes, behaviors, or cognitions.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Believing cigarettes are bad for your health, but smoking cigarettes anyway, can cause cognitive dissonance. </a:t>
            </a:r>
          </a:p>
          <a:p>
            <a:r>
              <a:rPr lang="en-US" sz="1600" dirty="0"/>
              <a:t>To reduce cognitive dissonance, individuals can: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Change their behavior </a:t>
            </a:r>
            <a:r>
              <a:rPr lang="en-US" sz="1600" dirty="0"/>
              <a:t>- quitting smoking.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Change their belief through rationalization or denial </a:t>
            </a:r>
            <a:r>
              <a:rPr lang="en-US" sz="1600" dirty="0"/>
              <a:t>- such as discounting the evidence that smoking is harmful.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Add a new cognition </a:t>
            </a:r>
            <a:r>
              <a:rPr lang="mr-IN" sz="1600" dirty="0"/>
              <a:t>–</a:t>
            </a:r>
            <a:r>
              <a:rPr lang="en-US" sz="1600" dirty="0"/>
              <a:t> “Smoking suppresses appetite so I don’t become overweight, which is good for my health”.</a:t>
            </a:r>
          </a:p>
          <a:p>
            <a:r>
              <a:rPr lang="en-US" sz="1600" b="1" dirty="0"/>
              <a:t>Later research found: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Only conflicting cognitions that threaten positive self-image cause dissonance.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Dissonance can also cause physiological arousal and activate brain regions involved in emotions and cognitive functioning.</a:t>
            </a:r>
          </a:p>
          <a:p>
            <a:endParaRPr lang="en-US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9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DISSONANCE</a:t>
            </a:r>
          </a:p>
        </p:txBody>
      </p:sp>
      <p:pic>
        <p:nvPicPr>
          <p:cNvPr id="2" name="Picture Placeholder 1" descr="CNX_Psych_12_03_dissonance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369" r="-53369"/>
          <a:stretch>
            <a:fillRect/>
          </a:stretch>
        </p:blipFill>
        <p:spPr>
          <a:xfrm>
            <a:off x="-1053093" y="1113617"/>
            <a:ext cx="11156463" cy="484296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6160957"/>
            <a:ext cx="8062912" cy="539646"/>
          </a:xfrm>
        </p:spPr>
        <p:txBody>
          <a:bodyPr>
            <a:normAutofit/>
          </a:bodyPr>
          <a:lstStyle/>
          <a:p>
            <a:r>
              <a:rPr lang="en-US" sz="1300" dirty="0"/>
              <a:t>Figure 12.11 (credit “cigarettes”: modification of work by CDC/Debora Cartagena; “patch”: modification of "</a:t>
            </a:r>
            <a:r>
              <a:rPr lang="en-US" sz="1300" dirty="0" err="1"/>
              <a:t>RegBarc</a:t>
            </a:r>
            <a:r>
              <a:rPr lang="en-US" sz="1300" dirty="0"/>
              <a:t>"/Wikimedia Commons; “smoking”: modification of work by Tim Parkinson)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87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INITIATION</a:t>
            </a:r>
          </a:p>
        </p:txBody>
      </p:sp>
      <p:pic>
        <p:nvPicPr>
          <p:cNvPr id="2" name="Picture Placeholder 1" descr="CNX_Psych_12_03_justification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16" r="-19216"/>
          <a:stretch>
            <a:fillRect/>
          </a:stretch>
        </p:blipFill>
        <p:spPr>
          <a:xfrm>
            <a:off x="1374170" y="3957403"/>
            <a:ext cx="5930963" cy="257460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1165123"/>
            <a:ext cx="8367221" cy="2792280"/>
          </a:xfrm>
        </p:spPr>
        <p:txBody>
          <a:bodyPr>
            <a:normAutofit/>
          </a:bodyPr>
          <a:lstStyle/>
          <a:p>
            <a:r>
              <a:rPr lang="en-US" sz="1600" dirty="0"/>
              <a:t>Justification of effort has a distinct effect on a person liking a group.  </a:t>
            </a:r>
          </a:p>
          <a:p>
            <a:r>
              <a:rPr lang="en-US" sz="1600" dirty="0"/>
              <a:t>A difficult initiation into a group influences us to like the group more.</a:t>
            </a:r>
          </a:p>
          <a:p>
            <a:r>
              <a:rPr lang="en-US" sz="1600" b="1" dirty="0"/>
              <a:t>Aronson and Mills Experiment (1959):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College students volunteered to join a group that would regularly to discuss the psychology of sex.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3 conditions </a:t>
            </a:r>
            <a:r>
              <a:rPr lang="mr-IN" sz="1600" dirty="0"/>
              <a:t>–</a:t>
            </a:r>
            <a:r>
              <a:rPr lang="en-US" sz="1600" dirty="0"/>
              <a:t> no initiation, easy initiation, difficult initiation.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Students in the difficult initiation condition liked the group more than students in other conditions due to the justification of effort.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7580" y="6385811"/>
            <a:ext cx="13041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12.13</a:t>
            </a:r>
          </a:p>
        </p:txBody>
      </p:sp>
    </p:spTree>
    <p:extLst>
      <p:ext uri="{BB962C8B-B14F-4D97-AF65-F5344CB8AC3E}">
        <p14:creationId xmlns:p14="http://schemas.microsoft.com/office/powerpoint/2010/main" val="1771468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PERSUASION</a:t>
            </a:r>
          </a:p>
        </p:txBody>
      </p:sp>
      <p:pic>
        <p:nvPicPr>
          <p:cNvPr id="2" name="Picture Placeholder 1" descr="CNX_Psych_12_03_persuasion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87" r="-36387"/>
          <a:stretch>
            <a:fillRect/>
          </a:stretch>
        </p:blipFill>
        <p:spPr>
          <a:xfrm>
            <a:off x="742405" y="3160692"/>
            <a:ext cx="7148120" cy="310296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1116066"/>
            <a:ext cx="8367221" cy="1844412"/>
          </a:xfrm>
        </p:spPr>
        <p:txBody>
          <a:bodyPr>
            <a:normAutofit/>
          </a:bodyPr>
          <a:lstStyle/>
          <a:p>
            <a:r>
              <a:rPr lang="en-US" sz="1600" b="1" dirty="0"/>
              <a:t>Persuasion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process of changing our attitudes toward something based on some kind of communication.</a:t>
            </a:r>
          </a:p>
          <a:p>
            <a:r>
              <a:rPr lang="en-US" sz="1600" i="1" dirty="0"/>
              <a:t>How do people convince others to change their attitudes, beliefs, and behaviors?</a:t>
            </a:r>
          </a:p>
          <a:p>
            <a:r>
              <a:rPr lang="en-US" sz="1600" dirty="0"/>
              <a:t>We encounter attempts at persuasion attempts everywhere. Persuasion is not limited to formal advertising; we are confronted with it throughout our everyday world.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9816" y="6386687"/>
            <a:ext cx="35376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12.14 (credit: Robert Couse-Baker)</a:t>
            </a:r>
          </a:p>
        </p:txBody>
      </p:sp>
    </p:spTree>
    <p:extLst>
      <p:ext uri="{BB962C8B-B14F-4D97-AF65-F5344CB8AC3E}">
        <p14:creationId xmlns:p14="http://schemas.microsoft.com/office/powerpoint/2010/main" val="53089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psychology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99" y="2189144"/>
            <a:ext cx="8062913" cy="320035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426439"/>
            <a:ext cx="8062912" cy="1289154"/>
          </a:xfrm>
        </p:spPr>
        <p:txBody>
          <a:bodyPr>
            <a:noAutofit/>
          </a:bodyPr>
          <a:lstStyle/>
          <a:p>
            <a:r>
              <a:rPr lang="en-US" sz="1400" dirty="0" err="1"/>
              <a:t>Trayvon</a:t>
            </a:r>
            <a:r>
              <a:rPr lang="en-US" sz="1400" dirty="0"/>
              <a:t> Martin, 17, was shot to death at the hands of George Zimmerman, a volunteer neighborhood watchman, in 2012. Was his death the result of self-defense or racial bias? That question drew hundreds of people to rally on each side of this heated debate. </a:t>
            </a:r>
          </a:p>
          <a:p>
            <a:r>
              <a:rPr lang="en-US" sz="1300" dirty="0"/>
              <a:t>Figure 12.1 (credit “signs”: modification of work by David </a:t>
            </a:r>
            <a:r>
              <a:rPr lang="en-US" sz="1300" dirty="0" err="1"/>
              <a:t>Shankbone</a:t>
            </a:r>
            <a:r>
              <a:rPr lang="en-US" sz="1300" dirty="0"/>
              <a:t>; credit “walk”: modification of work by "Fibonacci Blue"/Flickr)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1283313"/>
            <a:ext cx="82071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/>
              <a:t>How does the presence of other people influence the behavior of individuals, dyads, and groups?</a:t>
            </a:r>
          </a:p>
        </p:txBody>
      </p:sp>
    </p:spTree>
    <p:extLst>
      <p:ext uri="{BB962C8B-B14F-4D97-AF65-F5344CB8AC3E}">
        <p14:creationId xmlns:p14="http://schemas.microsoft.com/office/powerpoint/2010/main" val="3734958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787204"/>
          </a:xfrm>
        </p:spPr>
        <p:txBody>
          <a:bodyPr>
            <a:normAutofit fontScale="90000"/>
          </a:bodyPr>
          <a:lstStyle/>
          <a:p>
            <a:r>
              <a:rPr lang="en-US" dirty="0"/>
              <a:t>ELABORATION LIKELIHOOD MODEL</a:t>
            </a:r>
            <a:br>
              <a:rPr lang="en-US" dirty="0"/>
            </a:br>
            <a:r>
              <a:rPr lang="en-US" dirty="0">
                <a:latin typeface="+mn-lt"/>
              </a:rPr>
              <a:t>Petty &amp; </a:t>
            </a:r>
            <a:r>
              <a:rPr lang="en-US" dirty="0" err="1">
                <a:latin typeface="+mn-lt"/>
              </a:rPr>
              <a:t>Cacioppo</a:t>
            </a:r>
            <a:r>
              <a:rPr lang="en-US" dirty="0">
                <a:latin typeface="+mn-lt"/>
              </a:rPr>
              <a:t> (1986)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1313262"/>
            <a:ext cx="8367221" cy="5102527"/>
          </a:xfrm>
        </p:spPr>
        <p:txBody>
          <a:bodyPr>
            <a:normAutofit/>
          </a:bodyPr>
          <a:lstStyle/>
          <a:p>
            <a:r>
              <a:rPr lang="en-US" sz="1600" dirty="0"/>
              <a:t>Persuasion can take one of two paths, and the durability of the end result depends on the path.</a:t>
            </a:r>
          </a:p>
          <a:p>
            <a:r>
              <a:rPr lang="en-US" sz="1600" b="1" u="sng" dirty="0">
                <a:solidFill>
                  <a:srgbClr val="6CB255"/>
                </a:solidFill>
              </a:rPr>
              <a:t>Central Route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Logic driven.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Uses data and facts.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Direct route to persuasion focusing on the quality of information.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Works best when audience is analytical and willing to engage in processing of the information.</a:t>
            </a:r>
          </a:p>
          <a:p>
            <a:r>
              <a:rPr lang="en-US" sz="1600" b="1" u="sng" dirty="0">
                <a:solidFill>
                  <a:srgbClr val="6CB255"/>
                </a:solidFill>
              </a:rPr>
              <a:t>Peripheral Route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Indirect route.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Uses peripheral cues to associate positivity with the message.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Uses characteristics such as positive emotion or celebrity endorsement.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Results in less permanent attitude change.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02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751709"/>
          </a:xfrm>
        </p:spPr>
        <p:txBody>
          <a:bodyPr>
            <a:normAutofit fontScale="90000"/>
          </a:bodyPr>
          <a:lstStyle/>
          <a:p>
            <a:r>
              <a:rPr lang="en-US" dirty="0"/>
              <a:t>ELABORATION LIKELIHOOD MODEL</a:t>
            </a:r>
            <a:br>
              <a:rPr lang="en-US" dirty="0"/>
            </a:br>
            <a:r>
              <a:rPr lang="en-US" dirty="0">
                <a:latin typeface="+mn-lt"/>
              </a:rPr>
              <a:t>Petty &amp; </a:t>
            </a:r>
            <a:r>
              <a:rPr lang="en-US" dirty="0" err="1">
                <a:latin typeface="+mn-lt"/>
              </a:rPr>
              <a:t>Cacioppo</a:t>
            </a:r>
            <a:r>
              <a:rPr lang="en-US" dirty="0">
                <a:latin typeface="+mn-lt"/>
              </a:rPr>
              <a:t> (1986)</a:t>
            </a:r>
          </a:p>
        </p:txBody>
      </p:sp>
      <p:pic>
        <p:nvPicPr>
          <p:cNvPr id="5" name="Picture Placeholder 1" descr="CNX_Psych_12_03_Persuas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78" b="-11878"/>
          <a:stretch>
            <a:fillRect/>
          </a:stretch>
        </p:blipFill>
        <p:spPr>
          <a:xfrm>
            <a:off x="457200" y="1222564"/>
            <a:ext cx="8367221" cy="5058315"/>
          </a:xfrm>
          <a:prstGeom prst="rect">
            <a:avLst/>
          </a:prstGeom>
        </p:spPr>
      </p:pic>
      <p:pic>
        <p:nvPicPr>
          <p:cNvPr id="6" name="Picture 5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687" y="6280879"/>
            <a:ext cx="11542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12.15</a:t>
            </a:r>
          </a:p>
        </p:txBody>
      </p:sp>
    </p:spTree>
    <p:extLst>
      <p:ext uri="{BB962C8B-B14F-4D97-AF65-F5344CB8AC3E}">
        <p14:creationId xmlns:p14="http://schemas.microsoft.com/office/powerpoint/2010/main" val="1660427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FOOT-IN-THE-DOOR TECHNIQUE</a:t>
            </a:r>
          </a:p>
        </p:txBody>
      </p:sp>
      <p:pic>
        <p:nvPicPr>
          <p:cNvPr id="2" name="Picture Placeholder 1" descr="CNX_Psych_12_03_sign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r="-503"/>
          <a:stretch>
            <a:fillRect/>
          </a:stretch>
        </p:blipFill>
        <p:spPr>
          <a:xfrm>
            <a:off x="1194424" y="2431509"/>
            <a:ext cx="6588464" cy="286001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291528"/>
            <a:ext cx="8062912" cy="1379094"/>
          </a:xfrm>
        </p:spPr>
        <p:txBody>
          <a:bodyPr>
            <a:normAutofit/>
          </a:bodyPr>
          <a:lstStyle/>
          <a:p>
            <a:pPr>
              <a:spcBef>
                <a:spcPts val="380"/>
              </a:spcBef>
              <a:spcAft>
                <a:spcPts val="500"/>
              </a:spcAft>
            </a:pPr>
            <a:r>
              <a:rPr lang="en-US" sz="1600" dirty="0"/>
              <a:t>With the foot-in-the-door technique, a small request such as</a:t>
            </a:r>
          </a:p>
          <a:p>
            <a:pPr marL="342900" indent="-342900">
              <a:spcBef>
                <a:spcPts val="380"/>
              </a:spcBef>
              <a:spcAft>
                <a:spcPts val="500"/>
              </a:spcAft>
              <a:buAutoNum type="alphaLcParenBoth"/>
            </a:pPr>
            <a:r>
              <a:rPr lang="en-US" sz="1600" dirty="0"/>
              <a:t>wearing a campaign button can turn into a large request, such as</a:t>
            </a:r>
          </a:p>
          <a:p>
            <a:pPr marL="342900" indent="-342900">
              <a:spcBef>
                <a:spcPts val="380"/>
              </a:spcBef>
              <a:spcAft>
                <a:spcPts val="500"/>
              </a:spcAft>
              <a:buAutoNum type="alphaLcParenBoth"/>
            </a:pPr>
            <a:r>
              <a:rPr lang="en-US" sz="1600" dirty="0"/>
              <a:t>putting campaigns signs in your yard. </a:t>
            </a:r>
          </a:p>
          <a:p>
            <a:pPr>
              <a:spcBef>
                <a:spcPts val="380"/>
              </a:spcBef>
              <a:spcAft>
                <a:spcPts val="500"/>
              </a:spcAft>
            </a:pPr>
            <a:r>
              <a:rPr lang="en-US" sz="1200" dirty="0"/>
              <a:t>Figure 12.16 (credit a: modification of work by Joe Crawford; credit b: modification of work by "</a:t>
            </a:r>
            <a:r>
              <a:rPr lang="en-US" sz="1200" dirty="0" err="1"/>
              <a:t>shutterblog</a:t>
            </a:r>
            <a:r>
              <a:rPr lang="en-US" sz="1200" dirty="0"/>
              <a:t>"/Flickr)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1262858"/>
            <a:ext cx="8367221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spcAft>
                <a:spcPts val="400"/>
              </a:spcAft>
            </a:pPr>
            <a:r>
              <a:rPr lang="en-US" sz="1600" b="1" dirty="0"/>
              <a:t>Foot-in-the-door technique </a:t>
            </a:r>
            <a:r>
              <a:rPr lang="mr-IN" sz="1600" dirty="0"/>
              <a:t>–</a:t>
            </a:r>
            <a:r>
              <a:rPr lang="en-US" sz="1600" dirty="0"/>
              <a:t> persuader gets a person to agree to a small favor, only to later request a larger favor.</a:t>
            </a:r>
          </a:p>
          <a:p>
            <a:pPr marL="285750" indent="-285750">
              <a:spcBef>
                <a:spcPts val="350"/>
              </a:spcBef>
              <a:spcAft>
                <a:spcPts val="4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Our past behavior often directs our future behavior (desire to maintain consistency.</a:t>
            </a:r>
          </a:p>
        </p:txBody>
      </p:sp>
    </p:spTree>
    <p:extLst>
      <p:ext uri="{BB962C8B-B14F-4D97-AF65-F5344CB8AC3E}">
        <p14:creationId xmlns:p14="http://schemas.microsoft.com/office/powerpoint/2010/main" val="1689169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62132" y="1396243"/>
            <a:ext cx="8062912" cy="4989567"/>
          </a:xfrm>
          <a:ln w="76200">
            <a:solidFill>
              <a:srgbClr val="6CB255"/>
            </a:solidFill>
          </a:ln>
        </p:spPr>
        <p:txBody>
          <a:bodyPr>
            <a:noAutofit/>
          </a:bodyPr>
          <a:lstStyle/>
          <a:p>
            <a:pPr algn="ctr"/>
            <a:endParaRPr lang="en-US" sz="3600" b="1" dirty="0">
              <a:solidFill>
                <a:srgbClr val="6CB255"/>
              </a:solidFill>
            </a:endParaRPr>
          </a:p>
          <a:p>
            <a:pPr algn="ctr"/>
            <a:r>
              <a:rPr lang="en-US" sz="3600" b="1" dirty="0">
                <a:solidFill>
                  <a:srgbClr val="6CB255"/>
                </a:solidFill>
              </a:rPr>
              <a:t>CONFORMITY, COMPLIANCE &amp; OBEDIENCE</a:t>
            </a:r>
          </a:p>
          <a:p>
            <a:pPr algn="ctr"/>
            <a:endParaRPr lang="en-US" dirty="0">
              <a:solidFill>
                <a:srgbClr val="6CB255"/>
              </a:solidFill>
            </a:endParaRPr>
          </a:p>
          <a:p>
            <a:pPr algn="ctr"/>
            <a:r>
              <a:rPr lang="en-US" dirty="0">
                <a:solidFill>
                  <a:srgbClr val="6CB255"/>
                </a:solidFill>
              </a:rPr>
              <a:t>SOLOMON ASCH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STANLEY MILGRAM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GROUPTHINK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GROUP POLARIZATION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10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4420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CONFORMITY</a:t>
            </a:r>
            <a:br>
              <a:rPr lang="en-US" dirty="0"/>
            </a:br>
            <a:r>
              <a:rPr lang="en-US" dirty="0">
                <a:latin typeface="+mn-lt"/>
              </a:rPr>
              <a:t>SOLOMON ASCH</a:t>
            </a:r>
          </a:p>
        </p:txBody>
      </p:sp>
      <p:pic>
        <p:nvPicPr>
          <p:cNvPr id="2" name="Picture Placeholder 1" descr="CNX_Psych_12_04_Asch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43" r="-17643"/>
          <a:stretch>
            <a:fillRect/>
          </a:stretch>
        </p:blipFill>
        <p:spPr>
          <a:xfrm>
            <a:off x="704538" y="3128363"/>
            <a:ext cx="7365867" cy="319748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8" y="1151722"/>
            <a:ext cx="8367223" cy="1976641"/>
          </a:xfrm>
        </p:spPr>
        <p:txBody>
          <a:bodyPr>
            <a:normAutofit/>
          </a:bodyPr>
          <a:lstStyle/>
          <a:p>
            <a:r>
              <a:rPr lang="en-US" sz="1600" b="1" dirty="0"/>
              <a:t>Conformity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the change in a person’s behavior to go along with the group, even if he does not agree with the group.</a:t>
            </a:r>
            <a:endParaRPr lang="en-US" sz="1600" b="1" u="sng" dirty="0"/>
          </a:p>
          <a:p>
            <a:r>
              <a:rPr lang="en-US" sz="1600" b="1" u="sng" dirty="0">
                <a:solidFill>
                  <a:srgbClr val="6CB255"/>
                </a:solidFill>
              </a:rPr>
              <a:t>Asch’s Experiment</a:t>
            </a:r>
          </a:p>
          <a:p>
            <a:r>
              <a:rPr lang="en-US" sz="1600" dirty="0"/>
              <a:t>These line segments illustrate the judgment task in Asch’s conformity study. </a:t>
            </a:r>
          </a:p>
          <a:p>
            <a:r>
              <a:rPr lang="en-US" sz="1600" dirty="0"/>
              <a:t>Which line on the right—a, b, or c—is the same length as line x on the left?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7561" y="6370820"/>
            <a:ext cx="19637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12.17</a:t>
            </a:r>
          </a:p>
        </p:txBody>
      </p:sp>
    </p:spTree>
    <p:extLst>
      <p:ext uri="{BB962C8B-B14F-4D97-AF65-F5344CB8AC3E}">
        <p14:creationId xmlns:p14="http://schemas.microsoft.com/office/powerpoint/2010/main" val="2058725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07985"/>
          </a:xfrm>
        </p:spPr>
        <p:txBody>
          <a:bodyPr>
            <a:normAutofit fontScale="90000"/>
          </a:bodyPr>
          <a:lstStyle/>
          <a:p>
            <a:r>
              <a:rPr lang="en-US" dirty="0"/>
              <a:t>Conformity</a:t>
            </a:r>
            <a:br>
              <a:rPr lang="en-US" dirty="0"/>
            </a:br>
            <a:r>
              <a:rPr lang="en-US" dirty="0">
                <a:latin typeface="+mn-lt"/>
              </a:rPr>
              <a:t>Solomon Asch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169232"/>
            <a:ext cx="8367221" cy="2829813"/>
          </a:xfrm>
        </p:spPr>
        <p:txBody>
          <a:bodyPr>
            <a:normAutofit/>
          </a:bodyPr>
          <a:lstStyle/>
          <a:p>
            <a:r>
              <a:rPr lang="en-US" sz="1600" b="1" dirty="0"/>
              <a:t>Asch effect </a:t>
            </a:r>
            <a:r>
              <a:rPr lang="mr-IN" sz="1600" dirty="0"/>
              <a:t>–</a:t>
            </a:r>
            <a:r>
              <a:rPr lang="en-US" sz="1600" dirty="0"/>
              <a:t> the influence of the group majority on an individual’s judgement.</a:t>
            </a:r>
          </a:p>
          <a:p>
            <a:r>
              <a:rPr lang="en-US" sz="1600" dirty="0"/>
              <a:t>In Asch’s study there was one naive subject, the rest were confederates who purposely gave the wrong answer. 76% of participants conformed to group pressure at least once by also indicating the incorrect line.</a:t>
            </a:r>
            <a:endParaRPr lang="en-US" sz="1600" i="1" dirty="0"/>
          </a:p>
          <a:p>
            <a:r>
              <a:rPr lang="en-US" sz="1600" i="1" dirty="0"/>
              <a:t>What factors make a person more likely conform?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The size of the majority </a:t>
            </a:r>
            <a:r>
              <a:rPr lang="mr-IN" sz="1600" dirty="0"/>
              <a:t>–</a:t>
            </a:r>
            <a:r>
              <a:rPr lang="en-US" sz="1600" dirty="0"/>
              <a:t> the greater the majority, the more likely an individual will conform.</a:t>
            </a:r>
          </a:p>
          <a:p>
            <a:endParaRPr lang="en-US" sz="16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6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2395" y="3451066"/>
            <a:ext cx="3727717" cy="2505516"/>
          </a:xfrm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457199" y="3432748"/>
            <a:ext cx="4504545" cy="3114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The presence of another dissenter </a:t>
            </a:r>
            <a:r>
              <a:rPr lang="mr-IN" sz="1600" dirty="0"/>
              <a:t>–</a:t>
            </a:r>
            <a:r>
              <a:rPr lang="en-US" sz="1600" dirty="0"/>
              <a:t> causes conformity rates to drop to near zero.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The public or private nature of the responses </a:t>
            </a:r>
            <a:r>
              <a:rPr lang="mr-IN" sz="1600" dirty="0"/>
              <a:t>–</a:t>
            </a:r>
            <a:r>
              <a:rPr lang="en-US" sz="1600" dirty="0"/>
              <a:t> public responses cause more conformity than private.</a:t>
            </a:r>
          </a:p>
          <a:p>
            <a:r>
              <a:rPr lang="en-US" sz="1600" dirty="0"/>
              <a:t>Voting for government officials in the United States is private to reduce the pressure of conformity.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5867" y="5959400"/>
            <a:ext cx="33981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12.18 </a:t>
            </a:r>
            <a:r>
              <a:rPr lang="fr-FR" sz="1300" dirty="0"/>
              <a:t>(</a:t>
            </a:r>
            <a:r>
              <a:rPr lang="fr-FR" sz="1300" dirty="0" err="1"/>
              <a:t>credit</a:t>
            </a:r>
            <a:r>
              <a:rPr lang="fr-FR" sz="1300" dirty="0"/>
              <a:t>: Nicole </a:t>
            </a:r>
            <a:r>
              <a:rPr lang="fr-FR" sz="1300" dirty="0" err="1"/>
              <a:t>Klauss</a:t>
            </a:r>
            <a:r>
              <a:rPr lang="fr-FR" sz="1300" dirty="0"/>
              <a:t>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956010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9626" y="241326"/>
            <a:ext cx="7950486" cy="659535"/>
          </a:xfrm>
        </p:spPr>
        <p:txBody>
          <a:bodyPr/>
          <a:lstStyle/>
          <a:p>
            <a:r>
              <a:rPr lang="en-US" dirty="0"/>
              <a:t>Motivation to CONFORM</a:t>
            </a:r>
          </a:p>
        </p:txBody>
      </p:sp>
      <p:pic>
        <p:nvPicPr>
          <p:cNvPr id="2" name="Picture Placeholder 1" descr="CNX_Psych_12_04_audience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6" r="-2356"/>
          <a:stretch>
            <a:fillRect/>
          </a:stretch>
        </p:blipFill>
        <p:spPr>
          <a:xfrm>
            <a:off x="1708878" y="2782744"/>
            <a:ext cx="5192295" cy="225395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5036694"/>
            <a:ext cx="8367221" cy="1558977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People in crowds tend to take cues from others and act accordingly.</a:t>
            </a:r>
          </a:p>
          <a:p>
            <a:pPr marL="342900" indent="-342900">
              <a:buFontTx/>
              <a:buAutoNum type="alphaLcParenBoth"/>
            </a:pPr>
            <a:r>
              <a:rPr lang="en-US" sz="1600" dirty="0"/>
              <a:t>An audience is listening to a lecture and people are relatively quiet, still, and attentive to the speaker on the stage. </a:t>
            </a:r>
          </a:p>
          <a:p>
            <a:pPr marL="342900" indent="-342900">
              <a:buFontTx/>
              <a:buAutoNum type="alphaLcParenBoth"/>
            </a:pPr>
            <a:r>
              <a:rPr lang="en-US" sz="1600" dirty="0"/>
              <a:t>An audience is at a rock concert where people are dancing, singing, and possibly engaging in activities like crowd surfing. </a:t>
            </a:r>
          </a:p>
          <a:p>
            <a:r>
              <a:rPr lang="en-US" sz="1400" dirty="0"/>
              <a:t>Figure 12.19 (credit a: modification of work by Matt Brown; credit b: modification of work by Christian </a:t>
            </a:r>
            <a:r>
              <a:rPr lang="en-US" sz="1400" dirty="0" err="1"/>
              <a:t>Holmér</a:t>
            </a:r>
            <a:r>
              <a:rPr lang="en-US" sz="1400" dirty="0"/>
              <a:t>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457199" y="1186381"/>
            <a:ext cx="8367221" cy="1796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/>
              <a:t>Normative social influence </a:t>
            </a:r>
            <a:r>
              <a:rPr lang="mr-IN" sz="1600"/>
              <a:t>–</a:t>
            </a:r>
            <a:r>
              <a:rPr lang="en-US" sz="1600"/>
              <a:t> people conform to the group norm to fit in, to feel good, and to be accepted by the group.</a:t>
            </a:r>
          </a:p>
          <a:p>
            <a:r>
              <a:rPr lang="en-US" sz="1600" b="1"/>
              <a:t>Informational social influence </a:t>
            </a:r>
            <a:r>
              <a:rPr lang="mr-IN" sz="1600"/>
              <a:t>–</a:t>
            </a:r>
            <a:r>
              <a:rPr lang="en-US" sz="1600"/>
              <a:t> people conform because they believe the group is competent and has the correct information, particularly when the task or situation is ambiguous.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4159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751709"/>
          </a:xfrm>
        </p:spPr>
        <p:txBody>
          <a:bodyPr>
            <a:normAutofit fontScale="90000"/>
          </a:bodyPr>
          <a:lstStyle/>
          <a:p>
            <a:r>
              <a:rPr lang="en-US" dirty="0"/>
              <a:t>OBEDIENCE</a:t>
            </a:r>
            <a:br>
              <a:rPr lang="en-US" dirty="0"/>
            </a:br>
            <a:r>
              <a:rPr lang="en-US" dirty="0">
                <a:latin typeface="+mn-lt"/>
              </a:rPr>
              <a:t>STANLEY MILGRAM</a:t>
            </a:r>
          </a:p>
        </p:txBody>
      </p:sp>
      <p:pic>
        <p:nvPicPr>
          <p:cNvPr id="2" name="Picture Placeholder 1" descr="CNX_Psych_12_04_milgram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5" r="-6705"/>
          <a:stretch>
            <a:fillRect/>
          </a:stretch>
        </p:blipFill>
        <p:spPr>
          <a:xfrm>
            <a:off x="1405328" y="3976713"/>
            <a:ext cx="6166656" cy="267691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208363"/>
            <a:ext cx="8367221" cy="2599139"/>
          </a:xfrm>
        </p:spPr>
        <p:txBody>
          <a:bodyPr>
            <a:normAutofit lnSpcReduction="10000"/>
          </a:bodyPr>
          <a:lstStyle/>
          <a:p>
            <a:r>
              <a:rPr lang="en-US" sz="1600" b="1" dirty="0"/>
              <a:t>Obedience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the change of an individual’s behavior to comply with a demand by an authority figure.</a:t>
            </a:r>
          </a:p>
          <a:p>
            <a:r>
              <a:rPr lang="en-US" sz="1600" dirty="0"/>
              <a:t>The Milgram experiment showed the surprising degree to which people obey authority.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Participants were told to shock “learners” (confederate) for giving a wrong answer to test items.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Participants believed they were giving the learners shocks, which increased all the way up to 450 volts.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Two out of three (65%) participants continued to administer shocks to an unresponsive learner.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0414" y="6361932"/>
            <a:ext cx="1514007" cy="291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12.20</a:t>
            </a:r>
          </a:p>
        </p:txBody>
      </p:sp>
    </p:spTree>
    <p:extLst>
      <p:ext uri="{BB962C8B-B14F-4D97-AF65-F5344CB8AC3E}">
        <p14:creationId xmlns:p14="http://schemas.microsoft.com/office/powerpoint/2010/main" val="3482797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43094"/>
          </a:xfrm>
        </p:spPr>
        <p:txBody>
          <a:bodyPr>
            <a:normAutofit/>
          </a:bodyPr>
          <a:lstStyle/>
          <a:p>
            <a:r>
              <a:rPr lang="en-US" dirty="0"/>
              <a:t>GROUPTHINK &amp; group polarization</a:t>
            </a:r>
            <a:endParaRPr lang="en-US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8" y="1161610"/>
            <a:ext cx="8367221" cy="2442979"/>
          </a:xfrm>
        </p:spPr>
        <p:txBody>
          <a:bodyPr>
            <a:normAutofit/>
          </a:bodyPr>
          <a:lstStyle/>
          <a:p>
            <a:pPr>
              <a:spcBef>
                <a:spcPts val="384"/>
              </a:spcBef>
            </a:pPr>
            <a:r>
              <a:rPr lang="en-US" sz="1600" b="1" u="sng" dirty="0">
                <a:solidFill>
                  <a:srgbClr val="6CB255"/>
                </a:solidFill>
              </a:rPr>
              <a:t>Groupthink</a:t>
            </a:r>
          </a:p>
          <a:p>
            <a:pPr>
              <a:spcBef>
                <a:spcPts val="384"/>
              </a:spcBef>
            </a:pPr>
            <a:r>
              <a:rPr lang="en-US" sz="1600" dirty="0"/>
              <a:t>he modification of the opinions of members of a group to align with what they believe is the group consensus.</a:t>
            </a:r>
          </a:p>
          <a:p>
            <a:pPr marL="285750" indent="-285750">
              <a:spcBef>
                <a:spcPts val="384"/>
              </a:spcBef>
              <a:buFont typeface="Arial" charset="0"/>
              <a:buChar char="•"/>
            </a:pPr>
            <a:r>
              <a:rPr lang="en-US" sz="1600" dirty="0"/>
              <a:t>Groups often take action that individuals would not perform outside the group setting because groups make more extreme decisions that individuals do.</a:t>
            </a:r>
          </a:p>
          <a:p>
            <a:pPr marL="285750" indent="-285750">
              <a:spcBef>
                <a:spcPts val="384"/>
              </a:spcBef>
              <a:buFont typeface="Arial" charset="0"/>
              <a:buChar char="•"/>
            </a:pPr>
            <a:r>
              <a:rPr lang="en-US" sz="1600" dirty="0"/>
              <a:t>Members are less likely to express diverse opinions which can lead to faulty decision making.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457198" y="3604589"/>
            <a:ext cx="8367221" cy="1166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u="sng" dirty="0">
                <a:solidFill>
                  <a:srgbClr val="6CB255"/>
                </a:solidFill>
              </a:rPr>
              <a:t>Group Polarization</a:t>
            </a:r>
          </a:p>
          <a:p>
            <a:r>
              <a:rPr lang="en-US" sz="1600" dirty="0"/>
              <a:t>The strengthening of an original group attitude after the discussion of views within a group.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i="1" dirty="0"/>
              <a:t>Does your opinion change if you find someone attractive, but you friends do not agree?</a:t>
            </a:r>
          </a:p>
        </p:txBody>
      </p:sp>
    </p:spTree>
    <p:extLst>
      <p:ext uri="{BB962C8B-B14F-4D97-AF65-F5344CB8AC3E}">
        <p14:creationId xmlns:p14="http://schemas.microsoft.com/office/powerpoint/2010/main" val="1319402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</a:t>
            </a:r>
            <a:r>
              <a:rPr lang="en-US" dirty="0" err="1"/>
              <a:t>FACILITation</a:t>
            </a:r>
            <a:r>
              <a:rPr lang="en-US" dirty="0"/>
              <a:t> &amp; Social loafing</a:t>
            </a:r>
          </a:p>
        </p:txBody>
      </p:sp>
      <p:pic>
        <p:nvPicPr>
          <p:cNvPr id="2" name="Picture Placeholder 1" descr="CNX_Psych_12_04_freethrow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51" r="-42051"/>
          <a:stretch>
            <a:fillRect/>
          </a:stretch>
        </p:blipFill>
        <p:spPr>
          <a:xfrm>
            <a:off x="3947577" y="2670483"/>
            <a:ext cx="6390850" cy="277423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255850" y="5610969"/>
            <a:ext cx="3568570" cy="792320"/>
          </a:xfrm>
        </p:spPr>
        <p:txBody>
          <a:bodyPr>
            <a:normAutofit lnSpcReduction="10000"/>
          </a:bodyPr>
          <a:lstStyle/>
          <a:p>
            <a:r>
              <a:rPr lang="en-US" sz="1300" dirty="0"/>
              <a:t>The attention of the crowd can motivate a skilled athlete. </a:t>
            </a:r>
          </a:p>
          <a:p>
            <a:r>
              <a:rPr lang="en-US" sz="1300" dirty="0"/>
              <a:t>Figure 12.21 (credit: Tommy Gilligan/USMA)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8" y="993035"/>
            <a:ext cx="8367221" cy="199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u="sng" dirty="0">
                <a:solidFill>
                  <a:srgbClr val="6CB255"/>
                </a:solidFill>
              </a:rPr>
              <a:t>Social Facilitation </a:t>
            </a:r>
            <a:r>
              <a:rPr lang="en-US" sz="1600" dirty="0"/>
              <a:t> </a:t>
            </a:r>
          </a:p>
          <a:p>
            <a:pPr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dirty="0"/>
              <a:t>Occurs when an individual performs better when an audience is watching than when the individual performs the behavior alone.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Usually occurs when people are performing a task for which they are skilled or an easy task.</a:t>
            </a:r>
          </a:p>
          <a:p>
            <a:pPr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6" y="2578309"/>
            <a:ext cx="479865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However, when people are nervous or less skilled, an audience may hinder rather than help.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u="sng" dirty="0">
                <a:solidFill>
                  <a:srgbClr val="6CB255"/>
                </a:solidFill>
              </a:rPr>
              <a:t>Social Loafing</a:t>
            </a:r>
            <a:r>
              <a:rPr lang="en-US" sz="1600" u="sng" dirty="0">
                <a:solidFill>
                  <a:srgbClr val="6CB255"/>
                </a:solidFill>
              </a:rPr>
              <a:t> 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dirty="0"/>
              <a:t>The exertion of less effort by a person working together with a group.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Occurs when individual performance cannot be evaluated separately from the group.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Group performance declines on easy tasks.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However, when a task is difficult, people feel more motivated and believe that their group needs their input to do well on a challenging project.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005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social psychology?</a:t>
            </a:r>
          </a:p>
        </p:txBody>
      </p:sp>
      <p:pic>
        <p:nvPicPr>
          <p:cNvPr id="2" name="Picture Placeholder 1" descr="CNX_Psych_12_01_helping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09" r="-26709"/>
          <a:stretch>
            <a:fillRect/>
          </a:stretch>
        </p:blipFill>
        <p:spPr>
          <a:xfrm>
            <a:off x="1128904" y="3635111"/>
            <a:ext cx="6321927" cy="274431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1015091"/>
            <a:ext cx="8367221" cy="2620019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600" dirty="0"/>
              <a:t>Social psychology deals with all kinds of interactions between people, spanning a wide range of how we connect: from moments of confrontation to moments of working together and helping others.</a:t>
            </a:r>
          </a:p>
          <a:p>
            <a:pPr>
              <a:spcBef>
                <a:spcPts val="480"/>
              </a:spcBef>
            </a:pPr>
            <a:r>
              <a:rPr lang="en-US" sz="1600" dirty="0"/>
              <a:t>Social psychologists believe that an individual’s thoughts, feelings, and behaviors are influenced by social situations.</a:t>
            </a:r>
          </a:p>
          <a:p>
            <a:pPr>
              <a:spcBef>
                <a:spcPts val="480"/>
              </a:spcBef>
            </a:pPr>
            <a:r>
              <a:rPr lang="en-US" sz="1600" b="1" dirty="0"/>
              <a:t>Intrapersonal topics </a:t>
            </a:r>
            <a:r>
              <a:rPr lang="mr-IN" sz="1600" dirty="0"/>
              <a:t>–</a:t>
            </a:r>
            <a:r>
              <a:rPr lang="en-US" sz="1600" dirty="0"/>
              <a:t> emotions and attitudes, the self, and social cognition.</a:t>
            </a:r>
          </a:p>
          <a:p>
            <a:pPr>
              <a:spcBef>
                <a:spcPts val="480"/>
              </a:spcBef>
            </a:pPr>
            <a:r>
              <a:rPr lang="en-US" sz="1600" b="1" dirty="0"/>
              <a:t>Interpersonal topics </a:t>
            </a:r>
            <a:r>
              <a:rPr lang="mr-IN" sz="1600" dirty="0"/>
              <a:t>–</a:t>
            </a:r>
            <a:r>
              <a:rPr lang="en-US" sz="1600" dirty="0"/>
              <a:t> helping behavior, aggression, prejudice and discrimination, attraction and close relationship, and group processes and intergroup relationships.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6177" y="6379428"/>
            <a:ext cx="39873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12.2 (credit: Sgt. </a:t>
            </a:r>
            <a:r>
              <a:rPr lang="en-US" sz="1300" dirty="0" err="1"/>
              <a:t>Derec</a:t>
            </a:r>
            <a:r>
              <a:rPr lang="en-US" sz="1300" dirty="0"/>
              <a:t> Pierson, U.S. Army)</a:t>
            </a:r>
          </a:p>
        </p:txBody>
      </p:sp>
    </p:spTree>
    <p:extLst>
      <p:ext uri="{BB962C8B-B14F-4D97-AF65-F5344CB8AC3E}">
        <p14:creationId xmlns:p14="http://schemas.microsoft.com/office/powerpoint/2010/main" val="1246562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17161" y="1366263"/>
            <a:ext cx="8062912" cy="4674773"/>
          </a:xfrm>
          <a:ln w="76200">
            <a:solidFill>
              <a:srgbClr val="6CB255"/>
            </a:solidFill>
          </a:ln>
        </p:spPr>
        <p:txBody>
          <a:bodyPr>
            <a:normAutofit/>
          </a:bodyPr>
          <a:lstStyle/>
          <a:p>
            <a:pPr algn="ctr"/>
            <a:endParaRPr lang="en-US" sz="3600" b="1" dirty="0">
              <a:solidFill>
                <a:srgbClr val="6CB255"/>
              </a:solidFill>
            </a:endParaRPr>
          </a:p>
          <a:p>
            <a:pPr algn="ctr"/>
            <a:r>
              <a:rPr lang="en-US" sz="3600" b="1" dirty="0">
                <a:solidFill>
                  <a:srgbClr val="6CB255"/>
                </a:solidFill>
              </a:rPr>
              <a:t>PREJUDICE &amp; DISCRIMINATION</a:t>
            </a:r>
          </a:p>
          <a:p>
            <a:pPr algn="ctr"/>
            <a:endParaRPr lang="en-US" dirty="0">
              <a:solidFill>
                <a:srgbClr val="6CB255"/>
              </a:solidFill>
            </a:endParaRPr>
          </a:p>
          <a:p>
            <a:pPr algn="ctr"/>
            <a:r>
              <a:rPr lang="en-US" dirty="0">
                <a:solidFill>
                  <a:srgbClr val="6CB255"/>
                </a:solidFill>
              </a:rPr>
              <a:t>UNDERSTANDING PREJUDICE &amp; DISCRIMINATION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TYPES OF PREJUDICE &amp; DISCRIMINATION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STEREOTYPES &amp; SELF-FULFILLING PROPHECY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IN-GROUPS &amp; OUT-GROUPS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37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PREJUDICE &amp; DISCRIMINATION</a:t>
            </a:r>
          </a:p>
        </p:txBody>
      </p:sp>
      <p:pic>
        <p:nvPicPr>
          <p:cNvPr id="2" name="Picture Placeholder 1" descr="CNX_Psych_12_05_Discrimination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36" b="-4043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4167267"/>
            <a:ext cx="8367221" cy="2488366"/>
          </a:xfrm>
        </p:spPr>
        <p:txBody>
          <a:bodyPr>
            <a:normAutofit/>
          </a:bodyPr>
          <a:lstStyle/>
          <a:p>
            <a:r>
              <a:rPr lang="en-US" sz="1600" dirty="0"/>
              <a:t>Prejudice and discrimination occur across the globe. </a:t>
            </a:r>
          </a:p>
          <a:p>
            <a:pPr marL="342900" indent="-342900">
              <a:buAutoNum type="alphaLcParenBoth"/>
            </a:pPr>
            <a:r>
              <a:rPr lang="en-US" sz="1600" dirty="0"/>
              <a:t>A 1939 sign in German-occupied Poland warns “No Entrance for Poles!” </a:t>
            </a:r>
          </a:p>
          <a:p>
            <a:pPr marL="342900" indent="-342900">
              <a:buAutoNum type="alphaLcParenBoth"/>
            </a:pPr>
            <a:r>
              <a:rPr lang="en-US" sz="1600" dirty="0"/>
              <a:t>An African-American male drinks from a designated “colored” water fountain in Oklahoma in 1939 during the era of racial segregation as a practice of discrimination. </a:t>
            </a:r>
          </a:p>
          <a:p>
            <a:pPr marL="342900" indent="-342900">
              <a:buAutoNum type="alphaLcParenBoth"/>
            </a:pPr>
            <a:r>
              <a:rPr lang="en-US" sz="1600" dirty="0"/>
              <a:t>A member of the Westboro Baptist Church, widely identified as a hate group, engages in discrimination based on religion and sexual orientation.</a:t>
            </a:r>
          </a:p>
          <a:p>
            <a:r>
              <a:rPr lang="en-US" sz="1400" dirty="0"/>
              <a:t>Figure 12.22  (credit b: modification of work by United States Farm Security Administration; credit c: modification of work by “</a:t>
            </a:r>
            <a:r>
              <a:rPr lang="en-US" sz="1400" dirty="0" err="1"/>
              <a:t>JCWilmore</a:t>
            </a:r>
            <a:r>
              <a:rPr lang="en-US" sz="1400" dirty="0"/>
              <a:t>”/Wikimedia Commons)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92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81060"/>
          </a:xfrm>
        </p:spPr>
        <p:txBody>
          <a:bodyPr>
            <a:normAutofit/>
          </a:bodyPr>
          <a:lstStyle/>
          <a:p>
            <a:r>
              <a:rPr lang="en-US" dirty="0"/>
              <a:t>Understanding prejudice &amp;</a:t>
            </a:r>
            <a:br>
              <a:rPr lang="en-US" dirty="0"/>
            </a:br>
            <a:r>
              <a:rPr lang="en-US" dirty="0"/>
              <a:t>discrimination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486184"/>
            <a:ext cx="8367221" cy="4674773"/>
          </a:xfrm>
        </p:spPr>
        <p:txBody>
          <a:bodyPr>
            <a:normAutofit/>
          </a:bodyPr>
          <a:lstStyle/>
          <a:p>
            <a:r>
              <a:rPr lang="en-US" sz="1600" b="1" dirty="0"/>
              <a:t>Prejudice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a negative </a:t>
            </a:r>
            <a:r>
              <a:rPr lang="en-US" sz="1600" u="sng" dirty="0"/>
              <a:t>attitude and feeling</a:t>
            </a:r>
            <a:r>
              <a:rPr lang="en-US" sz="1600" dirty="0"/>
              <a:t> toward an individual based solely on one’s membership in a particular social group.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i="1" dirty="0"/>
              <a:t>“I hate Yankees fans; they make me angry.”</a:t>
            </a:r>
          </a:p>
          <a:p>
            <a:r>
              <a:rPr lang="en-US" sz="1600" b="1" dirty="0"/>
              <a:t>Stereotype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a specific </a:t>
            </a:r>
            <a:r>
              <a:rPr lang="en-US" sz="1600" u="sng" dirty="0"/>
              <a:t>belief or assumption</a:t>
            </a:r>
            <a:r>
              <a:rPr lang="en-US" sz="1600" dirty="0"/>
              <a:t> about individuals based solely on their membership in a group.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i="1" dirty="0"/>
              <a:t>“Yankees fans are arrogant and obnoxious”.</a:t>
            </a:r>
          </a:p>
          <a:p>
            <a:r>
              <a:rPr lang="en-US" sz="1600" b="1" dirty="0"/>
              <a:t>Discrimination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a negative </a:t>
            </a:r>
            <a:r>
              <a:rPr lang="en-US" sz="1600" u="sng" dirty="0"/>
              <a:t>action</a:t>
            </a:r>
            <a:r>
              <a:rPr lang="en-US" sz="1600" dirty="0"/>
              <a:t> toward an individual as a result of one’s membership in  a particular group.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i="1" dirty="0"/>
              <a:t>“I would never hire nor become friends with a person if I knew he or she were a Yankees fan.”</a:t>
            </a:r>
          </a:p>
          <a:p>
            <a:r>
              <a:rPr lang="en-US" sz="1600" i="1" dirty="0"/>
              <a:t>Why do prejudice and discrimination exist?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Social learning.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Conformity to social norms.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83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Prejudice &amp; discrimination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59379"/>
            <a:ext cx="8367221" cy="5451283"/>
          </a:xfrm>
        </p:spPr>
        <p:txBody>
          <a:bodyPr>
            <a:normAutofit/>
          </a:bodyPr>
          <a:lstStyle/>
          <a:p>
            <a:pPr>
              <a:spcBef>
                <a:spcPts val="380"/>
              </a:spcBef>
            </a:pPr>
            <a:r>
              <a:rPr lang="en-US" sz="1600" b="1" u="sng" dirty="0">
                <a:solidFill>
                  <a:srgbClr val="6CB255"/>
                </a:solidFill>
              </a:rPr>
              <a:t>Racism</a:t>
            </a:r>
          </a:p>
          <a:p>
            <a:pPr>
              <a:spcBef>
                <a:spcPts val="380"/>
              </a:spcBef>
            </a:pPr>
            <a:r>
              <a:rPr lang="en-US" sz="1600" dirty="0"/>
              <a:t>Prejudice and discrimination against an individual based on race.</a:t>
            </a:r>
          </a:p>
          <a:p>
            <a:pPr>
              <a:spcBef>
                <a:spcPts val="380"/>
              </a:spcBef>
            </a:pPr>
            <a:r>
              <a:rPr lang="en-US" sz="1600" b="1" dirty="0"/>
              <a:t>Dual Attitudes Model:</a:t>
            </a:r>
          </a:p>
          <a:p>
            <a:pPr marL="285750" indent="-285750">
              <a:spcBef>
                <a:spcPts val="380"/>
              </a:spcBef>
              <a:buFont typeface="Arial" charset="0"/>
              <a:buChar char="•"/>
            </a:pPr>
            <a:r>
              <a:rPr lang="en-US" sz="1600" b="1" dirty="0"/>
              <a:t>Explicit </a:t>
            </a:r>
            <a:r>
              <a:rPr lang="mr-IN" sz="1600" dirty="0"/>
              <a:t>–</a:t>
            </a:r>
            <a:r>
              <a:rPr lang="en-US" sz="1600" dirty="0"/>
              <a:t> conscious and controllable.</a:t>
            </a:r>
          </a:p>
          <a:p>
            <a:pPr marL="285750" indent="-285750">
              <a:spcBef>
                <a:spcPts val="380"/>
              </a:spcBef>
              <a:buFont typeface="Arial" charset="0"/>
              <a:buChar char="•"/>
            </a:pPr>
            <a:r>
              <a:rPr lang="en-US" sz="1600" b="1" dirty="0"/>
              <a:t>Implicit </a:t>
            </a:r>
            <a:r>
              <a:rPr lang="mr-IN" sz="1600" dirty="0"/>
              <a:t>–</a:t>
            </a:r>
            <a:r>
              <a:rPr lang="en-US" sz="1600" dirty="0"/>
              <a:t> Unconscious and uncontrollable.</a:t>
            </a:r>
          </a:p>
          <a:p>
            <a:pPr>
              <a:spcBef>
                <a:spcPts val="380"/>
              </a:spcBef>
            </a:pPr>
            <a:r>
              <a:rPr lang="en-US" sz="1600" dirty="0"/>
              <a:t>Most people no longer show extreme racial bias on measures of explicit attitudes but measures of implicit attitudes often provide evidence of mild to strong racial bias/prejudice.  This can explain why modern forms of racism are hard to detect.</a:t>
            </a:r>
          </a:p>
          <a:p>
            <a:pPr>
              <a:spcBef>
                <a:spcPts val="380"/>
              </a:spcBef>
            </a:pPr>
            <a:r>
              <a:rPr lang="en-US" sz="1600" b="1" u="sng" dirty="0">
                <a:solidFill>
                  <a:srgbClr val="6CB255"/>
                </a:solidFill>
              </a:rPr>
              <a:t>Ageism</a:t>
            </a:r>
          </a:p>
          <a:p>
            <a:pPr>
              <a:spcBef>
                <a:spcPts val="380"/>
              </a:spcBef>
            </a:pPr>
            <a:r>
              <a:rPr lang="en-US" sz="1600" dirty="0"/>
              <a:t>Prejudice and discrimination toward individuals based solely on their age.</a:t>
            </a:r>
          </a:p>
          <a:p>
            <a:pPr marL="285750" indent="-285750">
              <a:spcBef>
                <a:spcPts val="380"/>
              </a:spcBef>
              <a:buFont typeface="Arial" charset="0"/>
              <a:buChar char="•"/>
            </a:pPr>
            <a:r>
              <a:rPr lang="en-US" sz="1600" dirty="0"/>
              <a:t>Typically against older adults.</a:t>
            </a:r>
          </a:p>
          <a:p>
            <a:pPr>
              <a:spcBef>
                <a:spcPts val="380"/>
              </a:spcBef>
            </a:pPr>
            <a:r>
              <a:rPr lang="en-US" sz="1600" b="1" u="sng" dirty="0">
                <a:solidFill>
                  <a:srgbClr val="6CB255"/>
                </a:solidFill>
              </a:rPr>
              <a:t>Homophobia</a:t>
            </a:r>
          </a:p>
          <a:p>
            <a:pPr>
              <a:spcBef>
                <a:spcPts val="380"/>
              </a:spcBef>
            </a:pPr>
            <a:r>
              <a:rPr lang="en-US" sz="1600" dirty="0"/>
              <a:t>Prejudice and discrimination of individuals based solely on their sexual orientation.</a:t>
            </a:r>
          </a:p>
          <a:p>
            <a:pPr marL="285750" indent="-285750">
              <a:spcBef>
                <a:spcPts val="380"/>
              </a:spcBef>
              <a:buFont typeface="Arial" charset="0"/>
              <a:buChar char="•"/>
            </a:pPr>
            <a:r>
              <a:rPr lang="en-US" sz="1600" dirty="0"/>
              <a:t>Often results in discrimination of individuals from social groups.</a:t>
            </a:r>
          </a:p>
          <a:p>
            <a:pPr marL="285750" indent="-285750">
              <a:spcBef>
                <a:spcPts val="380"/>
              </a:spcBef>
              <a:buFont typeface="Arial" charset="0"/>
              <a:buChar char="•"/>
            </a:pPr>
            <a:r>
              <a:rPr lang="en-US" sz="1600" dirty="0"/>
              <a:t>Widespread in U.S. society.</a:t>
            </a:r>
          </a:p>
          <a:p>
            <a:pPr>
              <a:spcBef>
                <a:spcPts val="380"/>
              </a:spcBef>
            </a:pPr>
            <a:endParaRPr lang="en-US" sz="1600" dirty="0"/>
          </a:p>
          <a:p>
            <a:pPr>
              <a:spcBef>
                <a:spcPts val="380"/>
              </a:spcBef>
            </a:pPr>
            <a:endParaRPr lang="en-US" sz="16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51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Prejudice &amp; discrimination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125964"/>
            <a:ext cx="8367221" cy="2541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50"/>
              </a:spcBef>
              <a:spcAft>
                <a:spcPts val="400"/>
              </a:spcAft>
            </a:pPr>
            <a:r>
              <a:rPr lang="en-US" sz="1600" b="1" u="sng" dirty="0">
                <a:solidFill>
                  <a:srgbClr val="6CB255"/>
                </a:solidFill>
              </a:rPr>
              <a:t>Sexism</a:t>
            </a:r>
            <a:endParaRPr lang="en-US" sz="1600" dirty="0"/>
          </a:p>
          <a:p>
            <a:pPr>
              <a:spcBef>
                <a:spcPts val="250"/>
              </a:spcBef>
              <a:spcAft>
                <a:spcPts val="400"/>
              </a:spcAft>
            </a:pPr>
            <a:r>
              <a:rPr lang="en-US" sz="1600" dirty="0"/>
              <a:t>Prejudice and discrimination toward individuals based on their sex.</a:t>
            </a:r>
          </a:p>
          <a:p>
            <a:pPr marL="285750" indent="-285750">
              <a:spcBef>
                <a:spcPts val="250"/>
              </a:spcBef>
              <a:spcAft>
                <a:spcPts val="4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Common examples include gender role expectations and expectations for how a gender group should behave.</a:t>
            </a:r>
          </a:p>
          <a:p>
            <a:pPr marL="285750" indent="-285750">
              <a:spcBef>
                <a:spcPts val="250"/>
              </a:spcBef>
              <a:spcAft>
                <a:spcPts val="4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Can exist on a societal level </a:t>
            </a:r>
            <a:r>
              <a:rPr lang="mr-IN" sz="1600" dirty="0"/>
              <a:t>–</a:t>
            </a:r>
            <a:r>
              <a:rPr lang="en-US" sz="1600" dirty="0"/>
              <a:t> employment and education opportunities.</a:t>
            </a:r>
          </a:p>
          <a:p>
            <a:pPr marL="285750" indent="-285750">
              <a:spcBef>
                <a:spcPts val="250"/>
              </a:spcBef>
              <a:spcAft>
                <a:spcPts val="4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Women now have many jobs previously closed to them, though they still face challenges in male-dominated occupations. </a:t>
            </a:r>
          </a:p>
          <a:p>
            <a:pPr>
              <a:spcBef>
                <a:spcPts val="250"/>
              </a:spcBef>
              <a:spcAft>
                <a:spcPts val="400"/>
              </a:spcAft>
            </a:pPr>
            <a:endParaRPr lang="en-US" dirty="0"/>
          </a:p>
        </p:txBody>
      </p:sp>
      <p:pic>
        <p:nvPicPr>
          <p:cNvPr id="10" name="Picture Placeholder 1" descr="CNX_Psych_12_05_woman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06" r="-26906"/>
          <a:stretch>
            <a:fillRect/>
          </a:stretch>
        </p:blipFill>
        <p:spPr>
          <a:xfrm>
            <a:off x="1083816" y="3518646"/>
            <a:ext cx="6809679" cy="2956048"/>
          </a:xfrm>
        </p:spPr>
      </p:pic>
      <p:sp>
        <p:nvSpPr>
          <p:cNvPr id="11" name="Text Placeholder 6"/>
          <p:cNvSpPr txBox="1">
            <a:spLocks/>
          </p:cNvSpPr>
          <p:nvPr/>
        </p:nvSpPr>
        <p:spPr>
          <a:xfrm>
            <a:off x="3105669" y="6459416"/>
            <a:ext cx="2765972" cy="398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/>
              <a:t>Figure </a:t>
            </a:r>
            <a:r>
              <a:rPr lang="en-US" sz="1300" dirty="0"/>
              <a:t>12.23 (credit: "Alex"/Flickr)</a:t>
            </a:r>
          </a:p>
        </p:txBody>
      </p:sp>
    </p:spTree>
    <p:extLst>
      <p:ext uri="{BB962C8B-B14F-4D97-AF65-F5344CB8AC3E}">
        <p14:creationId xmlns:p14="http://schemas.microsoft.com/office/powerpoint/2010/main" val="1790226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751709"/>
          </a:xfrm>
        </p:spPr>
        <p:txBody>
          <a:bodyPr>
            <a:normAutofit fontScale="90000"/>
          </a:bodyPr>
          <a:lstStyle/>
          <a:p>
            <a:r>
              <a:rPr lang="en-US" dirty="0"/>
              <a:t>Self-fulfilling prophecy &amp;</a:t>
            </a:r>
            <a:br>
              <a:rPr lang="en-US" dirty="0"/>
            </a:br>
            <a:r>
              <a:rPr lang="en-US" dirty="0"/>
              <a:t>Confirmation bias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69232"/>
            <a:ext cx="8367221" cy="5441429"/>
          </a:xfrm>
        </p:spPr>
        <p:txBody>
          <a:bodyPr>
            <a:normAutofit/>
          </a:bodyPr>
          <a:lstStyle/>
          <a:p>
            <a:r>
              <a:rPr lang="en-US" sz="1600" b="1" u="sng" dirty="0">
                <a:solidFill>
                  <a:srgbClr val="6CB255"/>
                </a:solidFill>
              </a:rPr>
              <a:t>Self-fulfilling Prophecy </a:t>
            </a:r>
          </a:p>
          <a:p>
            <a:r>
              <a:rPr lang="en-US" sz="1600" dirty="0"/>
              <a:t>An expectation held by a person that alters his or her behavior in a way that tends to make it true.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Stereotypes </a:t>
            </a:r>
            <a:r>
              <a:rPr lang="en-US" sz="1600" dirty="0">
                <a:sym typeface="Wingdings"/>
              </a:rPr>
              <a:t> expectations about stereotype  treat person according to our expectations  influences person to act according to stereotypic expectations  confirms our stereotypic beliefs.</a:t>
            </a:r>
          </a:p>
          <a:p>
            <a:r>
              <a:rPr lang="en-US" sz="1600" b="1" dirty="0">
                <a:solidFill>
                  <a:schemeClr val="tx1"/>
                </a:solidFill>
                <a:sym typeface="Wingdings"/>
              </a:rPr>
              <a:t>Rosenthal and Jacobson (1968):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ym typeface="Wingdings"/>
              </a:rPr>
              <a:t>Disadvantaged students who had teachers that expected them to perform well had higher grades than disadvantaged students whose teachers expected them to do poorly.</a:t>
            </a:r>
            <a:endParaRPr lang="en-US" sz="1600" dirty="0"/>
          </a:p>
          <a:p>
            <a:r>
              <a:rPr lang="en-US" sz="1600" b="1" u="sng" dirty="0">
                <a:solidFill>
                  <a:srgbClr val="6CB255"/>
                </a:solidFill>
              </a:rPr>
              <a:t>Confirmation bias </a:t>
            </a:r>
          </a:p>
          <a:p>
            <a:r>
              <a:rPr lang="en-US" sz="1600" dirty="0"/>
              <a:t>Tendency to seek out information that supports our stereotypes and ignore information that is inconsistent with our stereotypes.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16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IN-GROUPS &amp; OUT-GROUPS</a:t>
            </a:r>
          </a:p>
        </p:txBody>
      </p:sp>
      <p:pic>
        <p:nvPicPr>
          <p:cNvPr id="2" name="Picture Placeholder 1" descr="CNX_Psych_12_05_childre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47" r="-38247"/>
          <a:stretch>
            <a:fillRect/>
          </a:stretch>
        </p:blipFill>
        <p:spPr>
          <a:xfrm>
            <a:off x="4069659" y="2684850"/>
            <a:ext cx="5871699" cy="254887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066675" y="5501390"/>
            <a:ext cx="3757746" cy="1200359"/>
          </a:xfrm>
        </p:spPr>
        <p:txBody>
          <a:bodyPr>
            <a:normAutofit/>
          </a:bodyPr>
          <a:lstStyle/>
          <a:p>
            <a:r>
              <a:rPr lang="en-US" sz="1300" dirty="0"/>
              <a:t>These children are very young, but they are already aware of their gender in-group and out-group. </a:t>
            </a:r>
          </a:p>
          <a:p>
            <a:r>
              <a:rPr lang="en-US" sz="1300" dirty="0"/>
              <a:t>Figure 12.24 (credit: modification of work by Simone </a:t>
            </a:r>
            <a:r>
              <a:rPr lang="en-US" sz="1300" dirty="0" err="1"/>
              <a:t>Ramella</a:t>
            </a:r>
            <a:r>
              <a:rPr lang="en-US" sz="1300" dirty="0"/>
              <a:t>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1216826"/>
            <a:ext cx="836722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/>
              <a:t>In-groups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a group that we identify with or see ourselves as belonging to.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/>
              <a:t>Out-groups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a group that we view as fundamentally different from us.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/>
              <a:t>In-group bias </a:t>
            </a:r>
            <a:r>
              <a:rPr lang="mr-IN" sz="1600" dirty="0"/>
              <a:t>–</a:t>
            </a:r>
            <a:r>
              <a:rPr lang="en-US" sz="1600" dirty="0"/>
              <a:t> prejudice and discrimination because the out-group is perceived as different and is less preferred than our in-group.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We want to feel good and protect our in-groups.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" y="3038715"/>
            <a:ext cx="484932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/>
              <a:t>Forces that promote reconciliation between groups: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The expression of empathy.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Acknowledgement of past suffering on both sides.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The halt of destructive behaviors.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/>
              <a:t>Scapegoating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the act of blaming an out-group when the in-group experiences frustration or is blocked from obtaining a goal.</a:t>
            </a:r>
          </a:p>
        </p:txBody>
      </p:sp>
    </p:spTree>
    <p:extLst>
      <p:ext uri="{BB962C8B-B14F-4D97-AF65-F5344CB8AC3E}">
        <p14:creationId xmlns:p14="http://schemas.microsoft.com/office/powerpoint/2010/main" val="3391398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546146"/>
            <a:ext cx="8062912" cy="2696070"/>
          </a:xfrm>
          <a:ln w="76200">
            <a:solidFill>
              <a:srgbClr val="6CB255"/>
            </a:solidFill>
          </a:ln>
        </p:spPr>
        <p:txBody>
          <a:bodyPr>
            <a:normAutofit/>
          </a:bodyPr>
          <a:lstStyle/>
          <a:p>
            <a:pPr algn="ctr"/>
            <a:endParaRPr lang="en-US" sz="3600" b="1" dirty="0">
              <a:solidFill>
                <a:srgbClr val="6CB255"/>
              </a:solidFill>
            </a:endParaRPr>
          </a:p>
          <a:p>
            <a:pPr algn="ctr"/>
            <a:r>
              <a:rPr lang="en-US" sz="3600" b="1" dirty="0">
                <a:solidFill>
                  <a:srgbClr val="6CB255"/>
                </a:solidFill>
              </a:rPr>
              <a:t>AGGRESSION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13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Aggression 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389276"/>
            <a:ext cx="8367221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/>
              <a:t>Aggression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seeking to cause harm or pain to another person.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/>
              <a:t>Hostile aggression </a:t>
            </a:r>
            <a:r>
              <a:rPr lang="mr-IN" sz="1600" dirty="0"/>
              <a:t>–</a:t>
            </a:r>
            <a:r>
              <a:rPr lang="en-US" sz="1600" dirty="0"/>
              <a:t> motivated by feelings of anger with intent to cause pain.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E.g., a bar fight.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/>
              <a:t>Instrumental aggression </a:t>
            </a:r>
            <a:r>
              <a:rPr lang="mr-IN" sz="1600" dirty="0"/>
              <a:t>–</a:t>
            </a:r>
            <a:r>
              <a:rPr lang="en-US" sz="1600" dirty="0"/>
              <a:t> motivated by achieving a goal and does not necessarily involve intent to cause pain.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Typically displayed by women.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E.g., communication that impairs the social standing of another person.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endParaRPr lang="en-US" sz="1600" dirty="0"/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>
                <a:solidFill>
                  <a:srgbClr val="6CB255"/>
                </a:solidFill>
              </a:rPr>
              <a:t>Frustration Aggression Theory: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When humans are prevented from achieving an important goal, they become frustrated and aggressive.</a:t>
            </a:r>
          </a:p>
        </p:txBody>
      </p:sp>
    </p:spTree>
    <p:extLst>
      <p:ext uri="{BB962C8B-B14F-4D97-AF65-F5344CB8AC3E}">
        <p14:creationId xmlns:p14="http://schemas.microsoft.com/office/powerpoint/2010/main" val="19448105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Evolutionary theory of AGGRESSION</a:t>
            </a:r>
          </a:p>
        </p:txBody>
      </p:sp>
      <p:pic>
        <p:nvPicPr>
          <p:cNvPr id="2" name="Picture Placeholder 1" descr="CNX_Psych_12_06_dominanc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06" r="-26906"/>
          <a:stretch>
            <a:fillRect/>
          </a:stretch>
        </p:blipFill>
        <p:spPr>
          <a:xfrm>
            <a:off x="1424066" y="3585737"/>
            <a:ext cx="6503009" cy="282292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282846" y="6408661"/>
            <a:ext cx="2998032" cy="269131"/>
          </a:xfrm>
        </p:spPr>
        <p:txBody>
          <a:bodyPr>
            <a:noAutofit/>
          </a:bodyPr>
          <a:lstStyle/>
          <a:p>
            <a:r>
              <a:rPr lang="en-US" sz="1300" dirty="0"/>
              <a:t>Figure 12.25 (credit: “</a:t>
            </a:r>
            <a:r>
              <a:rPr lang="en-US" sz="1300" dirty="0" err="1"/>
              <a:t>Arcadiuš</a:t>
            </a:r>
            <a:r>
              <a:rPr lang="en-US" sz="1300" dirty="0"/>
              <a:t>”/Flickr)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1154243"/>
            <a:ext cx="8367222" cy="270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/>
              <a:t>Evolutionary theory </a:t>
            </a:r>
            <a:r>
              <a:rPr lang="en-US" sz="1600" dirty="0"/>
              <a:t>- aggression serves an evolutionary function.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Men are more likely to show aggression - likely serves to display dominance over other males.</a:t>
            </a:r>
          </a:p>
          <a:p>
            <a:pPr marL="742950" lvl="1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To protect a mate.</a:t>
            </a:r>
          </a:p>
          <a:p>
            <a:pPr marL="742950" lvl="1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To perpetuate the male’s genes.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dirty="0"/>
              <a:t>Human males and nonhuman male primates endeavor to gain and display dominance over other males, as demonstrated in the behavior of these monkeys. 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074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751709"/>
          </a:xfrm>
        </p:spPr>
        <p:txBody>
          <a:bodyPr>
            <a:normAutofit fontScale="90000"/>
          </a:bodyPr>
          <a:lstStyle/>
          <a:p>
            <a:r>
              <a:rPr lang="en-US" dirty="0"/>
              <a:t>Situational &amp; Dispositional </a:t>
            </a:r>
            <a:br>
              <a:rPr lang="en-US" dirty="0"/>
            </a:br>
            <a:r>
              <a:rPr lang="en-US" dirty="0"/>
              <a:t>influences </a:t>
            </a:r>
            <a:r>
              <a:rPr lang="en-US"/>
              <a:t>on behavior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351274"/>
            <a:ext cx="8367221" cy="3760372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600" b="1" dirty="0" err="1"/>
              <a:t>Situationism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the view that our behavior and actions are determined by our immediate environment and surroundings.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Used by social psychologists.</a:t>
            </a:r>
          </a:p>
          <a:p>
            <a:pPr>
              <a:spcBef>
                <a:spcPts val="480"/>
              </a:spcBef>
            </a:pPr>
            <a:r>
              <a:rPr lang="en-US" sz="1600" b="1" dirty="0" err="1"/>
              <a:t>Dispositionism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the view that our behavior is determined by internal factors (attribute of a person such as personality traits and temperament).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Favored in the U.S.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Used by personality psychologists.</a:t>
            </a:r>
          </a:p>
          <a:p>
            <a:pPr>
              <a:spcBef>
                <a:spcPts val="480"/>
              </a:spcBef>
            </a:pPr>
            <a:r>
              <a:rPr lang="en-US" sz="1600" dirty="0"/>
              <a:t>Modern social psychologists often consider both the situation and individual.</a:t>
            </a:r>
          </a:p>
          <a:p>
            <a:pPr>
              <a:spcBef>
                <a:spcPts val="480"/>
              </a:spcBef>
            </a:pPr>
            <a:endParaRPr lang="en-US" sz="16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0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bullying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993035"/>
            <a:ext cx="8367221" cy="3039319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en-US" sz="1600" b="1" dirty="0"/>
              <a:t>Bullying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repeated negative treatment of another person over time.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/>
              <a:t>The attempt to inflict harm, injury, or humiliation.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/>
              <a:t>Can include physical or verbal attacks.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/>
              <a:t>Can also be psychological.</a:t>
            </a:r>
          </a:p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en-US" sz="1600" b="1" dirty="0"/>
              <a:t>Gender differences: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b="1" dirty="0"/>
              <a:t>Boys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tend to engage in direct, physical aggression.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b="1" dirty="0"/>
              <a:t>Girls </a:t>
            </a:r>
            <a:r>
              <a:rPr lang="mr-IN" sz="1600" dirty="0"/>
              <a:t>–</a:t>
            </a:r>
            <a:r>
              <a:rPr lang="en-US" sz="1600" dirty="0"/>
              <a:t> tend to engage in indirect, social forms of aggression (e.g., spreading rumors, ignoring, or socially isolating others).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674823"/>
            <a:ext cx="4654446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</a:pPr>
            <a:r>
              <a:rPr lang="en-US" sz="1600" b="1" dirty="0"/>
              <a:t>Effects on the Victim: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Decreased mental health including anxiety and depression.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May underperform in school work.</a:t>
            </a:r>
            <a:endParaRPr lang="en-US" sz="1600" b="1" dirty="0"/>
          </a:p>
          <a:p>
            <a:pPr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</a:pPr>
            <a:r>
              <a:rPr lang="en-US" sz="1600" b="1" dirty="0"/>
              <a:t>Cyberbullying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repeated behavior that is intended to cause psychological or emotional harm to another person.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More common in girls (usually in those that have been victims of cyberbullying themselves).</a:t>
            </a:r>
          </a:p>
        </p:txBody>
      </p:sp>
      <p:pic>
        <p:nvPicPr>
          <p:cNvPr id="7" name="Picture Placeholder 1" descr="CNX_Psych_12_06_cyberbully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06" r="-26906"/>
          <a:stretch>
            <a:fillRect/>
          </a:stretch>
        </p:blipFill>
        <p:spPr>
          <a:xfrm>
            <a:off x="4275336" y="3988393"/>
            <a:ext cx="5385396" cy="2337774"/>
          </a:xfrm>
        </p:spPr>
      </p:pic>
      <p:sp>
        <p:nvSpPr>
          <p:cNvPr id="8" name="Text Placeholder 6"/>
          <p:cNvSpPr txBox="1">
            <a:spLocks/>
          </p:cNvSpPr>
          <p:nvPr/>
        </p:nvSpPr>
        <p:spPr>
          <a:xfrm>
            <a:off x="5872683" y="6344964"/>
            <a:ext cx="2951738" cy="51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/>
              <a:t>Figure 12.26 </a:t>
            </a:r>
            <a:r>
              <a:rPr lang="nl-NL" sz="1300" dirty="0"/>
              <a:t>(credit: Steven </a:t>
            </a:r>
            <a:r>
              <a:rPr lang="nl-NL" sz="1300" dirty="0" err="1"/>
              <a:t>Depolo</a:t>
            </a:r>
            <a:r>
              <a:rPr lang="nl-NL" sz="1300" dirty="0"/>
              <a:t>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24250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56814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/>
              <a:t>BYSTANDER EFFECT</a:t>
            </a:r>
            <a:endParaRPr lang="en-US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199213"/>
            <a:ext cx="8367221" cy="3417757"/>
          </a:xfrm>
        </p:spPr>
        <p:txBody>
          <a:bodyPr>
            <a:normAutofit/>
          </a:bodyPr>
          <a:lstStyle/>
          <a:p>
            <a:r>
              <a:rPr lang="en-US" sz="1600" b="1" u="sng" dirty="0">
                <a:solidFill>
                  <a:srgbClr val="6CB255"/>
                </a:solidFill>
              </a:rPr>
              <a:t>Kitty Genovese (1964)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Attacked and killed with a knife outside her apartment building.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Residents in the apartment building heard her scream for help numerous times but did nothing.</a:t>
            </a:r>
          </a:p>
          <a:p>
            <a:r>
              <a:rPr lang="en-US" sz="1600" b="1" u="sng" dirty="0" err="1">
                <a:solidFill>
                  <a:srgbClr val="6CB255"/>
                </a:solidFill>
              </a:rPr>
              <a:t>Latane</a:t>
            </a:r>
            <a:r>
              <a:rPr lang="en-US" sz="1600" b="1" u="sng" dirty="0">
                <a:solidFill>
                  <a:srgbClr val="6CB255"/>
                </a:solidFill>
              </a:rPr>
              <a:t> &amp; Darley</a:t>
            </a:r>
          </a:p>
          <a:p>
            <a:r>
              <a:rPr lang="en-US" sz="1600" b="1" dirty="0"/>
              <a:t>Bystander Effect </a:t>
            </a:r>
            <a:r>
              <a:rPr lang="mr-IN" sz="1600" dirty="0"/>
              <a:t>–</a:t>
            </a:r>
            <a:r>
              <a:rPr lang="en-US" sz="1600" dirty="0"/>
              <a:t> phenomenon in which a witness/bystander does not volunteer to help a victim or person in distress.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Based on the social situation, not personality variables.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Diffusion of responsibility </a:t>
            </a:r>
            <a:r>
              <a:rPr lang="mr-IN" sz="1600" dirty="0"/>
              <a:t>–</a:t>
            </a:r>
            <a:r>
              <a:rPr lang="en-US" sz="1600" dirty="0"/>
              <a:t> tendency for no one in a group to help because the responsibility to help is spread throughout the group.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34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2171" y="1591116"/>
            <a:ext cx="8062912" cy="4285027"/>
          </a:xfrm>
          <a:ln w="76200">
            <a:solidFill>
              <a:srgbClr val="6CB255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6CB255"/>
                </a:solidFill>
              </a:rPr>
              <a:t>PROSOCIAL BEHAVIOR</a:t>
            </a:r>
          </a:p>
          <a:p>
            <a:pPr algn="ctr"/>
            <a:endParaRPr lang="en-US" b="1" dirty="0">
              <a:solidFill>
                <a:srgbClr val="6CB255"/>
              </a:solidFill>
            </a:endParaRPr>
          </a:p>
          <a:p>
            <a:pPr algn="ctr"/>
            <a:r>
              <a:rPr lang="en-US" dirty="0">
                <a:solidFill>
                  <a:srgbClr val="6CB255"/>
                </a:solidFill>
              </a:rPr>
              <a:t>PROSOCIAL BEHAVIOR &amp; ALTRUISM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FORMING RELATIONSHIPS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ATTRACTION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STERNBERG’S TRIANGULAR THEORY OF LOVE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SOCIAL-EXCHANGE THEORY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57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PROSOCIAL BEHAVIOR AND ALTRUISM</a:t>
            </a:r>
          </a:p>
        </p:txBody>
      </p:sp>
      <p:pic>
        <p:nvPicPr>
          <p:cNvPr id="2" name="Picture Placeholder 1" descr="CNX_Psych_12_06_altruism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132" r="-49132"/>
          <a:stretch>
            <a:fillRect/>
          </a:stretch>
        </p:blipFill>
        <p:spPr>
          <a:xfrm>
            <a:off x="4488656" y="2857561"/>
            <a:ext cx="5434160" cy="235894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889337" y="5353648"/>
            <a:ext cx="2630775" cy="387585"/>
          </a:xfrm>
        </p:spPr>
        <p:txBody>
          <a:bodyPr>
            <a:normAutofit/>
          </a:bodyPr>
          <a:lstStyle/>
          <a:p>
            <a:r>
              <a:rPr lang="en-US" sz="1300" dirty="0"/>
              <a:t>Figure 12.27 (credit: Don </a:t>
            </a:r>
            <a:r>
              <a:rPr lang="en-US" sz="1300" dirty="0" err="1"/>
              <a:t>Halasy</a:t>
            </a:r>
            <a:r>
              <a:rPr lang="en-US" sz="1300" dirty="0"/>
              <a:t>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1064688"/>
            <a:ext cx="836722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/>
              <a:t>Prosocial behavior </a:t>
            </a:r>
            <a:r>
              <a:rPr lang="mr-IN" sz="1600" dirty="0"/>
              <a:t>–</a:t>
            </a:r>
            <a:r>
              <a:rPr lang="en-US" sz="1600" dirty="0"/>
              <a:t> voluntary behavior with the intent to help other people.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/>
              <a:t>Altruism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people’s desire to help others even if the costs outweigh the benefits of helping.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The events of 9/11 unleashed an enormous show of altruism and heroism on the parts of first responders and many ordinary people. 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2629411"/>
            <a:ext cx="52990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u="sng" dirty="0">
                <a:solidFill>
                  <a:srgbClr val="6CB255"/>
                </a:solidFill>
              </a:rPr>
              <a:t>Theories on the Motivation to Help</a:t>
            </a:r>
          </a:p>
          <a:p>
            <a:pPr marL="342900" indent="-34290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+mj-lt"/>
              <a:buAutoNum type="arabicPeriod"/>
            </a:pPr>
            <a:r>
              <a:rPr lang="en-US" sz="1600" b="1" dirty="0"/>
              <a:t>Empathy: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Empathy is the capacity to understand another person’s perspective, to feel what he/she feels.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Emphatic people make emotional connections with others and feel compelled to help.</a:t>
            </a:r>
          </a:p>
          <a:p>
            <a:pPr marL="342900" indent="-34290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+mj-lt"/>
              <a:buAutoNum type="arabicPeriod" startAt="2"/>
            </a:pPr>
            <a:r>
              <a:rPr lang="en-US" sz="1600" dirty="0"/>
              <a:t>Altruism is a form of selfless helping (not motivated by benefits).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Feeling good after helping is a consequence, not a cause.</a:t>
            </a:r>
          </a:p>
          <a:p>
            <a:pPr marL="342900" indent="-34290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+mj-lt"/>
              <a:buAutoNum type="arabicPeriod" startAt="3"/>
            </a:pPr>
            <a:r>
              <a:rPr lang="en-US" sz="1600" dirty="0"/>
              <a:t>Helping is self-serving because our egos are involved, and we receive benefits.</a:t>
            </a:r>
          </a:p>
        </p:txBody>
      </p:sp>
    </p:spTree>
    <p:extLst>
      <p:ext uri="{BB962C8B-B14F-4D97-AF65-F5344CB8AC3E}">
        <p14:creationId xmlns:p14="http://schemas.microsoft.com/office/powerpoint/2010/main" val="9974469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FORMING RELATIONSHIPS</a:t>
            </a:r>
          </a:p>
        </p:txBody>
      </p:sp>
      <p:pic>
        <p:nvPicPr>
          <p:cNvPr id="2" name="Picture Placeholder 1" descr="CNX_Psych_12_07_wedding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05" r="-23405"/>
          <a:stretch>
            <a:fillRect/>
          </a:stretch>
        </p:blipFill>
        <p:spPr>
          <a:xfrm>
            <a:off x="4110823" y="4239340"/>
            <a:ext cx="5399628" cy="234395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681271"/>
            <a:ext cx="4489554" cy="902021"/>
          </a:xfrm>
        </p:spPr>
        <p:txBody>
          <a:bodyPr>
            <a:normAutofit/>
          </a:bodyPr>
          <a:lstStyle/>
          <a:p>
            <a:r>
              <a:rPr lang="en-US" sz="1600" dirty="0"/>
              <a:t>Many couples share a cultural background.</a:t>
            </a:r>
          </a:p>
          <a:p>
            <a:r>
              <a:rPr lang="en-US" sz="1300" dirty="0"/>
              <a:t>Figure 12.28 (credit: modification of work by Shiraz </a:t>
            </a:r>
            <a:r>
              <a:rPr lang="en-US" sz="1300" dirty="0" err="1"/>
              <a:t>Chanawala</a:t>
            </a:r>
            <a:r>
              <a:rPr lang="en-US" sz="1300" dirty="0"/>
              <a:t>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069343"/>
            <a:ext cx="8367221" cy="382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i="1" dirty="0"/>
              <a:t>What influences who we become friends with and form romantic relationships with?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b="1" dirty="0"/>
              <a:t>Proximity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the people with whom you have the most contact.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b="1" dirty="0"/>
              <a:t>Similarity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people who are similar to us in background, attitudes, and lifestyle.</a:t>
            </a:r>
          </a:p>
          <a:p>
            <a:pPr marL="742950" lvl="1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b="1" dirty="0" err="1"/>
              <a:t>Homophily</a:t>
            </a:r>
            <a:r>
              <a:rPr lang="en-US" sz="1600" b="1" dirty="0"/>
              <a:t> </a:t>
            </a:r>
            <a:r>
              <a:rPr lang="mr-IN" sz="1600" dirty="0"/>
              <a:t>–</a:t>
            </a:r>
            <a:r>
              <a:rPr lang="en-US" sz="1600" dirty="0"/>
              <a:t> the tendency for people to form social networks with others who are similar.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/>
              <a:t>Important components of relationships: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b="1" dirty="0"/>
              <a:t>Reciprocity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the give and take in relationships. We contribute to relationships, but expect to receive benefits in return.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b="1" dirty="0"/>
              <a:t>Self-disclosure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the sharing of personal information.</a:t>
            </a:r>
          </a:p>
          <a:p>
            <a:pPr marL="742950" lvl="1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Leads to more intimate connections.</a:t>
            </a:r>
          </a:p>
          <a:p>
            <a:pPr lvl="1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8386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ATTRACTION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184223"/>
            <a:ext cx="8367221" cy="5306518"/>
          </a:xfrm>
        </p:spPr>
        <p:txBody>
          <a:bodyPr>
            <a:normAutofit/>
          </a:bodyPr>
          <a:lstStyle/>
          <a:p>
            <a:r>
              <a:rPr lang="en-US" sz="1600" i="1" dirty="0"/>
              <a:t>What features of a person do we find attractive?</a:t>
            </a:r>
          </a:p>
          <a:p>
            <a:endParaRPr lang="en-US" sz="1600" b="1" u="sng" dirty="0"/>
          </a:p>
          <a:p>
            <a:r>
              <a:rPr lang="en-US" sz="1600" b="1" u="sng" dirty="0">
                <a:solidFill>
                  <a:srgbClr val="6CB255"/>
                </a:solidFill>
              </a:rPr>
              <a:t>Universally Attractive Features</a:t>
            </a:r>
          </a:p>
          <a:p>
            <a:r>
              <a:rPr lang="en-US" sz="1600" b="1" dirty="0"/>
              <a:t>Women: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Physical </a:t>
            </a:r>
            <a:r>
              <a:rPr lang="mr-IN" sz="1600" dirty="0"/>
              <a:t>–</a:t>
            </a:r>
            <a:r>
              <a:rPr lang="en-US" sz="1600" dirty="0"/>
              <a:t> large eyes, high cheekbones, a narrow jaw line, a slender build, and a lower waist-to-hip ration.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Social traits </a:t>
            </a:r>
            <a:r>
              <a:rPr lang="mr-IN" sz="1600" dirty="0"/>
              <a:t>–</a:t>
            </a:r>
            <a:r>
              <a:rPr lang="en-US" sz="1600" dirty="0"/>
              <a:t> warmth, affection, and social skills.</a:t>
            </a:r>
          </a:p>
          <a:p>
            <a:r>
              <a:rPr lang="en-US" sz="1600" dirty="0"/>
              <a:t> </a:t>
            </a:r>
            <a:r>
              <a:rPr lang="en-US" sz="1600" b="1" dirty="0"/>
              <a:t>Men</a:t>
            </a:r>
            <a:r>
              <a:rPr lang="en-US" sz="1600" dirty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Physical</a:t>
            </a:r>
            <a:r>
              <a:rPr lang="en-US" sz="1600" dirty="0"/>
              <a:t> - tall, having broad shoulders, and a narrow waist.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Social traits </a:t>
            </a:r>
            <a:r>
              <a:rPr lang="mr-IN" sz="1600" dirty="0"/>
              <a:t>–</a:t>
            </a:r>
            <a:r>
              <a:rPr lang="en-US" sz="1600" dirty="0"/>
              <a:t> achievement, leadership qualities, and job skills.</a:t>
            </a:r>
          </a:p>
          <a:p>
            <a:endParaRPr lang="en-US" sz="1600" b="1" dirty="0"/>
          </a:p>
          <a:p>
            <a:r>
              <a:rPr lang="en-US" sz="1600" b="1" dirty="0"/>
              <a:t>Matching Hypothesis </a:t>
            </a:r>
            <a:r>
              <a:rPr lang="mr-IN" sz="1600" dirty="0"/>
              <a:t>–</a:t>
            </a:r>
            <a:r>
              <a:rPr lang="en-US" sz="1600" dirty="0"/>
              <a:t> people tend to pick someone they view as their equal in physical attractiveness and social desirability.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601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81060"/>
          </a:xfrm>
        </p:spPr>
        <p:txBody>
          <a:bodyPr>
            <a:normAutofit/>
          </a:bodyPr>
          <a:lstStyle/>
          <a:p>
            <a:r>
              <a:rPr lang="en-US"/>
              <a:t>STERNBERG’S TRIANGULAR THEORY OF </a:t>
            </a:r>
            <a:br>
              <a:rPr lang="en-US"/>
            </a:br>
            <a:r>
              <a:rPr lang="en-US"/>
              <a:t>LOVE</a:t>
            </a:r>
            <a:endParaRPr lang="en-US" dirty="0"/>
          </a:p>
        </p:txBody>
      </p:sp>
      <p:pic>
        <p:nvPicPr>
          <p:cNvPr id="2" name="Picture Placeholder 1" descr="CNX_Psych_12_07_love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240" r="-42240"/>
          <a:stretch>
            <a:fillRect/>
          </a:stretch>
        </p:blipFill>
        <p:spPr>
          <a:xfrm>
            <a:off x="609353" y="2895434"/>
            <a:ext cx="8062913" cy="350007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621787" y="6472574"/>
            <a:ext cx="5733738" cy="357605"/>
          </a:xfrm>
        </p:spPr>
        <p:txBody>
          <a:bodyPr>
            <a:normAutofit/>
          </a:bodyPr>
          <a:lstStyle/>
          <a:p>
            <a:r>
              <a:rPr lang="en-US" sz="1300" dirty="0"/>
              <a:t>Figure 12.29 (credit: modification of work by “</a:t>
            </a:r>
            <a:r>
              <a:rPr lang="en-US" sz="1300" dirty="0" err="1"/>
              <a:t>Lnesa</a:t>
            </a:r>
            <a:r>
              <a:rPr lang="en-US" sz="1300" dirty="0"/>
              <a:t>”/Wikimedia Commons)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251737"/>
            <a:ext cx="836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</a:pPr>
            <a:r>
              <a:rPr lang="en-US" sz="1600" dirty="0"/>
              <a:t>Seven types of love can be described from combinations of three components:</a:t>
            </a:r>
          </a:p>
          <a:p>
            <a:pPr marL="342900" indent="-34290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+mj-lt"/>
              <a:buAutoNum type="arabicPeriod"/>
            </a:pPr>
            <a:r>
              <a:rPr lang="en-US" sz="1600" b="1" dirty="0"/>
              <a:t>Intimacy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sharing of details and intimate thoughts and emotions.</a:t>
            </a:r>
          </a:p>
          <a:p>
            <a:pPr marL="342900" indent="-34290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+mj-lt"/>
              <a:buAutoNum type="arabicPeriod"/>
            </a:pPr>
            <a:r>
              <a:rPr lang="en-US" sz="1600" b="1" dirty="0"/>
              <a:t>Passion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physical attraction.</a:t>
            </a:r>
          </a:p>
          <a:p>
            <a:pPr marL="342900" indent="-34290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+mj-lt"/>
              <a:buAutoNum type="arabicPeriod"/>
            </a:pPr>
            <a:r>
              <a:rPr lang="en-US" sz="1600" b="1" dirty="0"/>
              <a:t>Commitment </a:t>
            </a:r>
            <a:r>
              <a:rPr lang="mr-IN" sz="1600" dirty="0"/>
              <a:t>–</a:t>
            </a:r>
            <a:r>
              <a:rPr lang="en-US" sz="1600" dirty="0"/>
              <a:t> standing by the person.</a:t>
            </a:r>
          </a:p>
        </p:txBody>
      </p:sp>
    </p:spTree>
    <p:extLst>
      <p:ext uri="{BB962C8B-B14F-4D97-AF65-F5344CB8AC3E}">
        <p14:creationId xmlns:p14="http://schemas.microsoft.com/office/powerpoint/2010/main" val="8742300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81060"/>
          </a:xfrm>
        </p:spPr>
        <p:txBody>
          <a:bodyPr>
            <a:normAutofit/>
          </a:bodyPr>
          <a:lstStyle/>
          <a:p>
            <a:r>
              <a:rPr lang="en-US"/>
              <a:t>STERNBERG’S TRAINGULAR THEORY OF</a:t>
            </a:r>
            <a:br>
              <a:rPr lang="en-US"/>
            </a:br>
            <a:r>
              <a:rPr lang="en-US"/>
              <a:t>LOVE</a:t>
            </a:r>
            <a:endParaRPr lang="en-US" dirty="0"/>
          </a:p>
        </p:txBody>
      </p:sp>
      <p:pic>
        <p:nvPicPr>
          <p:cNvPr id="2" name="Picture Placeholder 1" descr="CNX_Psych_12_07_coupl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21" r="-36121"/>
          <a:stretch>
            <a:fillRect/>
          </a:stretch>
        </p:blipFill>
        <p:spPr>
          <a:xfrm>
            <a:off x="451054" y="2844948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1055" y="1388807"/>
            <a:ext cx="8062912" cy="1069580"/>
          </a:xfrm>
        </p:spPr>
        <p:txBody>
          <a:bodyPr>
            <a:normAutofit/>
          </a:bodyPr>
          <a:lstStyle/>
          <a:p>
            <a:r>
              <a:rPr lang="en-US" sz="1600" dirty="0"/>
              <a:t>According to Sternberg, consummate love describes a healthy relationship containing intimacy, passion, </a:t>
            </a:r>
            <a:r>
              <a:rPr lang="pl-PL" sz="1600" dirty="0"/>
              <a:t>and </a:t>
            </a:r>
            <a:r>
              <a:rPr lang="pl-PL" sz="1600" dirty="0" err="1"/>
              <a:t>commitment</a:t>
            </a:r>
            <a:r>
              <a:rPr lang="pl-PL" sz="1600" dirty="0"/>
              <a:t>.</a:t>
            </a:r>
          </a:p>
          <a:p>
            <a:endParaRPr lang="pl-PL" sz="1600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8172" y="6415788"/>
            <a:ext cx="29680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12.30 </a:t>
            </a:r>
            <a:r>
              <a:rPr lang="pl-PL" sz="1300" dirty="0"/>
              <a:t>(</a:t>
            </a:r>
            <a:r>
              <a:rPr lang="pl-PL" sz="1300" dirty="0" err="1"/>
              <a:t>credit</a:t>
            </a:r>
            <a:r>
              <a:rPr lang="pl-PL" sz="1300" dirty="0"/>
              <a:t>: </a:t>
            </a:r>
            <a:r>
              <a:rPr lang="pl-PL" sz="1300" dirty="0" err="1"/>
              <a:t>Kerry</a:t>
            </a:r>
            <a:r>
              <a:rPr lang="pl-PL" sz="1300" dirty="0"/>
              <a:t> </a:t>
            </a:r>
            <a:r>
              <a:rPr lang="pl-PL" sz="1300" dirty="0" err="1"/>
              <a:t>Ceszyk</a:t>
            </a:r>
            <a:r>
              <a:rPr lang="pl-PL" sz="1300" dirty="0"/>
              <a:t>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576460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EXCHANGE THEORY</a:t>
            </a:r>
          </a:p>
        </p:txBody>
      </p:sp>
      <p:pic>
        <p:nvPicPr>
          <p:cNvPr id="2" name="Picture Placeholder 1" descr="CNX_Psych_12_07_exchange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57" r="-26157"/>
          <a:stretch>
            <a:fillRect/>
          </a:stretch>
        </p:blipFill>
        <p:spPr>
          <a:xfrm>
            <a:off x="809469" y="3567666"/>
            <a:ext cx="6559695" cy="284753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1164614"/>
            <a:ext cx="8367221" cy="1773458"/>
          </a:xfrm>
        </p:spPr>
        <p:txBody>
          <a:bodyPr>
            <a:normAutofit/>
          </a:bodyPr>
          <a:lstStyle/>
          <a:p>
            <a:r>
              <a:rPr lang="en-US" sz="1600" i="1" dirty="0"/>
              <a:t>What determines whether we are satisfied with and stay in a relationship?</a:t>
            </a:r>
          </a:p>
          <a:p>
            <a:r>
              <a:rPr lang="en-US" sz="1600" b="1" dirty="0"/>
              <a:t>Social exchange theory </a:t>
            </a:r>
            <a:r>
              <a:rPr lang="mr-IN" sz="1600" dirty="0"/>
              <a:t>–</a:t>
            </a:r>
            <a:r>
              <a:rPr lang="en-US" sz="1600" dirty="0"/>
              <a:t> Acting like naïve economists, people may keep track of the costs and benefits of forming and maintaining a relationship. </a:t>
            </a:r>
          </a:p>
          <a:p>
            <a:r>
              <a:rPr lang="en-US" sz="1600" dirty="0"/>
              <a:t>Typically, only those relationships in which the benefits outweigh the costs will be maintained.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2747" y="6490740"/>
            <a:ext cx="15589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12.31</a:t>
            </a:r>
          </a:p>
        </p:txBody>
      </p:sp>
    </p:spTree>
    <p:extLst>
      <p:ext uri="{BB962C8B-B14F-4D97-AF65-F5344CB8AC3E}">
        <p14:creationId xmlns:p14="http://schemas.microsoft.com/office/powerpoint/2010/main" val="335622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attribution error</a:t>
            </a:r>
          </a:p>
        </p:txBody>
      </p:sp>
      <p:pic>
        <p:nvPicPr>
          <p:cNvPr id="2" name="Picture Placeholder 1" descr="CNX_Psych_12_01_quizsho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21" r="-36121"/>
          <a:stretch>
            <a:fillRect/>
          </a:stretch>
        </p:blipFill>
        <p:spPr>
          <a:xfrm>
            <a:off x="3786036" y="3426262"/>
            <a:ext cx="6524376" cy="283219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066674" y="6352880"/>
            <a:ext cx="3963101" cy="503110"/>
          </a:xfrm>
        </p:spPr>
        <p:txBody>
          <a:bodyPr>
            <a:normAutofit/>
          </a:bodyPr>
          <a:lstStyle/>
          <a:p>
            <a:r>
              <a:rPr lang="en-US" sz="1400"/>
              <a:t>Figure </a:t>
            </a:r>
            <a:r>
              <a:rPr lang="en-US" sz="1400" dirty="0"/>
              <a:t>12.3 (credit: Steve </a:t>
            </a:r>
            <a:r>
              <a:rPr lang="en-US" sz="1400" dirty="0" err="1"/>
              <a:t>Jurvetson</a:t>
            </a:r>
            <a:r>
              <a:rPr lang="en-US" sz="1400" dirty="0"/>
              <a:t>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6222" y="1087454"/>
            <a:ext cx="8064709" cy="2872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600" b="1" dirty="0"/>
              <a:t>Fundamental attribution error </a:t>
            </a:r>
            <a:r>
              <a:rPr lang="mr-IN" sz="1600" dirty="0"/>
              <a:t>–</a:t>
            </a:r>
            <a:r>
              <a:rPr lang="en-US" sz="1600" dirty="0"/>
              <a:t> tendency to overemphasize internal factors as explanations/attributions for the behavior of other people and underestimate the power of the situation.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People tend to fail to recognize when a person’s behavior is due to situational variables.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600" b="1" dirty="0"/>
              <a:t>Quizmaster Study:</a:t>
            </a:r>
            <a:endParaRPr lang="en-US" sz="1600" dirty="0"/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Participants were randomly assigned to play the role of either the questioner or participant.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76222" y="3374158"/>
            <a:ext cx="4490452" cy="234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Questioners developed difficult questions to which they knew the answers.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Participants answered questions correctly 4/10 times.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Participants tended to disregard the influence of the situation and wrongly concluded that a questioner’s knowledge was greater than their own.</a:t>
            </a:r>
          </a:p>
        </p:txBody>
      </p:sp>
    </p:spTree>
    <p:extLst>
      <p:ext uri="{BB962C8B-B14F-4D97-AF65-F5344CB8AC3E}">
        <p14:creationId xmlns:p14="http://schemas.microsoft.com/office/powerpoint/2010/main" val="127794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751709"/>
          </a:xfrm>
        </p:spPr>
        <p:txBody>
          <a:bodyPr>
            <a:normAutofit fontScale="90000"/>
          </a:bodyPr>
          <a:lstStyle/>
          <a:p>
            <a:r>
              <a:rPr lang="en-US" dirty="0"/>
              <a:t>Is the fundamental attribution error</a:t>
            </a:r>
            <a:br>
              <a:rPr lang="en-US" dirty="0"/>
            </a:br>
            <a:r>
              <a:rPr lang="en-US"/>
              <a:t>a universal phenomenon?</a:t>
            </a:r>
            <a:endParaRPr lang="en-US" dirty="0"/>
          </a:p>
        </p:txBody>
      </p:sp>
      <p:pic>
        <p:nvPicPr>
          <p:cNvPr id="2" name="Picture Placeholder 1" descr="CNX_Psych_12_01_culture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77" b="-37177"/>
          <a:stretch>
            <a:fillRect/>
          </a:stretch>
        </p:blipFill>
        <p:spPr>
          <a:xfrm>
            <a:off x="457199" y="3058125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1343910"/>
            <a:ext cx="8367222" cy="2328679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600" dirty="0"/>
              <a:t>Research suggests that people from an individualistic culture have the greatest tendency to commit the fundamental attribution error.</a:t>
            </a:r>
          </a:p>
          <a:p>
            <a:pPr>
              <a:spcBef>
                <a:spcPts val="480"/>
              </a:spcBef>
            </a:pPr>
            <a:r>
              <a:rPr lang="en-US" sz="1600" dirty="0"/>
              <a:t>People from collectivistic cultures, such as some Asian cultures, are more likely to emphasize relationships with others than to focus primarily on the individual. Focusing on others provides a broader perspective including both situation and cultural influences.</a:t>
            </a:r>
          </a:p>
          <a:p>
            <a:pPr>
              <a:spcBef>
                <a:spcPts val="480"/>
              </a:spcBef>
            </a:pPr>
            <a:r>
              <a:rPr lang="en-US" sz="1600" dirty="0"/>
              <a:t>Activities such as </a:t>
            </a:r>
            <a:r>
              <a:rPr lang="en-US" sz="1600" dirty="0">
                <a:solidFill>
                  <a:srgbClr val="6CB255"/>
                </a:solidFill>
              </a:rPr>
              <a:t>(a) </a:t>
            </a:r>
            <a:r>
              <a:rPr lang="en-US" sz="1600" dirty="0"/>
              <a:t>preparing a meal, </a:t>
            </a:r>
            <a:r>
              <a:rPr lang="en-US" sz="1600" dirty="0">
                <a:solidFill>
                  <a:srgbClr val="6CB255"/>
                </a:solidFill>
              </a:rPr>
              <a:t>(b) </a:t>
            </a:r>
            <a:r>
              <a:rPr lang="en-US" sz="1600" dirty="0"/>
              <a:t>hanging out, and </a:t>
            </a:r>
            <a:r>
              <a:rPr lang="en-US" sz="1600" dirty="0">
                <a:solidFill>
                  <a:srgbClr val="6CB255"/>
                </a:solidFill>
              </a:rPr>
              <a:t>(c) </a:t>
            </a:r>
            <a:r>
              <a:rPr lang="en-US" sz="1600" dirty="0"/>
              <a:t>playing a game engage people in a group. 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3066" y="6190246"/>
            <a:ext cx="73154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12.4 (credit a: modification of work by Arian </a:t>
            </a:r>
            <a:r>
              <a:rPr lang="en-US" sz="1300" dirty="0" err="1"/>
              <a:t>Zwegers</a:t>
            </a:r>
            <a:r>
              <a:rPr lang="en-US" sz="1300" dirty="0"/>
              <a:t>; credit b: modification of work by "conbon33"/Flickr; credit c: modification of work by Anja </a:t>
            </a:r>
            <a:r>
              <a:rPr lang="en-US" sz="1300" dirty="0" err="1"/>
              <a:t>Disseldorp</a:t>
            </a:r>
            <a:r>
              <a:rPr lang="en-US" sz="1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6023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Actor-observer bias</a:t>
            </a:r>
          </a:p>
        </p:txBody>
      </p:sp>
      <p:pic>
        <p:nvPicPr>
          <p:cNvPr id="2" name="Picture Placeholder 1" descr="CNX_Psych_12_01_biasgraph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08" r="-43708"/>
          <a:stretch>
            <a:fillRect/>
          </a:stretch>
        </p:blipFill>
        <p:spPr>
          <a:xfrm>
            <a:off x="2998033" y="3095956"/>
            <a:ext cx="7560742" cy="328208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188413"/>
            <a:ext cx="8367221" cy="1890723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600" b="1" dirty="0"/>
              <a:t>Actor-observer bias </a:t>
            </a:r>
            <a:r>
              <a:rPr lang="mr-IN" sz="1600" dirty="0"/>
              <a:t>–</a:t>
            </a:r>
            <a:r>
              <a:rPr lang="en-US" sz="1600" dirty="0"/>
              <a:t> phenomenon of explaining other people’s behaviors are due to internal factors and our own behaviors are due to situational forces.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We often make the fundamental attribution error because we do not have enough information to make a situational explanation about the person’s behavior.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However, when we explain our own behaviors, we have more information available and are more likely to make situational explanations.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1782" y="6340839"/>
            <a:ext cx="10271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102108"/>
            <a:ext cx="4204741" cy="219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600" dirty="0"/>
              <a:t>One study investigated reasons male participants gave for why they liked their girlfriend.</a:t>
            </a:r>
          </a:p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600" dirty="0"/>
              <a:t>Actor-observer bias is evident when subjects explain their own reasons for liking a girlfriend (e.g., her personality) versus their impressions of others’ reasons for liking a girlfriend.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8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Self-serving bias</a:t>
            </a:r>
          </a:p>
        </p:txBody>
      </p:sp>
      <p:pic>
        <p:nvPicPr>
          <p:cNvPr id="2" name="Picture Placeholder 1" descr="CNX_Psych_12_01_winning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00" r="-21900"/>
          <a:stretch>
            <a:fillRect/>
          </a:stretch>
        </p:blipFill>
        <p:spPr>
          <a:xfrm>
            <a:off x="4350844" y="2905939"/>
            <a:ext cx="5383109" cy="248664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5593" y="1044906"/>
            <a:ext cx="8358828" cy="239829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en-US" sz="1600" b="1" dirty="0"/>
              <a:t>Self-serving bias </a:t>
            </a:r>
            <a:r>
              <a:rPr lang="mr-IN" sz="1600" dirty="0"/>
              <a:t>–</a:t>
            </a:r>
            <a:r>
              <a:rPr lang="en-US" sz="1600" dirty="0"/>
              <a:t> tendency of an individual to take credit by making dispositional or internal attributions for positive outcomes but situational or external attributions for negative outcomes.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/>
              <a:t>Protects self-esteem - allows people to feel good about their accomplishments.</a:t>
            </a:r>
          </a:p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en-US" sz="1600" b="1" dirty="0"/>
              <a:t>Attribution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a belief about the cause of a result.</a:t>
            </a:r>
          </a:p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en-US" sz="1600" dirty="0"/>
              <a:t>One model of attribution proposes three dimensions.</a:t>
            </a:r>
          </a:p>
          <a:p>
            <a:pPr>
              <a:spcBef>
                <a:spcPts val="300"/>
              </a:spcBef>
              <a:spcAft>
                <a:spcPts val="500"/>
              </a:spcAft>
            </a:pPr>
            <a:endParaRPr lang="en-US" sz="1600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2677" y="5529095"/>
            <a:ext cx="32614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12.6 (</a:t>
            </a:r>
            <a:r>
              <a:rPr lang="en-US" sz="1300" dirty="0" err="1"/>
              <a:t>Roesch</a:t>
            </a:r>
            <a:r>
              <a:rPr lang="en-US" sz="1300" dirty="0"/>
              <a:t> &amp; </a:t>
            </a:r>
            <a:r>
              <a:rPr lang="en-US" sz="1300" dirty="0" err="1"/>
              <a:t>Amirkham</a:t>
            </a:r>
            <a:r>
              <a:rPr lang="en-US" sz="1300" dirty="0"/>
              <a:t>, 1997). (credit: "</a:t>
            </a:r>
            <a:r>
              <a:rPr lang="en-US" sz="1300" dirty="0" err="1"/>
              <a:t>TheAHL</a:t>
            </a:r>
            <a:r>
              <a:rPr lang="en-US" sz="1300" dirty="0"/>
              <a:t>"/Flickr)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" y="2986758"/>
            <a:ext cx="4834329" cy="4750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+mj-lt"/>
              <a:buAutoNum type="arabicPeriod"/>
            </a:pPr>
            <a:r>
              <a:rPr lang="en-US" sz="1600" b="1" dirty="0"/>
              <a:t>Locus of control </a:t>
            </a:r>
            <a:r>
              <a:rPr lang="mr-IN" sz="1600" dirty="0"/>
              <a:t>–</a:t>
            </a:r>
            <a:r>
              <a:rPr lang="en-US" sz="1600" dirty="0"/>
              <a:t> internal vs external.</a:t>
            </a:r>
          </a:p>
          <a:p>
            <a:pPr marL="342900" indent="-34290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+mj-lt"/>
              <a:buAutoNum type="arabicPeriod"/>
            </a:pPr>
            <a:r>
              <a:rPr lang="en-US" sz="1600" b="1" dirty="0"/>
              <a:t>Stability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extent to which the circumstances are changeable.</a:t>
            </a:r>
          </a:p>
          <a:p>
            <a:pPr marL="342900" indent="-34290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+mj-lt"/>
              <a:buAutoNum type="arabicPeriod"/>
            </a:pPr>
            <a:r>
              <a:rPr lang="en-US" sz="1600" b="1" dirty="0"/>
              <a:t>Controllability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extent to which the circumstances can be controlled.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When our team wins we make attributions such as it’s talented (internal), works hard (stable), and uses effective strategies (controllable).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When our team loses we might say the other team has more experienced players (external), the other team played at home (unstable), and the weather affected our teams performance (uncontrollable).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endParaRPr lang="en-US" sz="1600" dirty="0"/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endParaRPr lang="en-US" sz="1600" dirty="0"/>
          </a:p>
          <a:p>
            <a:pPr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524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world hypothesis</a:t>
            </a:r>
          </a:p>
        </p:txBody>
      </p:sp>
      <p:pic>
        <p:nvPicPr>
          <p:cNvPr id="2" name="Picture Placeholder 1" descr="CNX_Psych_12_01_homeles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69" r="-27969"/>
          <a:stretch>
            <a:fillRect/>
          </a:stretch>
        </p:blipFill>
        <p:spPr>
          <a:xfrm>
            <a:off x="1678948" y="4120843"/>
            <a:ext cx="5252204" cy="227995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1169231"/>
            <a:ext cx="8367222" cy="3162925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600" dirty="0"/>
              <a:t>A consequence of the tendency to provide dispositional explanations for behavior is victim blame.</a:t>
            </a:r>
          </a:p>
          <a:p>
            <a:pPr>
              <a:spcBef>
                <a:spcPts val="480"/>
              </a:spcBef>
            </a:pPr>
            <a:r>
              <a:rPr lang="en-US" sz="1600" b="1" dirty="0"/>
              <a:t>Just-world hypothesis </a:t>
            </a:r>
            <a:r>
              <a:rPr lang="mr-IN" sz="1600" dirty="0"/>
              <a:t>–</a:t>
            </a:r>
            <a:r>
              <a:rPr lang="en-US" sz="1600" dirty="0"/>
              <a:t> belief that people get the outcomes they deserve.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Based on the belief that the world is a fair place and therefore good people experience positive outcomes, and bad people experience negative outcomes.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Allows people to feel that the world is predictable and we have some control over life outcomes.</a:t>
            </a:r>
          </a:p>
          <a:p>
            <a:pPr>
              <a:spcBef>
                <a:spcPts val="480"/>
              </a:spcBef>
            </a:pPr>
            <a:r>
              <a:rPr lang="en-US" sz="1600" dirty="0"/>
              <a:t>People who hold just-world beliefs tend to blame the people in poverty for their circumstances, ignoring situational and cultural causes of poverty. 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8132" y="6400799"/>
            <a:ext cx="2728210" cy="29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12.7 (credit: Adrian Miles)</a:t>
            </a:r>
          </a:p>
        </p:txBody>
      </p:sp>
    </p:spTree>
    <p:extLst>
      <p:ext uri="{BB962C8B-B14F-4D97-AF65-F5344CB8AC3E}">
        <p14:creationId xmlns:p14="http://schemas.microsoft.com/office/powerpoint/2010/main" val="1356072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11590</TotalTime>
  <Words>4181</Words>
  <Application>Microsoft Office PowerPoint</Application>
  <PresentationFormat>On-screen Show (4:3)</PresentationFormat>
  <Paragraphs>376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Arial Black</vt:lpstr>
      <vt:lpstr>Calibri</vt:lpstr>
      <vt:lpstr>Mangal</vt:lpstr>
      <vt:lpstr>Wingdings</vt:lpstr>
      <vt:lpstr>Essential</vt:lpstr>
      <vt:lpstr>PowerPoint Presentation</vt:lpstr>
      <vt:lpstr>Social psychology</vt:lpstr>
      <vt:lpstr>What is social psychology?</vt:lpstr>
      <vt:lpstr>Situational &amp; Dispositional  influences on behavior</vt:lpstr>
      <vt:lpstr>Fundamental attribution error</vt:lpstr>
      <vt:lpstr>Is the fundamental attribution error a universal phenomenon?</vt:lpstr>
      <vt:lpstr>Actor-observer bias</vt:lpstr>
      <vt:lpstr>Self-serving bias</vt:lpstr>
      <vt:lpstr>Just world hypothesis</vt:lpstr>
      <vt:lpstr>PowerPoint Presentation</vt:lpstr>
      <vt:lpstr>SOCIAL ROLES</vt:lpstr>
      <vt:lpstr>Social norms &amp; scripts</vt:lpstr>
      <vt:lpstr>Philip ZIMBARDO</vt:lpstr>
      <vt:lpstr>PowerPoint Presentation</vt:lpstr>
      <vt:lpstr>attitude</vt:lpstr>
      <vt:lpstr>Cognitive dissonance</vt:lpstr>
      <vt:lpstr>COGNITIVE DISSONANCE</vt:lpstr>
      <vt:lpstr>THE EFFECT OF INITIATION</vt:lpstr>
      <vt:lpstr>PERSUASION</vt:lpstr>
      <vt:lpstr>ELABORATION LIKELIHOOD MODEL Petty &amp; Cacioppo (1986)</vt:lpstr>
      <vt:lpstr>ELABORATION LIKELIHOOD MODEL Petty &amp; Cacioppo (1986)</vt:lpstr>
      <vt:lpstr>FOOT-IN-THE-DOOR TECHNIQUE</vt:lpstr>
      <vt:lpstr>PowerPoint Presentation</vt:lpstr>
      <vt:lpstr> CONFORMITY SOLOMON ASCH</vt:lpstr>
      <vt:lpstr>Conformity Solomon Asch</vt:lpstr>
      <vt:lpstr>Motivation to CONFORM</vt:lpstr>
      <vt:lpstr>OBEDIENCE STANLEY MILGRAM</vt:lpstr>
      <vt:lpstr>GROUPTHINK &amp; group polarization</vt:lpstr>
      <vt:lpstr>SOCIAL FACILITation &amp; Social loafing</vt:lpstr>
      <vt:lpstr>PowerPoint Presentation</vt:lpstr>
      <vt:lpstr>PREJUDICE &amp; DISCRIMINATION</vt:lpstr>
      <vt:lpstr>Understanding prejudice &amp; discrimination</vt:lpstr>
      <vt:lpstr>Types of Prejudice &amp; discrimination</vt:lpstr>
      <vt:lpstr>Types of Prejudice &amp; discrimination</vt:lpstr>
      <vt:lpstr>Self-fulfilling prophecy &amp; Confirmation bias</vt:lpstr>
      <vt:lpstr>IN-GROUPS &amp; OUT-GROUPS</vt:lpstr>
      <vt:lpstr>PowerPoint Presentation</vt:lpstr>
      <vt:lpstr>Aggression </vt:lpstr>
      <vt:lpstr>Evolutionary theory of AGGRESSION</vt:lpstr>
      <vt:lpstr>bullying</vt:lpstr>
      <vt:lpstr>THE BYSTANDER EFFECT</vt:lpstr>
      <vt:lpstr>PowerPoint Presentation</vt:lpstr>
      <vt:lpstr>PROSOCIAL BEHAVIOR AND ALTRUISM</vt:lpstr>
      <vt:lpstr>FORMING RELATIONSHIPS</vt:lpstr>
      <vt:lpstr>ATTRACTION</vt:lpstr>
      <vt:lpstr>STERNBERG’S TRIANGULAR THEORY OF  LOVE</vt:lpstr>
      <vt:lpstr>STERNBERG’S TRAINGULAR THEORY OF LOVE</vt:lpstr>
      <vt:lpstr>SOCIAL EXCHANGE THEORY</vt:lpstr>
    </vt:vector>
  </TitlesOfParts>
  <Company>WNI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Stephen Maret</cp:lastModifiedBy>
  <cp:revision>158</cp:revision>
  <dcterms:created xsi:type="dcterms:W3CDTF">2012-06-04T02:13:36Z</dcterms:created>
  <dcterms:modified xsi:type="dcterms:W3CDTF">2018-05-16T14:52:08Z</dcterms:modified>
</cp:coreProperties>
</file>