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9"/>
  </p:notesMasterIdLst>
  <p:handoutMasterIdLst>
    <p:handoutMasterId r:id="rId50"/>
  </p:handoutMasterIdLst>
  <p:sldIdLst>
    <p:sldId id="256" r:id="rId2"/>
    <p:sldId id="406" r:id="rId3"/>
    <p:sldId id="407" r:id="rId4"/>
    <p:sldId id="431" r:id="rId5"/>
    <p:sldId id="408" r:id="rId6"/>
    <p:sldId id="432" r:id="rId7"/>
    <p:sldId id="433" r:id="rId8"/>
    <p:sldId id="423" r:id="rId9"/>
    <p:sldId id="391" r:id="rId10"/>
    <p:sldId id="434" r:id="rId11"/>
    <p:sldId id="410" r:id="rId12"/>
    <p:sldId id="411" r:id="rId13"/>
    <p:sldId id="435" r:id="rId14"/>
    <p:sldId id="436" r:id="rId15"/>
    <p:sldId id="424" r:id="rId16"/>
    <p:sldId id="402" r:id="rId17"/>
    <p:sldId id="437" r:id="rId18"/>
    <p:sldId id="438" r:id="rId19"/>
    <p:sldId id="403" r:id="rId20"/>
    <p:sldId id="439" r:id="rId21"/>
    <p:sldId id="425" r:id="rId22"/>
    <p:sldId id="440" r:id="rId23"/>
    <p:sldId id="441" r:id="rId24"/>
    <p:sldId id="413" r:id="rId25"/>
    <p:sldId id="414" r:id="rId26"/>
    <p:sldId id="442" r:id="rId27"/>
    <p:sldId id="426" r:id="rId28"/>
    <p:sldId id="443" r:id="rId29"/>
    <p:sldId id="427" r:id="rId30"/>
    <p:sldId id="444" r:id="rId31"/>
    <p:sldId id="445" r:id="rId32"/>
    <p:sldId id="416" r:id="rId33"/>
    <p:sldId id="428" r:id="rId34"/>
    <p:sldId id="446" r:id="rId35"/>
    <p:sldId id="417" r:id="rId36"/>
    <p:sldId id="418" r:id="rId37"/>
    <p:sldId id="422" r:id="rId38"/>
    <p:sldId id="429" r:id="rId39"/>
    <p:sldId id="447" r:id="rId40"/>
    <p:sldId id="400" r:id="rId41"/>
    <p:sldId id="448" r:id="rId42"/>
    <p:sldId id="430" r:id="rId43"/>
    <p:sldId id="449" r:id="rId44"/>
    <p:sldId id="419" r:id="rId45"/>
    <p:sldId id="420" r:id="rId46"/>
    <p:sldId id="450" r:id="rId47"/>
    <p:sldId id="42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255"/>
    <a:srgbClr val="E5D419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1225" autoAdjust="0"/>
  </p:normalViewPr>
  <p:slideViewPr>
    <p:cSldViewPr snapToGrid="0" snapToObjects="1">
      <p:cViewPr varScale="1">
        <p:scale>
          <a:sx n="79" d="100"/>
          <a:sy n="79" d="100"/>
        </p:scale>
        <p:origin x="15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FD50-6BC5-2548-B63F-1750C5C4C129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52052-4ED1-6444-B773-44FCEDEB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52052-4ED1-6444-B773-44FCEDEBEC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Psychology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11 PERSONALITY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Id, ego &amp; superego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57200" y="993035"/>
            <a:ext cx="8367221" cy="563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US" sz="1600" dirty="0"/>
              <a:t>Freud posited that personality results from efforts to balance two competing forces.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Biological aggressive and pleasure-seeking drives.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1600" dirty="0"/>
              <a:t>Internal (socialized) control over these pleasure-seeking drives.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US" sz="1600" dirty="0"/>
              <a:t>Freud described this process as an interaction between three systems.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Id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Contains primitive urges (for hunger, thirst, and sex).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Impulsive, instinctual.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Operates on the </a:t>
            </a:r>
            <a:r>
              <a:rPr lang="en-US" sz="1600" u="sng" dirty="0"/>
              <a:t>”pleasure principle”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seeks immediate gratification.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Superego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 Develops through interactions with others, learning social rules for right and wrong.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Moral compass that tells us how we should behave based on rules..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 Strives for perfection.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Judges behavior - leads to feelings of pride or guilt.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Ego (self)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Attempts to balance the id with the superego.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Rational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Operates on the </a:t>
            </a:r>
            <a:r>
              <a:rPr lang="en-US" sz="1600" u="sng" dirty="0"/>
              <a:t>“reality principle”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helps the id satisfy desires in a realistic way.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The part of the personality seen by others.</a:t>
            </a:r>
          </a:p>
        </p:txBody>
      </p:sp>
      <p:pic>
        <p:nvPicPr>
          <p:cNvPr id="6" name="Picture 5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6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Id, ego, &amp; superego</a:t>
            </a:r>
          </a:p>
        </p:txBody>
      </p:sp>
      <p:pic>
        <p:nvPicPr>
          <p:cNvPr id="2" name="Picture Placeholder 1" descr="CNX_Psych_11_02_Superego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8" r="-2178"/>
          <a:stretch>
            <a:fillRect/>
          </a:stretch>
        </p:blipFill>
        <p:spPr>
          <a:xfrm>
            <a:off x="519302" y="2881819"/>
            <a:ext cx="8305119" cy="3605212"/>
          </a:xfrm>
        </p:spPr>
      </p:pic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3770" y="6400798"/>
            <a:ext cx="17295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11.6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56401"/>
            <a:ext cx="8062912" cy="1811651"/>
          </a:xfrm>
        </p:spPr>
        <p:txBody>
          <a:bodyPr>
            <a:normAutofit/>
          </a:bodyPr>
          <a:lstStyle/>
          <a:p>
            <a:r>
              <a:rPr lang="en-US" sz="1600" b="1" u="sng" dirty="0">
                <a:solidFill>
                  <a:srgbClr val="6CB255"/>
                </a:solidFill>
              </a:rPr>
              <a:t>Effects on Personality</a:t>
            </a:r>
          </a:p>
          <a:p>
            <a:r>
              <a:rPr lang="en-US" sz="1600" dirty="0"/>
              <a:t>Balanced id and superego </a:t>
            </a:r>
            <a:r>
              <a:rPr lang="en-US" sz="1600" dirty="0">
                <a:sym typeface="Wingdings"/>
              </a:rPr>
              <a:t> healthy personality.</a:t>
            </a:r>
          </a:p>
          <a:p>
            <a:r>
              <a:rPr lang="en-US" sz="1600" dirty="0">
                <a:sym typeface="Wingdings"/>
              </a:rPr>
              <a:t>Imbalanced id and superego  neurosis (tendency to experience negative emotions), anxiety disorders, or unhealthy behaviors.</a:t>
            </a:r>
          </a:p>
        </p:txBody>
      </p:sp>
    </p:spTree>
    <p:extLst>
      <p:ext uri="{BB962C8B-B14F-4D97-AF65-F5344CB8AC3E}">
        <p14:creationId xmlns:p14="http://schemas.microsoft.com/office/powerpoint/2010/main" val="55355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Defense mechanisms</a:t>
            </a:r>
          </a:p>
        </p:txBody>
      </p:sp>
      <p:pic>
        <p:nvPicPr>
          <p:cNvPr id="2" name="Picture Placeholder 1" descr="CNX_Psych_11_02_Defens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29" b="-5329"/>
          <a:stretch>
            <a:fillRect/>
          </a:stretch>
        </p:blipFill>
        <p:spPr>
          <a:xfrm>
            <a:off x="3282847" y="764498"/>
            <a:ext cx="5671122" cy="589135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1" y="1259174"/>
            <a:ext cx="2825645" cy="2983042"/>
          </a:xfrm>
        </p:spPr>
        <p:txBody>
          <a:bodyPr>
            <a:noAutofit/>
          </a:bodyPr>
          <a:lstStyle/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Unconscious protective behaviors that work to reduce anxiety.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Used by the ego to restore balance between the id and superego.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Freud believed them to be used by everyone but that overuse could be problematic.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826" y="6364590"/>
            <a:ext cx="1069142" cy="28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11.7</a:t>
            </a:r>
          </a:p>
        </p:txBody>
      </p:sp>
    </p:spTree>
    <p:extLst>
      <p:ext uri="{BB962C8B-B14F-4D97-AF65-F5344CB8AC3E}">
        <p14:creationId xmlns:p14="http://schemas.microsoft.com/office/powerpoint/2010/main" val="1786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psychosexual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84223"/>
            <a:ext cx="8367221" cy="551638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dirty="0"/>
              <a:t>Freud theorized that children pass through five psychosexual stages. 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dirty="0"/>
              <a:t>In each stage, pleasure-seeking urges (id) are focused on a different erogenous zone (part of the body).  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dirty="0"/>
              <a:t>Lack of proper nurturing and parenting during conflicts results in the person becoming stuck/fixated in that stage.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Oral Stage (Birth </a:t>
            </a:r>
            <a:r>
              <a:rPr lang="mr-IN" sz="1600" b="1" u="sng" dirty="0">
                <a:solidFill>
                  <a:srgbClr val="6CB255"/>
                </a:solidFill>
              </a:rPr>
              <a:t>–</a:t>
            </a:r>
            <a:r>
              <a:rPr lang="en-US" sz="1600" b="1" u="sng" dirty="0">
                <a:solidFill>
                  <a:srgbClr val="6CB255"/>
                </a:solidFill>
              </a:rPr>
              <a:t> 1 year)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Erogenous zone </a:t>
            </a:r>
            <a:r>
              <a:rPr lang="mr-IN" sz="1600" dirty="0"/>
              <a:t>–</a:t>
            </a:r>
            <a:r>
              <a:rPr lang="en-US" sz="1600" dirty="0"/>
              <a:t> mouth.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Pleasure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from eating and sucking.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Major conflict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being weaned from bottle or breast.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Adult fixation </a:t>
            </a:r>
            <a:r>
              <a:rPr lang="mr-IN" sz="1600" dirty="0"/>
              <a:t>–</a:t>
            </a:r>
            <a:r>
              <a:rPr lang="en-US" sz="1600" dirty="0"/>
              <a:t> smoking, overeating, nail biting.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Anal Stage (1-3 years)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Erogenous zone </a:t>
            </a:r>
            <a:r>
              <a:rPr lang="mr-IN" sz="1600" dirty="0"/>
              <a:t>–</a:t>
            </a:r>
            <a:r>
              <a:rPr lang="en-US" sz="1600" dirty="0"/>
              <a:t> anus.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Pleasure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from bowel and bladder movements.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Major conflict </a:t>
            </a:r>
            <a:r>
              <a:rPr lang="mr-IN" sz="1600" dirty="0"/>
              <a:t>–</a:t>
            </a:r>
            <a:r>
              <a:rPr lang="en-US" sz="1600" dirty="0"/>
              <a:t> toilet training.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b="1" dirty="0"/>
              <a:t>Adult fixation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u="sng" dirty="0"/>
              <a:t>anal-retentive personality</a:t>
            </a:r>
            <a:r>
              <a:rPr lang="en-US" sz="1600" dirty="0"/>
              <a:t> (stingy, stubborn, need for order and neatness), </a:t>
            </a:r>
            <a:r>
              <a:rPr lang="en-US" sz="1600" u="sng" dirty="0"/>
              <a:t>anal-expulsive personality</a:t>
            </a:r>
            <a:r>
              <a:rPr lang="en-US" sz="1600" dirty="0"/>
              <a:t> (messy, careless, disorganized, prone to emotional outbursts).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2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psychosexual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61143"/>
            <a:ext cx="8367221" cy="5486400"/>
          </a:xfrm>
        </p:spPr>
        <p:txBody>
          <a:bodyPr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Phallic Stage (3-6 years)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/>
              <a:t>Erogenous zone </a:t>
            </a:r>
            <a:r>
              <a:rPr lang="mr-IN" sz="1600" dirty="0"/>
              <a:t>–</a:t>
            </a:r>
            <a:r>
              <a:rPr lang="en-US" sz="1600" dirty="0"/>
              <a:t> genitals.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/>
              <a:t>Major conflict </a:t>
            </a:r>
            <a:r>
              <a:rPr lang="mr-IN" sz="1600" dirty="0"/>
              <a:t>–</a:t>
            </a:r>
            <a:r>
              <a:rPr lang="en-US" sz="1600" dirty="0"/>
              <a:t> child feels a desire for the opposite-sex parent, and jealousy and hatred toward the same-sex parent.</a:t>
            </a:r>
          </a:p>
          <a:p>
            <a:pPr marL="1017270" lvl="1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/>
              <a:t>Oedipus complex </a:t>
            </a:r>
            <a:r>
              <a:rPr lang="en-US" sz="1600" dirty="0"/>
              <a:t>(boys) </a:t>
            </a:r>
            <a:r>
              <a:rPr lang="mr-IN" sz="1600" dirty="0"/>
              <a:t>–</a:t>
            </a:r>
            <a:r>
              <a:rPr lang="en-US" sz="1600" dirty="0"/>
              <a:t> desire for mother’s attention, urge to replace father. Afraid of being punished by father for these feelings (</a:t>
            </a:r>
            <a:r>
              <a:rPr lang="en-US" sz="1600" i="1" u="sng" dirty="0"/>
              <a:t>castration anxiety</a:t>
            </a:r>
            <a:r>
              <a:rPr lang="en-US" sz="1600" dirty="0"/>
              <a:t>).</a:t>
            </a:r>
          </a:p>
          <a:p>
            <a:pPr marL="1017270" lvl="1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/>
              <a:t>Electra complex </a:t>
            </a:r>
            <a:r>
              <a:rPr lang="en-US" sz="1600" dirty="0"/>
              <a:t>(girls) - desire for father’s attention, urge to replace mother. Angry at mother for not providing them with a penis (</a:t>
            </a:r>
            <a:r>
              <a:rPr lang="en-US" sz="1600" i="1" u="sng" dirty="0"/>
              <a:t>penis envy</a:t>
            </a:r>
            <a:r>
              <a:rPr lang="en-US" sz="1600" dirty="0"/>
              <a:t>).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/>
              <a:t>Adult fixation </a:t>
            </a:r>
            <a:r>
              <a:rPr lang="mr-IN" sz="1600" dirty="0"/>
              <a:t>–</a:t>
            </a:r>
            <a:r>
              <a:rPr lang="en-US" sz="1600" dirty="0"/>
              <a:t> vanity, over-ambition.</a:t>
            </a:r>
          </a:p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Latency Stage (6-12 years)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/>
              <a:t>Erogenous zone </a:t>
            </a:r>
            <a:r>
              <a:rPr lang="mr-IN" sz="1600" dirty="0"/>
              <a:t>–</a:t>
            </a:r>
            <a:r>
              <a:rPr lang="en-US" sz="1600" dirty="0"/>
              <a:t> none.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Sexual feelings are dormant as children focus on school, friendships, hobbies and engage with peers of the same-sex.</a:t>
            </a:r>
          </a:p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Genital Stage (12+)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/>
              <a:t>Erogenous zone </a:t>
            </a:r>
            <a:r>
              <a:rPr lang="mr-IN" sz="1600" dirty="0"/>
              <a:t>–</a:t>
            </a:r>
            <a:r>
              <a:rPr lang="en-US" sz="1600" dirty="0"/>
              <a:t> genitals.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Sexual reawakening </a:t>
            </a:r>
            <a:r>
              <a:rPr lang="mr-IN" sz="1600" dirty="0"/>
              <a:t>–</a:t>
            </a:r>
            <a:r>
              <a:rPr lang="en-US" sz="1600" dirty="0"/>
              <a:t> urges are redirected from parents to more socially acceptable partners.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7140" y="1441213"/>
            <a:ext cx="8062912" cy="4464911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NEOFREUDIANS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ALFRED ADLER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ERIK ERIKSON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CARL JUNG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KAREN HORNEY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endParaRPr lang="en-US" dirty="0">
              <a:solidFill>
                <a:srgbClr val="6CB255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77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Alfred Adler</a:t>
            </a:r>
          </a:p>
        </p:txBody>
      </p:sp>
      <p:pic>
        <p:nvPicPr>
          <p:cNvPr id="2" name="Picture Placeholder 1" descr="CNX_Psych_11_03_Adl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72" r="-78872"/>
          <a:stretch>
            <a:fillRect/>
          </a:stretch>
        </p:blipFill>
        <p:spPr>
          <a:xfrm>
            <a:off x="3553984" y="3215940"/>
            <a:ext cx="7535158" cy="327097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026115"/>
            <a:ext cx="8367221" cy="2073565"/>
          </a:xfrm>
        </p:spPr>
        <p:txBody>
          <a:bodyPr>
            <a:normAutofit lnSpcReduction="10000"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Individual psychology</a:t>
            </a:r>
            <a:endParaRPr lang="en-US" sz="1600" u="sng" dirty="0">
              <a:solidFill>
                <a:srgbClr val="6CB255"/>
              </a:solidFill>
            </a:endParaRP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Focuses on our drive to compensate for feelings of inferiority.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/>
              <a:t>Inferiority complex </a:t>
            </a:r>
            <a:r>
              <a:rPr lang="mr-IN" sz="1600" b="1" dirty="0"/>
              <a:t>–</a:t>
            </a:r>
            <a:r>
              <a:rPr lang="en-US" sz="1600" b="1" dirty="0"/>
              <a:t> </a:t>
            </a:r>
            <a:r>
              <a:rPr lang="en-US" sz="1600" dirty="0"/>
              <a:t>A person’s feelings that they lack worth and don’t measure up to the standards of others or of society.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Social motives thought to be the force behind thoughts, emotions, and behaviors.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/>
              <a:t>Placed focus on social connections during childhood development.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endParaRPr lang="en-US" sz="1600" dirty="0"/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endParaRPr lang="en-US" sz="1600" dirty="0"/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687" y="6469992"/>
            <a:ext cx="10527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2887682"/>
            <a:ext cx="5334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Believed happiness can be found in working together for the betterment of all.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Viewed main goal of psychology to be “to recognize the equal rights and equality of others”.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Saw conscious processes as more important.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Theorized that birth order shapes our personality.</a:t>
            </a:r>
          </a:p>
          <a:p>
            <a:pPr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</a:pPr>
            <a:r>
              <a:rPr lang="en-US" sz="1600" dirty="0"/>
              <a:t>Adler identified three fundamental social tasks all individuals must experience.</a:t>
            </a:r>
          </a:p>
          <a:p>
            <a:pPr marL="342900" indent="-34290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AutoNum type="arabicPeriod"/>
            </a:pPr>
            <a:r>
              <a:rPr lang="en-US" sz="1600" b="1" dirty="0"/>
              <a:t>Occupational tasks </a:t>
            </a:r>
            <a:r>
              <a:rPr lang="mr-IN" sz="1600" dirty="0"/>
              <a:t>–</a:t>
            </a:r>
            <a:r>
              <a:rPr lang="en-US" sz="1600" dirty="0"/>
              <a:t> careers.</a:t>
            </a:r>
          </a:p>
          <a:p>
            <a:pPr marL="342900" indent="-34290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AutoNum type="arabicPeriod"/>
            </a:pPr>
            <a:r>
              <a:rPr lang="en-US" sz="1600" b="1" dirty="0"/>
              <a:t>Societal tasks </a:t>
            </a:r>
            <a:r>
              <a:rPr lang="mr-IN" sz="1600" dirty="0"/>
              <a:t>–</a:t>
            </a:r>
            <a:r>
              <a:rPr lang="en-US" sz="1600" dirty="0"/>
              <a:t> friendship.</a:t>
            </a:r>
          </a:p>
          <a:p>
            <a:pPr marL="342900" indent="-342900">
              <a:spcBef>
                <a:spcPts val="380"/>
              </a:spcBef>
              <a:spcAft>
                <a:spcPts val="500"/>
              </a:spcAft>
              <a:buClr>
                <a:srgbClr val="6CB255"/>
              </a:buClr>
              <a:buAutoNum type="arabicPeriod"/>
            </a:pPr>
            <a:r>
              <a:rPr lang="en-US" sz="1600" b="1" dirty="0"/>
              <a:t>Love tasks </a:t>
            </a:r>
            <a:r>
              <a:rPr lang="mr-IN" sz="1600" dirty="0"/>
              <a:t>–</a:t>
            </a:r>
            <a:r>
              <a:rPr lang="en-US" sz="1600" dirty="0"/>
              <a:t> finding an intimate partner.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147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Erik Erikson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331524"/>
            <a:ext cx="3573803" cy="4985415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Psychosocial theory of Development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Personality develops throughout the lifespan.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Emphasizes importance of social relationships at each stage.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Development of a healthy personality and sense of competence depend on successfully completing each of the 8 stages.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002" y="1203959"/>
            <a:ext cx="4793419" cy="5112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251" y="6381669"/>
            <a:ext cx="50749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(Credit: Erikson’s Theory of Psychosocial Development-blogger)</a:t>
            </a:r>
          </a:p>
        </p:txBody>
      </p:sp>
    </p:spTree>
    <p:extLst>
      <p:ext uri="{BB962C8B-B14F-4D97-AF65-F5344CB8AC3E}">
        <p14:creationId xmlns:p14="http://schemas.microsoft.com/office/powerpoint/2010/main" val="143365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 Jung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 Placeholder 13"/>
          <p:cNvSpPr txBox="1">
            <a:spLocks/>
          </p:cNvSpPr>
          <p:nvPr/>
        </p:nvSpPr>
        <p:spPr>
          <a:xfrm>
            <a:off x="457199" y="993035"/>
            <a:ext cx="8498115" cy="577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Analytical Psychology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Focused on working to balance conscious and unconscious thought.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dirty="0">
                <a:solidFill>
                  <a:schemeClr val="tx1"/>
                </a:solidFill>
              </a:rPr>
              <a:t>Carl Jung acknowledged the concept of a personal unconscious but was also interested in exploring the collective unconscious</a:t>
            </a:r>
            <a:r>
              <a:rPr lang="en-US" sz="1600" dirty="0"/>
              <a:t>.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dirty="0">
                <a:solidFill>
                  <a:schemeClr val="tx1"/>
                </a:solidFill>
              </a:rPr>
              <a:t>Collective unconscious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universal version of personal unconscious, holding mental patterns, or memory traces, which are common to all of us.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dirty="0">
                <a:solidFill>
                  <a:schemeClr val="tx1"/>
                </a:solidFill>
              </a:rPr>
              <a:t>Archetypes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patterns that exist in our collective unconscious across cultures/societies.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Represented by universal themes in various cultures reflecting common experiences of people around the world.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Integration of unconscious archetypal aspects of the self seen as part of self-realization process.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dirty="0">
                <a:solidFill>
                  <a:schemeClr val="tx1"/>
                </a:solidFill>
              </a:rPr>
              <a:t>Persona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A mask that we consciously adopt.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Derived from conscious experiences and our collective unconscious.</a:t>
            </a:r>
          </a:p>
          <a:p>
            <a:pPr marL="285750" indent="-285750">
              <a:spcBef>
                <a:spcPts val="38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 compromise between our true self and the self that society expects us to be (hiding parts of the self that do not align with societies expectations).</a:t>
            </a:r>
          </a:p>
        </p:txBody>
      </p:sp>
    </p:spTree>
    <p:extLst>
      <p:ext uri="{BB962C8B-B14F-4D97-AF65-F5344CB8AC3E}">
        <p14:creationId xmlns:p14="http://schemas.microsoft.com/office/powerpoint/2010/main" val="195296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2400" dirty="0">
                <a:solidFill>
                  <a:srgbClr val="6CB255"/>
                </a:solidFill>
              </a:rPr>
              <a:t>Carl </a:t>
            </a:r>
            <a:r>
              <a:rPr lang="en-US" dirty="0"/>
              <a:t>J</a:t>
            </a:r>
            <a:r>
              <a:rPr lang="en-US" sz="2400" dirty="0">
                <a:solidFill>
                  <a:srgbClr val="6CB255"/>
                </a:solidFill>
              </a:rPr>
              <a:t>ung</a:t>
            </a:r>
          </a:p>
        </p:txBody>
      </p:sp>
      <p:pic>
        <p:nvPicPr>
          <p:cNvPr id="2" name="Picture Placeholder 1" descr="CNX_Psych_11_03_Jun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84" r="-22784"/>
          <a:stretch>
            <a:fillRect/>
          </a:stretch>
        </p:blipFill>
        <p:spPr>
          <a:xfrm>
            <a:off x="-152400" y="1004468"/>
            <a:ext cx="4032250" cy="5256213"/>
          </a:xfrm>
        </p:spPr>
      </p:pic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525" y="6487885"/>
            <a:ext cx="13221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11.9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25372" y="998024"/>
            <a:ext cx="5558707" cy="1208147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Extroversion vs Introversion</a:t>
            </a:r>
          </a:p>
          <a:p>
            <a:pPr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</a:rPr>
              <a:t>Jung’s most important contributions to the field of personality psychology was the idea of extroversion and introversion to explain different attitudes towards life.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428206"/>
              </p:ext>
            </p:extLst>
          </p:nvPr>
        </p:nvGraphicFramePr>
        <p:xfrm>
          <a:off x="3425372" y="2685143"/>
          <a:ext cx="5372876" cy="37603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8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681">
                <a:tc>
                  <a:txBody>
                    <a:bodyPr/>
                    <a:lstStyle/>
                    <a:p>
                      <a:r>
                        <a:rPr lang="en-US" sz="1600" b="0" dirty="0"/>
                        <a:t>Energized</a:t>
                      </a:r>
                      <a:r>
                        <a:rPr lang="en-US" sz="1600" b="0" baseline="0" dirty="0"/>
                        <a:t> by being alone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Energized</a:t>
                      </a:r>
                      <a:r>
                        <a:rPr lang="en-US" sz="1600" b="0" baseline="0" dirty="0"/>
                        <a:t> by being with others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84">
                <a:tc>
                  <a:txBody>
                    <a:bodyPr/>
                    <a:lstStyle/>
                    <a:p>
                      <a:r>
                        <a:rPr lang="en-US" sz="1600" dirty="0"/>
                        <a:t>Avoids 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Seeks attention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84">
                <a:tc>
                  <a:txBody>
                    <a:bodyPr/>
                    <a:lstStyle/>
                    <a:p>
                      <a:r>
                        <a:rPr lang="en-US" sz="1600" dirty="0"/>
                        <a:t>Speaks slowly &amp; softly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Speaks</a:t>
                      </a:r>
                      <a:r>
                        <a:rPr lang="en-US" sz="1600" baseline="0" dirty="0"/>
                        <a:t> quickly &amp; loudly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84">
                <a:tc>
                  <a:txBody>
                    <a:bodyPr/>
                    <a:lstStyle/>
                    <a:p>
                      <a:r>
                        <a:rPr lang="en-US" sz="1600" dirty="0"/>
                        <a:t>Thinks before speaking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Thinks out</a:t>
                      </a:r>
                      <a:r>
                        <a:rPr lang="en-US" sz="1600" baseline="0" dirty="0"/>
                        <a:t> loud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84">
                <a:tc>
                  <a:txBody>
                    <a:bodyPr/>
                    <a:lstStyle/>
                    <a:p>
                      <a:r>
                        <a:rPr lang="en-US" sz="1600" dirty="0"/>
                        <a:t>Stays</a:t>
                      </a:r>
                      <a:r>
                        <a:rPr lang="en-US" sz="1600" baseline="0" dirty="0"/>
                        <a:t> on one topic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Jumps from topic</a:t>
                      </a:r>
                      <a:r>
                        <a:rPr lang="en-US" sz="1600" baseline="0" dirty="0"/>
                        <a:t> to topic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84">
                <a:tc>
                  <a:txBody>
                    <a:bodyPr/>
                    <a:lstStyle/>
                    <a:p>
                      <a:r>
                        <a:rPr lang="en-US" sz="1600" dirty="0"/>
                        <a:t>Prefers written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Prefers verbal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684">
                <a:tc>
                  <a:txBody>
                    <a:bodyPr/>
                    <a:lstStyle/>
                    <a:p>
                      <a:r>
                        <a:rPr lang="en-US" sz="1600" dirty="0"/>
                        <a:t>Pays attention</a:t>
                      </a:r>
                      <a:r>
                        <a:rPr lang="en-US" sz="1600" baseline="0" dirty="0"/>
                        <a:t> easily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Distractible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684">
                <a:tc>
                  <a:txBody>
                    <a:bodyPr/>
                    <a:lstStyle/>
                    <a:p>
                      <a:r>
                        <a:rPr lang="en-US" sz="1600" dirty="0"/>
                        <a:t>Cautious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Acts first, thinks 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5372" y="2315811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CB255"/>
                </a:solidFill>
              </a:rPr>
              <a:t>Introverts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1486" y="2303334"/>
            <a:ext cx="271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CB255"/>
                </a:solidFill>
              </a:rPr>
              <a:t>Extroverts</a:t>
            </a:r>
          </a:p>
        </p:txBody>
      </p:sp>
    </p:spTree>
    <p:extLst>
      <p:ext uri="{BB962C8B-B14F-4D97-AF65-F5344CB8AC3E}">
        <p14:creationId xmlns:p14="http://schemas.microsoft.com/office/powerpoint/2010/main" val="31214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personality</a:t>
            </a:r>
          </a:p>
        </p:txBody>
      </p:sp>
      <p:pic>
        <p:nvPicPr>
          <p:cNvPr id="2" name="Picture Placeholder 1" descr="CNX_Psych_11_00_Sibling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1" r="-1013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31844" y="5443588"/>
            <a:ext cx="5933257" cy="417566"/>
          </a:xfrm>
        </p:spPr>
        <p:txBody>
          <a:bodyPr>
            <a:normAutofit/>
          </a:bodyPr>
          <a:lstStyle/>
          <a:p>
            <a:r>
              <a:rPr lang="en-US" sz="1600" dirty="0"/>
              <a:t>What makes two individuals have different personalities? 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258" y="4551594"/>
            <a:ext cx="48867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 (credit: modification of work by Nicolas </a:t>
            </a:r>
            <a:r>
              <a:rPr lang="es-ES_tradnl" sz="1300" dirty="0"/>
              <a:t>Alejandro)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7666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Karen Horney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46629"/>
            <a:ext cx="8367221" cy="557348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Agreed with Jung that individuals have the potential for self-realization and believed the goal of psychoanalysis should be moving toward a healthy self.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Disagreed with the idea of penis envy </a:t>
            </a:r>
            <a:r>
              <a:rPr lang="mr-IN" sz="1600" dirty="0"/>
              <a:t>–</a:t>
            </a:r>
            <a:r>
              <a:rPr lang="en-US" sz="1600" dirty="0"/>
              <a:t> suggested that any jealousy is culturally based.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Differences in personality between men and women is culturally based.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Men have womb envy because they cannot give birth.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</a:rPr>
              <a:t>Many of Horney’s theories focused on </a:t>
            </a:r>
            <a:r>
              <a:rPr lang="en-US" sz="1600" u="sng" dirty="0">
                <a:solidFill>
                  <a:schemeClr val="tx1"/>
                </a:solidFill>
              </a:rPr>
              <a:t>unconscious anxiety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Normal growth can be blocked by basic anxiety stemming from needs not being met.</a:t>
            </a:r>
            <a:endParaRPr lang="en-US" sz="1600" b="1" dirty="0"/>
          </a:p>
          <a:p>
            <a:pPr>
              <a:spcBef>
                <a:spcPts val="480"/>
              </a:spcBef>
            </a:pPr>
            <a:r>
              <a:rPr lang="en-US" sz="1600" b="1" dirty="0"/>
              <a:t>3 styles of coping used by children to relieve anxiety:</a:t>
            </a:r>
          </a:p>
          <a:p>
            <a:pPr marL="342900" indent="-342900">
              <a:spcBef>
                <a:spcPts val="480"/>
              </a:spcBef>
              <a:buAutoNum type="arabicPeriod"/>
            </a:pPr>
            <a:r>
              <a:rPr lang="en-US" sz="1600" b="1" dirty="0"/>
              <a:t>Moving toward people </a:t>
            </a:r>
            <a:r>
              <a:rPr lang="mr-IN" sz="1600" dirty="0"/>
              <a:t>–</a:t>
            </a:r>
            <a:r>
              <a:rPr lang="en-US" sz="1600" dirty="0"/>
              <a:t> affiliation and dependence.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As adults </a:t>
            </a:r>
            <a:r>
              <a:rPr lang="mr-IN" sz="1600" dirty="0"/>
              <a:t>–</a:t>
            </a:r>
            <a:r>
              <a:rPr lang="en-US" sz="1600" dirty="0"/>
              <a:t> likely to have an intense need for love and acceptance.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 startAt="2"/>
            </a:pPr>
            <a:r>
              <a:rPr lang="en-US" sz="1600" b="1" dirty="0"/>
              <a:t>Moving against people </a:t>
            </a:r>
            <a:r>
              <a:rPr lang="mr-IN" sz="1600" dirty="0"/>
              <a:t>–</a:t>
            </a:r>
            <a:r>
              <a:rPr lang="en-US" sz="1600" dirty="0"/>
              <a:t> aggression and assertiveness.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As adults </a:t>
            </a:r>
            <a:r>
              <a:rPr lang="mr-IN" sz="1600" dirty="0"/>
              <a:t>–</a:t>
            </a:r>
            <a:r>
              <a:rPr lang="en-US" sz="1600" dirty="0"/>
              <a:t> likely to lash out and exploit others.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 startAt="2"/>
            </a:pPr>
            <a:r>
              <a:rPr lang="en-US" sz="1600" b="1" dirty="0"/>
              <a:t>Moving away from people </a:t>
            </a:r>
            <a:r>
              <a:rPr lang="mr-IN" sz="1600" dirty="0"/>
              <a:t>–</a:t>
            </a:r>
            <a:r>
              <a:rPr lang="en-US" sz="1600" dirty="0"/>
              <a:t> detachment and isolation.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As adults </a:t>
            </a:r>
            <a:r>
              <a:rPr lang="mr-IN" sz="1600" dirty="0"/>
              <a:t>–</a:t>
            </a:r>
            <a:r>
              <a:rPr lang="en-US" sz="1600" dirty="0"/>
              <a:t> likely to avoid love/friendship and avoid interaction with others.</a:t>
            </a:r>
          </a:p>
          <a:p>
            <a:pPr marL="342900" indent="-342900">
              <a:spcBef>
                <a:spcPts val="480"/>
              </a:spcBef>
              <a:buAutoNum type="arabicPeriod" startAt="2"/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1666" y="1501174"/>
            <a:ext cx="8062912" cy="4644793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LEARNING APPROACHES</a:t>
            </a:r>
          </a:p>
          <a:p>
            <a:pPr algn="ctr"/>
            <a:endParaRPr lang="en-US" sz="2200" b="1" i="1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THE BEHAVIORAL PERSPECTIVE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THE SOCIAL-COGNITIVE PERSPECTIVE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JULIAN ROTTER &amp; LOCUS OF CONTROL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WALTER MISCHEL &amp; THE PERSON-SITUATION DEBATE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endParaRPr lang="en-US" dirty="0">
              <a:solidFill>
                <a:srgbClr val="6CB255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behavioral perspective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249680"/>
            <a:ext cx="8367222" cy="4846320"/>
          </a:xfrm>
        </p:spPr>
        <p:txBody>
          <a:bodyPr>
            <a:normAutofit/>
          </a:bodyPr>
          <a:lstStyle/>
          <a:p>
            <a:r>
              <a:rPr lang="en-US" sz="1600" dirty="0"/>
              <a:t>Learning approaches to personality focus on observable, measurable phenomena.</a:t>
            </a:r>
          </a:p>
          <a:p>
            <a:r>
              <a:rPr lang="en-US" sz="1600" b="1" u="sng" dirty="0">
                <a:solidFill>
                  <a:srgbClr val="6CB255"/>
                </a:solidFill>
              </a:rPr>
              <a:t>Skinner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We</a:t>
            </a:r>
            <a:r>
              <a:rPr lang="en-US" sz="1600" b="1" dirty="0"/>
              <a:t> learn </a:t>
            </a:r>
            <a:r>
              <a:rPr lang="en-US" sz="1600" dirty="0"/>
              <a:t>to behave in particular ways.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Personality is shaped by reinforcements and consequences in the environment.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Personality develops over our entire life.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Personality can vary as we experience new situations.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88" y="3672840"/>
            <a:ext cx="5134443" cy="2562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2760" y="6473598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(Credit: History of Theories in psychology)</a:t>
            </a:r>
          </a:p>
        </p:txBody>
      </p:sp>
    </p:spTree>
    <p:extLst>
      <p:ext uri="{BB962C8B-B14F-4D97-AF65-F5344CB8AC3E}">
        <p14:creationId xmlns:p14="http://schemas.microsoft.com/office/powerpoint/2010/main" val="54995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social-cognitive perspective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46629"/>
            <a:ext cx="8367221" cy="5457371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Bandura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Agreed that personality develops through learning but disagreed with the behaviorist approach because thinking and reasoning are important parts of learning.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Social-cognitive theory </a:t>
            </a:r>
            <a:r>
              <a:rPr lang="mr-IN" sz="1600" dirty="0"/>
              <a:t>–</a:t>
            </a:r>
            <a:r>
              <a:rPr lang="en-US" sz="1600" dirty="0"/>
              <a:t> emphasizes both learning and cognition as sources of individual difference in personality.</a:t>
            </a:r>
          </a:p>
          <a:p>
            <a:pPr>
              <a:spcBef>
                <a:spcPts val="480"/>
              </a:spcBef>
            </a:pPr>
            <a:r>
              <a:rPr lang="en-US" sz="1600" b="1" dirty="0">
                <a:solidFill>
                  <a:srgbClr val="6CB255"/>
                </a:solidFill>
              </a:rPr>
              <a:t>Factors in personality development: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Reciprocal Determinism </a:t>
            </a:r>
            <a:r>
              <a:rPr lang="mr-IN" sz="1600" dirty="0"/>
              <a:t>–</a:t>
            </a:r>
            <a:r>
              <a:rPr lang="en-US" sz="1600" dirty="0"/>
              <a:t> cognitive processes (beliefs, expectations, and personality characteristics), behavior, and context (environment/situation) all interact.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Observational learning </a:t>
            </a:r>
            <a:r>
              <a:rPr lang="mr-IN" sz="1600" dirty="0"/>
              <a:t>–</a:t>
            </a:r>
            <a:r>
              <a:rPr lang="en-US" sz="1600" dirty="0"/>
              <a:t> learning by observing someone else’s behavior and it’s consequences.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Teaches us which behaviors are acceptable and rewarded in our culture.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Teaches us which behaviors are socially unacceptable.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Self-efficacy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level of confidence in our own abilities, developed through social experiences.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Affects how we approach challenges.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Reciprocal determinism</a:t>
            </a:r>
          </a:p>
        </p:txBody>
      </p:sp>
      <p:pic>
        <p:nvPicPr>
          <p:cNvPr id="2" name="Picture Placeholder 1" descr="CNX_Psych_11_04_RecipDet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35" r="-19535"/>
          <a:stretch>
            <a:fillRect/>
          </a:stretch>
        </p:blipFill>
        <p:spPr>
          <a:xfrm>
            <a:off x="457199" y="1565436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065507"/>
            <a:ext cx="8252085" cy="1166382"/>
          </a:xfrm>
        </p:spPr>
        <p:txBody>
          <a:bodyPr>
            <a:normAutofit/>
          </a:bodyPr>
          <a:lstStyle/>
          <a:p>
            <a:r>
              <a:rPr lang="en-US" sz="1600" dirty="0"/>
              <a:t>Bandura proposed the idea of reciprocal determinism: Our behavior, cognitive processes, and situational context all influence each other.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092" y="6231889"/>
            <a:ext cx="12291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11.10</a:t>
            </a:r>
          </a:p>
        </p:txBody>
      </p:sp>
    </p:spTree>
    <p:extLst>
      <p:ext uri="{BB962C8B-B14F-4D97-AF65-F5344CB8AC3E}">
        <p14:creationId xmlns:p14="http://schemas.microsoft.com/office/powerpoint/2010/main" val="67920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78533"/>
          </a:xfrm>
        </p:spPr>
        <p:txBody>
          <a:bodyPr>
            <a:normAutofit/>
          </a:bodyPr>
          <a:lstStyle/>
          <a:p>
            <a:r>
              <a:rPr lang="en-US" dirty="0"/>
              <a:t>Julian rotter</a:t>
            </a:r>
            <a:br>
              <a:rPr lang="en-US" dirty="0"/>
            </a:br>
            <a:r>
              <a:rPr lang="en-US" dirty="0">
                <a:latin typeface="+mn-lt"/>
              </a:rPr>
              <a:t>Locus of control</a:t>
            </a:r>
          </a:p>
        </p:txBody>
      </p:sp>
      <p:pic>
        <p:nvPicPr>
          <p:cNvPr id="2" name="Picture Placeholder 1" descr="CNX_Psych_11_04_Control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483" b="-77483"/>
          <a:stretch>
            <a:fillRect/>
          </a:stretch>
        </p:blipFill>
        <p:spPr>
          <a:xfrm>
            <a:off x="457200" y="3193143"/>
            <a:ext cx="8062913" cy="389674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29769" y="6059819"/>
            <a:ext cx="6117771" cy="464457"/>
          </a:xfrm>
        </p:spPr>
        <p:txBody>
          <a:bodyPr>
            <a:normAutofit/>
          </a:bodyPr>
          <a:lstStyle/>
          <a:p>
            <a:r>
              <a:rPr lang="en-US" sz="1600" dirty="0"/>
              <a:t>Locus of control occurs on a continuum from internal to external.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7540" y="6378082"/>
            <a:ext cx="1558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66053"/>
            <a:ext cx="8207115" cy="276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/>
              <a:t>Locus of control </a:t>
            </a:r>
            <a:r>
              <a:rPr lang="mr-IN" sz="1600" dirty="0"/>
              <a:t>–</a:t>
            </a:r>
            <a:r>
              <a:rPr lang="en-US" sz="1600" dirty="0"/>
              <a:t> beliefs about the power we have over our lives.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Proposed as a cognitive factor that affects learning and personality development.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Internal locus of control </a:t>
            </a:r>
            <a:r>
              <a:rPr lang="mr-IN" sz="1600" dirty="0"/>
              <a:t>–</a:t>
            </a:r>
            <a:r>
              <a:rPr lang="en-US" sz="1600" dirty="0"/>
              <a:t> tend to believe that most of our outcomes are the direct result of our efforts.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Perform better academically, achieve more in careers, more independent, healthier, less depressed.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External locus of control </a:t>
            </a:r>
            <a:r>
              <a:rPr lang="mr-IN" sz="1600" dirty="0"/>
              <a:t>–</a:t>
            </a:r>
            <a:r>
              <a:rPr lang="en-US" sz="1600" dirty="0"/>
              <a:t> tend to believe that our outcomes are outside of our control.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Believe lives are controlled by other people, luck, or chance.</a:t>
            </a:r>
          </a:p>
        </p:txBody>
      </p:sp>
    </p:spTree>
    <p:extLst>
      <p:ext uri="{BB962C8B-B14F-4D97-AF65-F5344CB8AC3E}">
        <p14:creationId xmlns:p14="http://schemas.microsoft.com/office/powerpoint/2010/main" val="68159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 dirty="0"/>
              <a:t>Walter </a:t>
            </a:r>
            <a:r>
              <a:rPr lang="en-US" dirty="0" err="1"/>
              <a:t>Mischel</a:t>
            </a:r>
            <a:br>
              <a:rPr lang="en-US" dirty="0"/>
            </a:br>
            <a:r>
              <a:rPr lang="en-US" dirty="0">
                <a:latin typeface="+mn-lt"/>
              </a:rPr>
              <a:t>the person-situation debate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248228"/>
            <a:ext cx="8367221" cy="548639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b="1" dirty="0" err="1"/>
              <a:t>Mischel’s</a:t>
            </a:r>
            <a:r>
              <a:rPr lang="en-US" sz="1600" b="1" dirty="0"/>
              <a:t> Findings: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Behavior was inconsistent </a:t>
            </a:r>
            <a:r>
              <a:rPr lang="en-US" sz="1600" i="1" dirty="0"/>
              <a:t>across </a:t>
            </a:r>
            <a:r>
              <a:rPr lang="en-US" sz="1600" dirty="0"/>
              <a:t>different situations but more consistent </a:t>
            </a:r>
            <a:r>
              <a:rPr lang="en-US" sz="1600" i="1" dirty="0"/>
              <a:t>within </a:t>
            </a:r>
            <a:r>
              <a:rPr lang="en-US" sz="1600" dirty="0"/>
              <a:t>situations.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Behavior is consistent in equivalent situations across time.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This data did not support the theory that a person’s personality traits are consistent across situations - triggered the </a:t>
            </a:r>
            <a:r>
              <a:rPr lang="en-US" sz="1600" u="sng" dirty="0"/>
              <a:t>person-situation debate</a:t>
            </a:r>
            <a:r>
              <a:rPr lang="en-US" sz="1600" dirty="0"/>
              <a:t> among psychologists.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b="1" dirty="0"/>
              <a:t>Marshmallow Study: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Study on self-regulation (aka will power) </a:t>
            </a:r>
            <a:r>
              <a:rPr lang="mr-IN" sz="1600" dirty="0"/>
              <a:t>–</a:t>
            </a:r>
            <a:r>
              <a:rPr lang="en-US" sz="1600" dirty="0"/>
              <a:t> ability to delay gratification.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Children were placed in a room with one marshmallow on the table - was told that they could either eat it now, or wait until the researcher returned and could then have two marshmallows.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Revealed that children differ in levels of self-control.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Children that had more self-control (waited for two marshmallows) in preschool were more successful in high school.</a:t>
            </a:r>
          </a:p>
          <a:p>
            <a:pPr marL="285750" indent="-285750">
              <a:spcBef>
                <a:spcPts val="3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1600" dirty="0"/>
              <a:t>Children that had poorer self-control (took the one marshmallow) in preschool were more likely to have academic and behavioral problems.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sz="1600" dirty="0" err="1"/>
              <a:t>Mischel’s</a:t>
            </a:r>
            <a:r>
              <a:rPr lang="en-US" sz="1600" dirty="0"/>
              <a:t> approach to personality </a:t>
            </a:r>
            <a:r>
              <a:rPr lang="mr-IN" sz="1600" dirty="0"/>
              <a:t>–</a:t>
            </a:r>
            <a:r>
              <a:rPr lang="en-US" sz="1600" dirty="0"/>
              <a:t> People use cognitive processes to assess the situation in their own way and behave in accordance with that interpretation.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59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7141" y="1726028"/>
            <a:ext cx="8062912" cy="3684172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HUMANISTIC APPROACHES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ABRAHAM MASLOW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CARL ROGERS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Humanistic Approaches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46629"/>
            <a:ext cx="8367221" cy="5573485"/>
          </a:xfrm>
        </p:spPr>
        <p:txBody>
          <a:bodyPr>
            <a:normAutofit/>
          </a:bodyPr>
          <a:lstStyle/>
          <a:p>
            <a:r>
              <a:rPr lang="en-US" sz="1600" dirty="0"/>
              <a:t>The humanistic approach focuses on how healthy people develop.</a:t>
            </a:r>
          </a:p>
          <a:p>
            <a:r>
              <a:rPr lang="en-US" sz="1600" b="1" u="sng" dirty="0">
                <a:solidFill>
                  <a:srgbClr val="6CB255"/>
                </a:solidFill>
              </a:rPr>
              <a:t>Abraham Maslow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Studied people he considered healthy, creative, and productive (Albert Einstein, Eleanor Roosevelt, Thomas Jefferson, Abraham Lincoln).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Found that they shared similar characteristics </a:t>
            </a:r>
            <a:r>
              <a:rPr lang="mr-IN" sz="1600" dirty="0"/>
              <a:t>–</a:t>
            </a:r>
            <a:r>
              <a:rPr lang="en-US" sz="1600" dirty="0"/>
              <a:t> open, creative, loving, spontaneous, compassionate, concerned for others, accepting of themselves.</a:t>
            </a:r>
          </a:p>
          <a:p>
            <a:r>
              <a:rPr lang="en-US" sz="1600" b="1" u="sng" dirty="0">
                <a:solidFill>
                  <a:srgbClr val="6CB255"/>
                </a:solidFill>
              </a:rPr>
              <a:t>Carl Rogers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Linked personality to self-concept (thoughts and feelings about ourselves).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Divided the self into the idea self and the real self.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Ideal self </a:t>
            </a:r>
            <a:r>
              <a:rPr lang="mr-IN" sz="1600" dirty="0"/>
              <a:t>–</a:t>
            </a:r>
            <a:r>
              <a:rPr lang="en-US" sz="1600" dirty="0"/>
              <a:t> the person you would like to be.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Real self </a:t>
            </a:r>
            <a:r>
              <a:rPr lang="mr-IN" sz="1600" dirty="0"/>
              <a:t>–</a:t>
            </a:r>
            <a:r>
              <a:rPr lang="en-US" sz="1600" dirty="0"/>
              <a:t> the person you actually are.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Believed we needed to find congruence between the ideal and real self </a:t>
            </a:r>
            <a:r>
              <a:rPr lang="mr-IN" sz="1600" dirty="0"/>
              <a:t>–</a:t>
            </a:r>
            <a:r>
              <a:rPr lang="en-US" sz="1600" dirty="0"/>
              <a:t> thoughts about ideal self and real self are similar.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High congruence </a:t>
            </a:r>
            <a:r>
              <a:rPr lang="en-US" sz="1600" dirty="0">
                <a:sym typeface="Wingdings"/>
              </a:rPr>
              <a:t> greater sense of self-worth and a health, productive life.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ym typeface="Wingdings"/>
              </a:rPr>
              <a:t>Incongruence  maladjustment.</a:t>
            </a: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62131" y="1756009"/>
            <a:ext cx="8062912" cy="2546168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BIOLOGICAL APPROACHES</a:t>
            </a:r>
          </a:p>
          <a:p>
            <a:pPr algn="ctr"/>
            <a:endParaRPr lang="en-US" sz="3600" b="1" dirty="0">
              <a:solidFill>
                <a:srgbClr val="6CB255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personality?</a:t>
            </a:r>
          </a:p>
        </p:txBody>
      </p:sp>
      <p:pic>
        <p:nvPicPr>
          <p:cNvPr id="2" name="Picture Placeholder 1" descr="CNX_Psych_11_01_Mask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2" r="-8892"/>
          <a:stretch>
            <a:fillRect/>
          </a:stretch>
        </p:blipFill>
        <p:spPr>
          <a:xfrm>
            <a:off x="1324756" y="2915786"/>
            <a:ext cx="6327800" cy="274686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958688"/>
            <a:ext cx="8062912" cy="592013"/>
          </a:xfrm>
        </p:spPr>
        <p:txBody>
          <a:bodyPr>
            <a:normAutofit/>
          </a:bodyPr>
          <a:lstStyle/>
          <a:p>
            <a:r>
              <a:rPr lang="en-US" sz="1600" dirty="0"/>
              <a:t>Happy, sad, impatient, shy, fearful, curious, helpful. What characteristics describe your personality?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977" y="5370265"/>
            <a:ext cx="13191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3249"/>
            <a:ext cx="8367221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</a:pPr>
            <a:r>
              <a:rPr lang="en-US" sz="1600" b="1" dirty="0"/>
              <a:t>Personality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the long-standing traits and patterns that propel individuals to consistently think, feel, and behave in specific ways.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600" dirty="0"/>
              <a:t>Comes from the Latin word </a:t>
            </a:r>
            <a:r>
              <a:rPr lang="en-US" sz="1600" i="1" dirty="0"/>
              <a:t>persona </a:t>
            </a:r>
            <a:r>
              <a:rPr lang="en-US" sz="1600" dirty="0"/>
              <a:t>(a mask worn by an actor).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Tx/>
              <a:buChar char="-"/>
            </a:pPr>
            <a:r>
              <a:rPr lang="en-US" sz="1600" dirty="0"/>
              <a:t>In ancient times, theatrical masks were used to represent/project a specific personality trait.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5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approaches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291771"/>
            <a:ext cx="8367221" cy="538479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/>
              <a:t>Perspective that differences in our personalities can be explained by </a:t>
            </a:r>
            <a:r>
              <a:rPr lang="en-US" sz="1600" u="sng" dirty="0"/>
              <a:t>inherited predispositions</a:t>
            </a:r>
            <a:r>
              <a:rPr lang="en-US" sz="1600" dirty="0"/>
              <a:t> and </a:t>
            </a:r>
            <a:r>
              <a:rPr lang="en-US" sz="1600" u="sng"/>
              <a:t>physiological processes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.</a:t>
            </a:r>
          </a:p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Heritable Traits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Minnesota Study of Twins Reared Apart: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Found that identical twins, whether raised together or apart, have very similar personalities.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Suggests the heritability of some personality traits.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Traits with more than a 0.50 heritability ratio </a:t>
            </a:r>
            <a:r>
              <a:rPr lang="mr-IN" sz="1600" dirty="0"/>
              <a:t>–</a:t>
            </a:r>
            <a:r>
              <a:rPr lang="en-US" sz="1600" dirty="0"/>
              <a:t> leadership, obedience to authority, a sense of well-being, alienation, resistance to stress, and fearfulness.</a:t>
            </a:r>
          </a:p>
          <a:p>
            <a:pPr>
              <a:spcBef>
                <a:spcPts val="480"/>
              </a:spcBef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7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approaches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71867"/>
            <a:ext cx="8265886" cy="4241961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Temperament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Temperament appears very early in life (suggesting a biological basis).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Babies can be categorized into one of three temperaments </a:t>
            </a:r>
            <a:r>
              <a:rPr lang="mr-IN" sz="1600" dirty="0"/>
              <a:t>–</a:t>
            </a:r>
            <a:r>
              <a:rPr lang="en-US" sz="1600" dirty="0"/>
              <a:t> easy, difficult, or slow to warm up.</a:t>
            </a:r>
          </a:p>
          <a:p>
            <a:pPr>
              <a:spcBef>
                <a:spcPts val="480"/>
              </a:spcBef>
            </a:pPr>
            <a:r>
              <a:rPr lang="en-US" sz="1600" dirty="0"/>
              <a:t>Environmental factors and maturation can affect expression of personality.</a:t>
            </a:r>
          </a:p>
          <a:p>
            <a:pPr>
              <a:spcBef>
                <a:spcPts val="480"/>
              </a:spcBef>
            </a:pPr>
            <a:r>
              <a:rPr lang="en-US" sz="1600" b="1" dirty="0"/>
              <a:t>Two dimensions of temperament important to adult personality: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600" b="1" dirty="0"/>
              <a:t>Reactivity </a:t>
            </a:r>
            <a:r>
              <a:rPr lang="mr-IN" sz="1600" dirty="0"/>
              <a:t>–</a:t>
            </a:r>
            <a:r>
              <a:rPr lang="en-US" sz="1600" dirty="0"/>
              <a:t> how we respond to new or challenging environmental stimuli.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600" b="1" dirty="0"/>
              <a:t>Self-regulation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ability to control responses.</a:t>
            </a:r>
          </a:p>
          <a:p>
            <a:endParaRPr lang="en-US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0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SOMATOTYPES</a:t>
            </a:r>
          </a:p>
        </p:txBody>
      </p:sp>
      <p:pic>
        <p:nvPicPr>
          <p:cNvPr id="2" name="Picture Placeholder 1" descr="CNX_Psych_11_06_Somatotyp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96" r="-38396"/>
          <a:stretch>
            <a:fillRect/>
          </a:stretch>
        </p:blipFill>
        <p:spPr>
          <a:xfrm>
            <a:off x="570921" y="3163136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127760"/>
            <a:ext cx="8367220" cy="194320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William H. Sheldon believed body type could be linked to personality.</a:t>
            </a:r>
          </a:p>
          <a:p>
            <a:r>
              <a:rPr lang="en-US" sz="1600" dirty="0"/>
              <a:t>He proposed three somatotypes: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Endomorphs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relaxed, comfortable, good-humored, even-tempered, sociable, and tolerant.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Mesomorphs </a:t>
            </a:r>
            <a:r>
              <a:rPr lang="mr-IN" sz="1600" dirty="0"/>
              <a:t>–</a:t>
            </a:r>
            <a:r>
              <a:rPr lang="en-US" sz="1600" dirty="0"/>
              <a:t> adventurous, assertive, competitive, and fearless.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Ectomorphs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Anxious, self-conscious, artistic, thoughtful, quiet, and private.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0091" y="6370819"/>
            <a:ext cx="13443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11.12</a:t>
            </a:r>
          </a:p>
        </p:txBody>
      </p:sp>
    </p:spTree>
    <p:extLst>
      <p:ext uri="{BB962C8B-B14F-4D97-AF65-F5344CB8AC3E}">
        <p14:creationId xmlns:p14="http://schemas.microsoft.com/office/powerpoint/2010/main" val="3460689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52072" y="1606106"/>
            <a:ext cx="8062912" cy="4246054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TRAIT THEORISTS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Gordon </a:t>
            </a:r>
            <a:r>
              <a:rPr lang="en-US" dirty="0" err="1">
                <a:solidFill>
                  <a:srgbClr val="6CB255"/>
                </a:solidFill>
              </a:rPr>
              <a:t>Allport</a:t>
            </a:r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Raymond Cattell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Hans &amp; Sybil Eysenck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Five Factor Model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2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 theorists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993035"/>
            <a:ext cx="8367221" cy="5682085"/>
          </a:xfrm>
        </p:spPr>
        <p:txBody>
          <a:bodyPr>
            <a:normAutofit/>
          </a:bodyPr>
          <a:lstStyle/>
          <a:p>
            <a:r>
              <a:rPr lang="en-US" sz="1600" dirty="0"/>
              <a:t>Believe that people have certain traits (characteristics or ways of behaving).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For example, optimistic or pessimistic, sociable or shy.</a:t>
            </a:r>
          </a:p>
          <a:p>
            <a:r>
              <a:rPr lang="en-US" sz="1600" b="1" u="sng" dirty="0">
                <a:solidFill>
                  <a:srgbClr val="6CB255"/>
                </a:solidFill>
              </a:rPr>
              <a:t>Gordon </a:t>
            </a:r>
            <a:r>
              <a:rPr lang="en-US" sz="1600" b="1" u="sng" dirty="0" err="1">
                <a:solidFill>
                  <a:srgbClr val="6CB255"/>
                </a:solidFill>
              </a:rPr>
              <a:t>Allport</a:t>
            </a:r>
            <a:endParaRPr lang="en-US" sz="1600" b="1" u="sng" dirty="0">
              <a:solidFill>
                <a:srgbClr val="6CB255"/>
              </a:solidFill>
            </a:endParaRPr>
          </a:p>
          <a:p>
            <a:r>
              <a:rPr lang="en-US" sz="1600" dirty="0"/>
              <a:t>Found 4,500 words in the English language to describe people and organized them into three categories.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Cardinal traits </a:t>
            </a:r>
            <a:r>
              <a:rPr lang="mr-IN" sz="1600" dirty="0"/>
              <a:t>–</a:t>
            </a:r>
            <a:r>
              <a:rPr lang="en-US" sz="1600" dirty="0"/>
              <a:t> dominates entire personality (rare).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Central traits </a:t>
            </a:r>
            <a:r>
              <a:rPr lang="mr-IN" sz="1600" dirty="0"/>
              <a:t>–</a:t>
            </a:r>
            <a:r>
              <a:rPr lang="en-US" sz="1600" dirty="0"/>
              <a:t> make up our personality.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Secondary traits </a:t>
            </a:r>
            <a:r>
              <a:rPr lang="mr-IN" sz="1600" dirty="0"/>
              <a:t>–</a:t>
            </a:r>
            <a:r>
              <a:rPr lang="en-US" sz="1600" dirty="0"/>
              <a:t> less obvious or consistent, present under certain circumstances (e.g., preferences, attitudes).</a:t>
            </a:r>
          </a:p>
          <a:p>
            <a:r>
              <a:rPr lang="en-US" sz="1600" b="1" u="sng" dirty="0">
                <a:solidFill>
                  <a:srgbClr val="6CB255"/>
                </a:solidFill>
              </a:rPr>
              <a:t>Raymond Cattell</a:t>
            </a:r>
          </a:p>
          <a:p>
            <a:r>
              <a:rPr lang="en-US" sz="1600" dirty="0"/>
              <a:t>Narrowed </a:t>
            </a:r>
            <a:r>
              <a:rPr lang="en-US" sz="1600" dirty="0" err="1"/>
              <a:t>Allport’s</a:t>
            </a:r>
            <a:r>
              <a:rPr lang="en-US" sz="1600" dirty="0"/>
              <a:t> list to about 171 traits.</a:t>
            </a:r>
          </a:p>
          <a:p>
            <a:r>
              <a:rPr lang="en-US" sz="1600" dirty="0"/>
              <a:t>Identified 16 dimensions of personality </a:t>
            </a:r>
            <a:r>
              <a:rPr lang="mr-IN" sz="1600" dirty="0"/>
              <a:t>–</a:t>
            </a:r>
            <a:r>
              <a:rPr lang="en-US" sz="1600" dirty="0"/>
              <a:t> instead of a present being present or absent, people are scored on a continuum.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1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Hans &amp; Sybil Eysenck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11_04_Eysenck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3" r="-2853"/>
          <a:stretch>
            <a:fillRect/>
          </a:stretch>
        </p:blipFill>
        <p:spPr>
          <a:xfrm>
            <a:off x="4892040" y="1107617"/>
            <a:ext cx="3907187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4434840" cy="5256973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</a:rPr>
              <a:t>Hans and Sybil Eysenck focused on temperament and believed that our personality traits are influenced by our genetic inheritance.</a:t>
            </a:r>
          </a:p>
          <a:p>
            <a:pPr>
              <a:spcBef>
                <a:spcPts val="480"/>
              </a:spcBef>
            </a:pPr>
            <a:r>
              <a:rPr lang="en-US" sz="1600" b="1" dirty="0">
                <a:solidFill>
                  <a:schemeClr val="tx1"/>
                </a:solidFill>
              </a:rPr>
              <a:t>2 specific personality dimensions: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Extroversion/Introversion.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in extroversion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sociable, outgoing.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in introversion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high need to be alone, engage in solitary behaviors.</a:t>
            </a:r>
          </a:p>
          <a:p>
            <a:pPr marL="342900" indent="-342900">
              <a:spcBef>
                <a:spcPts val="480"/>
              </a:spcBef>
              <a:buFont typeface="+mj-lt"/>
              <a:buAutoNum type="arabicPeriod" startAt="2"/>
            </a:pPr>
            <a:r>
              <a:rPr lang="en-US" sz="1600" b="1" dirty="0">
                <a:solidFill>
                  <a:schemeClr val="tx1"/>
                </a:solidFill>
              </a:rPr>
              <a:t>Neuroticism/Stability.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in neuroticism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anxious, overactive sympathetic nervous system.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High in stability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more emotionally stable.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5162" y="6363830"/>
            <a:ext cx="4428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11.13 (credit: "</a:t>
            </a:r>
            <a:r>
              <a:rPr lang="en-US" sz="1300" dirty="0" err="1"/>
              <a:t>Sirswindon</a:t>
            </a:r>
            <a:r>
              <a:rPr lang="en-US" sz="1300" dirty="0"/>
              <a:t>"/Wikimedia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4203730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 &amp; Sybil Eysenck</a:t>
            </a:r>
          </a:p>
        </p:txBody>
      </p:sp>
      <p:pic>
        <p:nvPicPr>
          <p:cNvPr id="2" name="Picture Placeholder 1" descr="CNX_Psych_11_04_Quadrant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26" r="-44226"/>
          <a:stretch>
            <a:fillRect/>
          </a:stretch>
        </p:blipFill>
        <p:spPr>
          <a:xfrm>
            <a:off x="-66549" y="1476751"/>
            <a:ext cx="9210549" cy="399825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657269"/>
            <a:ext cx="8062912" cy="722084"/>
          </a:xfrm>
        </p:spPr>
        <p:txBody>
          <a:bodyPr>
            <a:norm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Eysencks</a:t>
            </a:r>
            <a:r>
              <a:rPr lang="en-US" sz="1600" dirty="0"/>
              <a:t> described two factors to account for variations in our personalities: extroversion/introversion and emotional stability/instability.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4280" y="6233159"/>
            <a:ext cx="12501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11.14</a:t>
            </a:r>
          </a:p>
        </p:txBody>
      </p:sp>
    </p:spTree>
    <p:extLst>
      <p:ext uri="{BB962C8B-B14F-4D97-AF65-F5344CB8AC3E}">
        <p14:creationId xmlns:p14="http://schemas.microsoft.com/office/powerpoint/2010/main" val="564516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Five Factor Model</a:t>
            </a:r>
          </a:p>
        </p:txBody>
      </p:sp>
      <p:pic>
        <p:nvPicPr>
          <p:cNvPr id="2" name="Picture Placeholder 1" descr="CNX_Psych_11_07_BigFiv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56" b="-11956"/>
          <a:stretch>
            <a:fillRect/>
          </a:stretch>
        </p:blipFill>
        <p:spPr>
          <a:xfrm>
            <a:off x="457199" y="682611"/>
            <a:ext cx="5090159" cy="6201568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943600" y="1325880"/>
            <a:ext cx="2880820" cy="5038710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 the Five Factor Model, each person has five traits, known as the Big Five personality traits.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Each trait is scored on a continuum from high to low.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first letter of each trait spells the mnemonic </a:t>
            </a:r>
            <a:r>
              <a:rPr lang="en-US" sz="1600" b="1" dirty="0">
                <a:solidFill>
                  <a:schemeClr val="tx1"/>
                </a:solidFill>
              </a:rPr>
              <a:t>OCEAN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Openness to experience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Conscientiousness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Extroversion.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Agreeableness.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Neuroticism.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351" y="6364288"/>
            <a:ext cx="14480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11.15</a:t>
            </a:r>
          </a:p>
        </p:txBody>
      </p:sp>
    </p:spTree>
    <p:extLst>
      <p:ext uri="{BB962C8B-B14F-4D97-AF65-F5344CB8AC3E}">
        <p14:creationId xmlns:p14="http://schemas.microsoft.com/office/powerpoint/2010/main" val="2978925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7180" y="1349115"/>
            <a:ext cx="8062912" cy="4092315"/>
          </a:xfrm>
          <a:ln w="76200">
            <a:solidFill>
              <a:srgbClr val="6CB255"/>
            </a:solidFill>
          </a:ln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CULTURAL UNDERSTANDINGS OF PERSONALITY</a:t>
            </a:r>
          </a:p>
          <a:p>
            <a:pPr algn="ctr"/>
            <a:endParaRPr lang="en-US" b="1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GLOBAL &amp; REGIONAL DIFFERENCES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INDIVIDUALIST &amp; COLLECTIVIST CULTURES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5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81060"/>
          </a:xfrm>
        </p:spPr>
        <p:txBody>
          <a:bodyPr>
            <a:normAutofit/>
          </a:bodyPr>
          <a:lstStyle/>
          <a:p>
            <a:r>
              <a:rPr lang="en-US" dirty="0"/>
              <a:t>Cultural understandings </a:t>
            </a:r>
            <a:r>
              <a:rPr lang="en-US"/>
              <a:t>of </a:t>
            </a:r>
            <a:br>
              <a:rPr lang="en-US"/>
            </a:br>
            <a:r>
              <a:rPr lang="en-US"/>
              <a:t>personality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399742"/>
            <a:ext cx="8367221" cy="4574338"/>
          </a:xfrm>
        </p:spPr>
        <p:txBody>
          <a:bodyPr>
            <a:normAutofit/>
          </a:bodyPr>
          <a:lstStyle/>
          <a:p>
            <a:r>
              <a:rPr lang="en-US" sz="1600" dirty="0"/>
              <a:t>Culture is one of the most important environmental factors that influences personality.</a:t>
            </a:r>
          </a:p>
          <a:p>
            <a:r>
              <a:rPr lang="en-US" sz="1600" b="1" dirty="0"/>
              <a:t>Culture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beliefs, customs, art, and traditions of a particular society.</a:t>
            </a:r>
          </a:p>
          <a:p>
            <a:r>
              <a:rPr lang="en-US" sz="1600" i="1" dirty="0"/>
              <a:t>Are personality traits the same across cultures or are there variations?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There are both universal and culture-specific aspects that account for variation in personalities.</a:t>
            </a:r>
          </a:p>
          <a:p>
            <a:r>
              <a:rPr lang="en-US" sz="1600" dirty="0"/>
              <a:t>Examples: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Asian cultures </a:t>
            </a:r>
            <a:r>
              <a:rPr lang="mr-IN" sz="1600" dirty="0"/>
              <a:t>–</a:t>
            </a:r>
            <a:r>
              <a:rPr lang="en-US" sz="1600" dirty="0"/>
              <a:t> more collectivist, tend to be less extroverted.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Central and South American cultures </a:t>
            </a:r>
            <a:r>
              <a:rPr lang="mr-IN" sz="1600" dirty="0"/>
              <a:t>–</a:t>
            </a:r>
            <a:r>
              <a:rPr lang="en-US" sz="1600" dirty="0"/>
              <a:t> tend to score higher on openness to experience.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/>
              <a:t>Europeans </a:t>
            </a:r>
            <a:r>
              <a:rPr lang="mr-IN" sz="1600" dirty="0"/>
              <a:t>–</a:t>
            </a:r>
            <a:r>
              <a:rPr lang="en-US" sz="1600" dirty="0"/>
              <a:t> tend to score higher on neuroticism.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0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993035"/>
            <a:ext cx="8367221" cy="566259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Hippocrates (370 BCE)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1600" dirty="0"/>
              <a:t>Theorized that personality traits and human behaviors are based on four separate temperaments associated with four fluids (“humors”) of the body.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Choleric  </a:t>
            </a:r>
            <a:r>
              <a:rPr lang="mr-IN" sz="1600" dirty="0"/>
              <a:t>–</a:t>
            </a:r>
            <a:r>
              <a:rPr lang="en-US" sz="1600" dirty="0"/>
              <a:t> yellow bile from the liver.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Melancholic </a:t>
            </a:r>
            <a:r>
              <a:rPr lang="mr-IN" sz="1600" dirty="0"/>
              <a:t>–</a:t>
            </a:r>
            <a:r>
              <a:rPr lang="en-US" sz="1600" dirty="0"/>
              <a:t> black bile from the kidneys.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Sanguine  </a:t>
            </a:r>
            <a:r>
              <a:rPr lang="mr-IN" sz="1600" dirty="0"/>
              <a:t>–</a:t>
            </a:r>
            <a:r>
              <a:rPr lang="en-US" sz="1600" dirty="0"/>
              <a:t> red blood from the heart.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600" b="1" dirty="0"/>
              <a:t>Phlegmatic </a:t>
            </a:r>
            <a:r>
              <a:rPr lang="mr-IN" sz="1600" dirty="0"/>
              <a:t>–</a:t>
            </a:r>
            <a:r>
              <a:rPr lang="en-US" sz="1600" dirty="0"/>
              <a:t> white phlegm from the lungs.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6CB255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Galen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1600" dirty="0"/>
              <a:t>Believed both diseases and personality differences could be explained by imbalances in the humors and that each person exhibits one of the four temperaments.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</a:pPr>
            <a:r>
              <a:rPr lang="en-US" sz="1600" dirty="0"/>
              <a:t>Prevalent view for over 1000 years and through the Middle Ages.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/>
              <a:t>Choleric </a:t>
            </a:r>
            <a:r>
              <a:rPr lang="mr-IN" sz="1600" dirty="0"/>
              <a:t>–</a:t>
            </a:r>
            <a:r>
              <a:rPr lang="en-US" sz="1600" dirty="0"/>
              <a:t> passionate, ambitious, and bold.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/>
              <a:t>Melancholic  </a:t>
            </a:r>
            <a:r>
              <a:rPr lang="mr-IN" sz="1600" dirty="0"/>
              <a:t>–</a:t>
            </a:r>
            <a:r>
              <a:rPr lang="en-US" sz="1600" dirty="0"/>
              <a:t> reserved, anxious, and unhappy.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/>
              <a:t>Sanguine </a:t>
            </a:r>
            <a:r>
              <a:rPr lang="mr-IN" sz="1600" dirty="0"/>
              <a:t>–</a:t>
            </a:r>
            <a:r>
              <a:rPr lang="en-US" sz="1600" dirty="0"/>
              <a:t> joyful, eager, and optimistic.</a:t>
            </a:r>
          </a:p>
          <a:p>
            <a:pPr marL="285750" indent="-285750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1600" b="1" dirty="0"/>
              <a:t>Phlegmatic  </a:t>
            </a:r>
            <a:r>
              <a:rPr lang="mr-IN" sz="1600" dirty="0"/>
              <a:t>–</a:t>
            </a:r>
            <a:r>
              <a:rPr lang="en-US" sz="1600" dirty="0"/>
              <a:t> calm, reliable, and thoughtful.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6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differences</a:t>
            </a:r>
          </a:p>
        </p:txBody>
      </p:sp>
      <p:pic>
        <p:nvPicPr>
          <p:cNvPr id="2" name="Picture Placeholder 1" descr="CNX_Psych_11_08_Clusters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47" r="-39547"/>
          <a:stretch>
            <a:fillRect/>
          </a:stretch>
        </p:blipFill>
        <p:spPr>
          <a:xfrm>
            <a:off x="457199" y="1085975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771160"/>
            <a:ext cx="8367221" cy="1843000"/>
          </a:xfrm>
        </p:spPr>
        <p:txBody>
          <a:bodyPr>
            <a:normAutofit/>
          </a:bodyPr>
          <a:lstStyle/>
          <a:p>
            <a:r>
              <a:rPr lang="en-US" sz="1600" dirty="0"/>
              <a:t>Researchers found three distinct regional personality clusters in the United States. People tend to be friendly and conventional in the Upper Midwest and Deep South; relaxed, emotionally stable, and creative in the West; and stressed, irritable, and depressed in the Northeast.</a:t>
            </a:r>
          </a:p>
          <a:p>
            <a:r>
              <a:rPr lang="en-US" sz="1600" dirty="0"/>
              <a:t>One explanation for this </a:t>
            </a:r>
            <a:r>
              <a:rPr lang="en-US" sz="1600" b="1" dirty="0"/>
              <a:t>is selective migration</a:t>
            </a:r>
            <a:r>
              <a:rPr lang="en-US" sz="1600" dirty="0"/>
              <a:t> - people choose to move to places that are compatible with their personalities and needs.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967" y="4293658"/>
            <a:ext cx="31414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11.16 (</a:t>
            </a:r>
            <a:r>
              <a:rPr lang="en-US" sz="1300" dirty="0" err="1"/>
              <a:t>Rentfrow</a:t>
            </a:r>
            <a:r>
              <a:rPr lang="en-US" sz="1300" dirty="0"/>
              <a:t> et al., 2013).</a:t>
            </a:r>
          </a:p>
        </p:txBody>
      </p:sp>
    </p:spTree>
    <p:extLst>
      <p:ext uri="{BB962C8B-B14F-4D97-AF65-F5344CB8AC3E}">
        <p14:creationId xmlns:p14="http://schemas.microsoft.com/office/powerpoint/2010/main" val="49605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Individualist vs collectivist cultures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298110"/>
            <a:ext cx="8367221" cy="2725525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Individualist cultures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Value independence, competition, and personal achievement.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Mainly Western nations such as the U.S. England, and Australia.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People display more personally oriented personality traits.</a:t>
            </a:r>
          </a:p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Collectivist Cultures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Value social harmony, respectfulness, and group needs over individual needs.</a:t>
            </a:r>
          </a:p>
          <a:p>
            <a:pPr>
              <a:spcBef>
                <a:spcPts val="480"/>
              </a:spcBef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280" y="3841214"/>
            <a:ext cx="4962999" cy="2485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719569"/>
            <a:ext cx="330708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Asia, Africa, and South America.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Font typeface="Arial" charset="0"/>
              <a:buChar char="•"/>
            </a:pPr>
            <a:r>
              <a:rPr lang="en-US" sz="1600" dirty="0"/>
              <a:t>People display more socially oriented personality traits.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642823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(Credit:ISYS6621)</a:t>
            </a:r>
          </a:p>
        </p:txBody>
      </p:sp>
    </p:spTree>
    <p:extLst>
      <p:ext uri="{BB962C8B-B14F-4D97-AF65-F5344CB8AC3E}">
        <p14:creationId xmlns:p14="http://schemas.microsoft.com/office/powerpoint/2010/main" val="68994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2092" y="1546145"/>
            <a:ext cx="8062912" cy="3595481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PERSONALITY ASSESSMENT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SELF-REPORT INVENTORIES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PROJECTIVE TESTS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1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Self-report inventories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264920"/>
            <a:ext cx="8367221" cy="5303520"/>
          </a:xfrm>
        </p:spPr>
        <p:txBody>
          <a:bodyPr>
            <a:normAutofit/>
          </a:bodyPr>
          <a:lstStyle/>
          <a:p>
            <a:r>
              <a:rPr lang="en-US" sz="1600" dirty="0"/>
              <a:t>Personality testing is often used: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To screen applicants for employment and job training.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In criminal cases and custody battles.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To assess psychological disorders.</a:t>
            </a:r>
          </a:p>
          <a:p>
            <a:endParaRPr lang="en-US" sz="1600" dirty="0"/>
          </a:p>
          <a:p>
            <a:r>
              <a:rPr lang="en-US" sz="1600" b="1" u="sng" dirty="0">
                <a:solidFill>
                  <a:srgbClr val="6CB255"/>
                </a:solidFill>
              </a:rPr>
              <a:t>Self-Report Inventories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Objective test to assess personality.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Often use multiple-choice items or numbered scales (Likert scales).</a:t>
            </a:r>
          </a:p>
          <a:p>
            <a:r>
              <a:rPr lang="en-US" sz="1600" b="1" dirty="0">
                <a:solidFill>
                  <a:srgbClr val="6CB255"/>
                </a:solidFill>
              </a:rPr>
              <a:t>Minnesota Multiphasic Personality Inventory (MMPI):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One of the most widely used personality inventories.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Originally developed to assist in diagnosing psychological disorders.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Newest version (MMPI-2-RF) has 338 questions.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Scored on 10 scales </a:t>
            </a:r>
            <a:r>
              <a:rPr lang="mr-IN" sz="1600" dirty="0"/>
              <a:t>–</a:t>
            </a:r>
            <a:r>
              <a:rPr lang="en-US" sz="1600" dirty="0"/>
              <a:t> hypochondriasis, depression, hysteria, psychopathic deviance, masculinity vs femininity, paranoia, </a:t>
            </a:r>
            <a:r>
              <a:rPr lang="en-US" sz="1600" dirty="0" err="1"/>
              <a:t>psychasthenia</a:t>
            </a:r>
            <a:r>
              <a:rPr lang="en-US" sz="1600" dirty="0"/>
              <a:t> (obsessive/compulsive qualities), schizophrenia, hypomania, and social introversion.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90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Likert scales</a:t>
            </a:r>
          </a:p>
        </p:txBody>
      </p:sp>
      <p:pic>
        <p:nvPicPr>
          <p:cNvPr id="2" name="Picture Placeholder 1" descr="CNX_Psych_11_09_Lickert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51" r="-11451"/>
          <a:stretch>
            <a:fillRect/>
          </a:stretch>
        </p:blipFill>
        <p:spPr>
          <a:xfrm>
            <a:off x="457199" y="1374023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46873" y="5255083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If you’ve ever taken a survey, you are probably familiar with </a:t>
            </a:r>
            <a:r>
              <a:rPr lang="en-US" sz="1600" dirty="0" err="1"/>
              <a:t>Likert</a:t>
            </a:r>
            <a:r>
              <a:rPr lang="en-US" sz="1600" dirty="0"/>
              <a:t>-type scale questions. Most personality inventories employ these types of response scales.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2840" y="6231889"/>
            <a:ext cx="12269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11.17</a:t>
            </a:r>
          </a:p>
        </p:txBody>
      </p:sp>
    </p:spTree>
    <p:extLst>
      <p:ext uri="{BB962C8B-B14F-4D97-AF65-F5344CB8AC3E}">
        <p14:creationId xmlns:p14="http://schemas.microsoft.com/office/powerpoint/2010/main" val="1912464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mmpi</a:t>
            </a:r>
            <a:endParaRPr lang="en-US" dirty="0"/>
          </a:p>
        </p:txBody>
      </p:sp>
      <p:pic>
        <p:nvPicPr>
          <p:cNvPr id="2" name="Picture Placeholder 1" descr="CNX_Psych_11_09_MMPI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5" r="-5905"/>
          <a:stretch>
            <a:fillRect/>
          </a:stretch>
        </p:blipFill>
        <p:spPr>
          <a:xfrm>
            <a:off x="457200" y="1523963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03520"/>
            <a:ext cx="8062912" cy="955240"/>
          </a:xfrm>
        </p:spPr>
        <p:txBody>
          <a:bodyPr>
            <a:normAutofit/>
          </a:bodyPr>
          <a:lstStyle/>
          <a:p>
            <a:r>
              <a:rPr lang="en-US" sz="1600" dirty="0"/>
              <a:t>These true/false questions resemble the kinds of questions you would find on the MMPI.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687" y="6245858"/>
            <a:ext cx="14453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11.18</a:t>
            </a:r>
          </a:p>
        </p:txBody>
      </p:sp>
    </p:spTree>
    <p:extLst>
      <p:ext uri="{BB962C8B-B14F-4D97-AF65-F5344CB8AC3E}">
        <p14:creationId xmlns:p14="http://schemas.microsoft.com/office/powerpoint/2010/main" val="1780633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25422"/>
            <a:ext cx="8367221" cy="2379778"/>
          </a:xfrm>
        </p:spPr>
        <p:txBody>
          <a:bodyPr>
            <a:normAutofit/>
          </a:bodyPr>
          <a:lstStyle/>
          <a:p>
            <a:r>
              <a:rPr lang="en-US" sz="1600" dirty="0"/>
              <a:t>Projective testing relies on projection (defense mechanism) to assess unconscious processes.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Ambiguous cards are shown to individual who is asked to tell a story, interpret an image, or complete a sentence.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Individual will project feelings, impulses, and desires onto the cards.</a:t>
            </a:r>
          </a:p>
          <a:p>
            <a:r>
              <a:rPr lang="en-US" sz="1600" b="1" dirty="0"/>
              <a:t>Rorschach Inkblot Test </a:t>
            </a:r>
            <a:r>
              <a:rPr lang="mr-IN" sz="1600" dirty="0"/>
              <a:t>–</a:t>
            </a:r>
            <a:r>
              <a:rPr lang="en-US" sz="1600" dirty="0"/>
              <a:t> individual interprets a series of symmetrical inkblot cards, revealing unconscious feelings and struggles.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3352800"/>
            <a:ext cx="3886661" cy="2896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505200"/>
            <a:ext cx="4145280" cy="311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/>
              <a:t>Thematic Apperception Test (TAT) </a:t>
            </a:r>
            <a:r>
              <a:rPr lang="mr-IN" sz="1600" dirty="0"/>
              <a:t>–</a:t>
            </a:r>
            <a:r>
              <a:rPr lang="en-US" sz="1600" dirty="0"/>
              <a:t> individual tells a story about 8-12 ambiguous cards, giving insight into their social world, revealing hopes, fears, interests, and goals.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dirty="0"/>
              <a:t>Rotter Incomplete Sentence Blank (RISB) </a:t>
            </a:r>
            <a:r>
              <a:rPr lang="mr-IN" sz="1600" dirty="0"/>
              <a:t>–</a:t>
            </a:r>
            <a:r>
              <a:rPr lang="en-US" sz="1600" dirty="0"/>
              <a:t> Individual is asked to complete 40 incomplete sentences as quickly as possible to reveal desires, fears, and struggles.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6872" y="6326485"/>
            <a:ext cx="3063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(Credit: </a:t>
            </a:r>
            <a:r>
              <a:rPr lang="en-US" sz="1300" dirty="0" err="1"/>
              <a:t>rorschachredemption.blogspot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2554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Rotter Incomplete Sentence Blank</a:t>
            </a:r>
          </a:p>
        </p:txBody>
      </p:sp>
      <p:pic>
        <p:nvPicPr>
          <p:cNvPr id="2" name="Picture Placeholder 1" descr="CNX_Psych_11_09_IS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8" b="-1598"/>
          <a:stretch>
            <a:fillRect/>
          </a:stretch>
        </p:blipFill>
        <p:spPr>
          <a:xfrm>
            <a:off x="457199" y="1363123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325456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These incomplete sentences resemble the types of questions on the RISB</a:t>
            </a:r>
            <a:r>
              <a:rPr lang="en-US" sz="1600"/>
              <a:t>. </a:t>
            </a:r>
          </a:p>
          <a:p>
            <a:r>
              <a:rPr lang="en-US" sz="1600" dirty="0"/>
              <a:t>How would you complete these sentences?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9117" y="6345644"/>
            <a:ext cx="19219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11.19</a:t>
            </a:r>
          </a:p>
        </p:txBody>
      </p:sp>
    </p:spTree>
    <p:extLst>
      <p:ext uri="{BB962C8B-B14F-4D97-AF65-F5344CB8AC3E}">
        <p14:creationId xmlns:p14="http://schemas.microsoft.com/office/powerpoint/2010/main" val="22872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perspectives</a:t>
            </a:r>
            <a:br>
              <a:rPr lang="en-US"/>
            </a:br>
            <a:r>
              <a:rPr lang="en-US">
                <a:latin typeface="+mn-lt"/>
              </a:rPr>
              <a:t>phrenology</a:t>
            </a:r>
            <a:endParaRPr lang="en-US" dirty="0"/>
          </a:p>
        </p:txBody>
      </p:sp>
      <p:pic>
        <p:nvPicPr>
          <p:cNvPr id="2" name="Picture Placeholder 1" descr="CNX_Psych_11_01_Phrenology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2" r="-9422"/>
          <a:stretch>
            <a:fillRect/>
          </a:stretch>
        </p:blipFill>
        <p:spPr>
          <a:xfrm>
            <a:off x="1328730" y="3612413"/>
            <a:ext cx="6319852" cy="2743417"/>
          </a:xfrm>
        </p:spPr>
      </p:pic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0193" y="6355830"/>
            <a:ext cx="574123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11.3 (credit b: modification of work by </a:t>
            </a:r>
            <a:r>
              <a:rPr lang="en-US" sz="1300" dirty="0" err="1"/>
              <a:t>Wellcome</a:t>
            </a:r>
            <a:r>
              <a:rPr lang="en-US" sz="1300" dirty="0"/>
              <a:t> Library, London)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153175"/>
            <a:ext cx="836722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Franz Gall (1780)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dirty="0"/>
              <a:t>Proposed that the distances between bumps on the skull reveal a person’s personality traits, character, and mental abilities.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dirty="0"/>
              <a:t>Discredited for lack of empirical support.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AutoNum type="alphaLcParenBoth"/>
            </a:pPr>
            <a:r>
              <a:rPr lang="en-US" sz="1600" dirty="0"/>
              <a:t>Gall developed a chart that depicted which areas of the skull corresponded to particular personality traits or characteristics (</a:t>
            </a:r>
            <a:r>
              <a:rPr lang="en-US" sz="1600" dirty="0" err="1"/>
              <a:t>Hothersall</a:t>
            </a:r>
            <a:r>
              <a:rPr lang="en-US" sz="1600" dirty="0"/>
              <a:t>, 1995).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Clr>
                <a:srgbClr val="6CB255"/>
              </a:buClr>
              <a:buAutoNum type="alphaLcParenBoth"/>
            </a:pPr>
            <a:r>
              <a:rPr lang="en-US" sz="1600" dirty="0"/>
              <a:t>An 1825 lithograph depicts Gall examining the skull of a young woman. 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008714"/>
            <a:ext cx="8367221" cy="1509614"/>
          </a:xfrm>
        </p:spPr>
        <p:txBody>
          <a:bodyPr>
            <a:normAutofit/>
          </a:bodyPr>
          <a:lstStyle/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Immanuel Kant (18</a:t>
            </a:r>
            <a:r>
              <a:rPr lang="en-US" sz="1600" b="1" u="sng" baseline="30000" dirty="0">
                <a:solidFill>
                  <a:srgbClr val="6CB255"/>
                </a:solidFill>
              </a:rPr>
              <a:t>th</a:t>
            </a:r>
            <a:r>
              <a:rPr lang="en-US" sz="1600" b="1" u="sng" dirty="0">
                <a:solidFill>
                  <a:srgbClr val="6CB255"/>
                </a:solidFill>
              </a:rPr>
              <a:t> century)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dirty="0"/>
              <a:t>Agreed with Galen that individuals could be categorized into one of the four temperaments.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r>
              <a:rPr lang="en-US" sz="1600" dirty="0"/>
              <a:t>Developed a list of traits to describe the personality of each of the four temperaments.</a:t>
            </a:r>
          </a:p>
          <a:p>
            <a:pPr>
              <a:spcBef>
                <a:spcPts val="380"/>
              </a:spcBef>
              <a:spcAft>
                <a:spcPts val="500"/>
              </a:spcAft>
            </a:pPr>
            <a:endParaRPr lang="en-US" sz="16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2226969"/>
            <a:ext cx="3125449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rgbClr val="6CB255"/>
                </a:solidFill>
              </a:rPr>
              <a:t>Wilhelm Wundt (19</a:t>
            </a:r>
            <a:r>
              <a:rPr lang="en-US" sz="1600" b="1" u="sng" baseline="30000" dirty="0">
                <a:solidFill>
                  <a:srgbClr val="6CB255"/>
                </a:solidFill>
              </a:rPr>
              <a:t>th</a:t>
            </a:r>
            <a:r>
              <a:rPr lang="en-US" sz="1600" b="1" u="sng" dirty="0">
                <a:solidFill>
                  <a:srgbClr val="6CB255"/>
                </a:solidFill>
              </a:rPr>
              <a:t> century)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600" dirty="0"/>
              <a:t>Suggested that personality could be described using two major axes: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AutoNum type="arabicPeriod"/>
            </a:pPr>
            <a:r>
              <a:rPr lang="en-US" sz="1600" b="1" dirty="0"/>
              <a:t>Emotional/non-emotional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separated strong emotions (melancholic, choleric) from the weak emotions (phlegmatic, sanguine).</a:t>
            </a:r>
          </a:p>
          <a:p>
            <a:pPr marL="342900" indent="-342900">
              <a:spcBef>
                <a:spcPts val="480"/>
              </a:spcBef>
              <a:spcAft>
                <a:spcPts val="600"/>
              </a:spcAft>
              <a:buAutoNum type="arabicPeriod"/>
            </a:pPr>
            <a:r>
              <a:rPr lang="en-US" sz="1600" b="1" dirty="0"/>
              <a:t>Changeable/unchangeable</a:t>
            </a:r>
            <a:r>
              <a:rPr lang="en-US" sz="1600" dirty="0"/>
              <a:t> </a:t>
            </a:r>
            <a:r>
              <a:rPr lang="mr-IN" sz="1600" dirty="0"/>
              <a:t>–</a:t>
            </a:r>
            <a:r>
              <a:rPr lang="en-US" sz="1600" dirty="0"/>
              <a:t> divided the changeable temperaments (choleric, sanguine) from the unchangeable ones (melancholic, phlegmatic).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Placeholder 1" descr="CNX_Psych_11_01_FourTemper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86" r="-40286"/>
          <a:stretch>
            <a:fillRect/>
          </a:stretch>
        </p:blipFill>
        <p:spPr>
          <a:xfrm>
            <a:off x="1214202" y="2237360"/>
            <a:ext cx="10118361" cy="4453625"/>
          </a:xfrm>
        </p:spPr>
      </p:pic>
      <p:sp>
        <p:nvSpPr>
          <p:cNvPr id="8" name="TextBox 7"/>
          <p:cNvSpPr txBox="1"/>
          <p:nvPr/>
        </p:nvSpPr>
        <p:spPr>
          <a:xfrm>
            <a:off x="7574539" y="6280879"/>
            <a:ext cx="12498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11.4</a:t>
            </a:r>
          </a:p>
        </p:txBody>
      </p:sp>
    </p:spTree>
    <p:extLst>
      <p:ext uri="{BB962C8B-B14F-4D97-AF65-F5344CB8AC3E}">
        <p14:creationId xmlns:p14="http://schemas.microsoft.com/office/powerpoint/2010/main" val="135388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72917"/>
            <a:ext cx="8367221" cy="440494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b="1" u="sng" dirty="0">
                <a:solidFill>
                  <a:srgbClr val="6CB255"/>
                </a:solidFill>
              </a:rPr>
              <a:t>Psychodynamic Perspectives (20</a:t>
            </a:r>
            <a:r>
              <a:rPr lang="en-US" sz="1600" b="1" u="sng" baseline="30000" dirty="0">
                <a:solidFill>
                  <a:srgbClr val="6CB255"/>
                </a:solidFill>
              </a:rPr>
              <a:t>th</a:t>
            </a:r>
            <a:r>
              <a:rPr lang="en-US" sz="1600" b="1" u="sng" dirty="0">
                <a:solidFill>
                  <a:srgbClr val="6CB255"/>
                </a:solidFill>
              </a:rPr>
              <a:t> Century)</a:t>
            </a:r>
          </a:p>
          <a:p>
            <a:pPr>
              <a:spcBef>
                <a:spcPts val="480"/>
              </a:spcBef>
            </a:pPr>
            <a:r>
              <a:rPr lang="en-US" sz="1600" b="1" dirty="0">
                <a:solidFill>
                  <a:srgbClr val="6CB255"/>
                </a:solidFill>
              </a:rPr>
              <a:t>Sigmund Freud: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First comprehensive theory of personality explaining both normal and abnormal behaviors.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Proposed that unconscious drives influenced by sex, aggression and childhood sexuality influence personality.</a:t>
            </a:r>
          </a:p>
          <a:p>
            <a:pPr>
              <a:spcBef>
                <a:spcPts val="480"/>
              </a:spcBef>
            </a:pPr>
            <a:r>
              <a:rPr lang="en-US" sz="1600" b="1" dirty="0">
                <a:solidFill>
                  <a:srgbClr val="6CB255"/>
                </a:solidFill>
              </a:rPr>
              <a:t>Neo-Freudians: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Agreed that childhood experiences matter.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Less emphasis on sex.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/>
              <a:t>Focused on the social environment and effects of culture on personality.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2092" y="1396244"/>
            <a:ext cx="8062912" cy="4539860"/>
          </a:xfrm>
          <a:ln w="76200">
            <a:solidFill>
              <a:srgbClr val="6CB255"/>
            </a:solidFill>
          </a:ln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rgbClr val="6CB255"/>
              </a:solidFill>
            </a:endParaRPr>
          </a:p>
          <a:p>
            <a:pPr algn="ctr"/>
            <a:r>
              <a:rPr lang="en-US" sz="3600" b="1" dirty="0">
                <a:solidFill>
                  <a:srgbClr val="6CB255"/>
                </a:solidFill>
              </a:rPr>
              <a:t>FREUD: PSYCHODYNAMIC PERSPECTIVE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r>
              <a:rPr lang="en-US" dirty="0">
                <a:solidFill>
                  <a:srgbClr val="6CB255"/>
                </a:solidFill>
              </a:rPr>
              <a:t>LEVELS OF CONSCIOUSNESS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DEFENSE MECHANISMS</a:t>
            </a:r>
          </a:p>
          <a:p>
            <a:pPr algn="ctr"/>
            <a:r>
              <a:rPr lang="en-US" dirty="0">
                <a:solidFill>
                  <a:srgbClr val="6CB255"/>
                </a:solidFill>
              </a:rPr>
              <a:t>STAGES OF PSYCHOSEXUAL DEVELOPMENT</a:t>
            </a:r>
          </a:p>
          <a:p>
            <a:pPr algn="ctr"/>
            <a:endParaRPr lang="en-US" dirty="0">
              <a:solidFill>
                <a:srgbClr val="6CB255"/>
              </a:solidFill>
            </a:endParaRPr>
          </a:p>
          <a:p>
            <a:pPr algn="ctr"/>
            <a:endParaRPr lang="en-US" dirty="0">
              <a:solidFill>
                <a:srgbClr val="6CB255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CB255"/>
                </a:solidFill>
              </a:rPr>
              <a:t>Levels of consciousness</a:t>
            </a:r>
          </a:p>
        </p:txBody>
      </p:sp>
      <p:pic>
        <p:nvPicPr>
          <p:cNvPr id="2" name="Picture Placeholder 1" descr="CNX_Psych_11_02_Iceberg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r="3626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315"/>
            <a:ext cx="4217496" cy="5256973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</a:pPr>
            <a:r>
              <a:rPr lang="en-US" sz="1600" b="1" dirty="0">
                <a:solidFill>
                  <a:schemeClr val="tx1"/>
                </a:solidFill>
              </a:rPr>
              <a:t>Unconscious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mental activity that we are unaware of and are unable to access.</a:t>
            </a:r>
          </a:p>
          <a:p>
            <a:pPr>
              <a:spcBef>
                <a:spcPts val="480"/>
              </a:spcBef>
            </a:pPr>
            <a:r>
              <a:rPr lang="en-US" sz="1600" dirty="0">
                <a:solidFill>
                  <a:schemeClr val="tx1"/>
                </a:solidFill>
              </a:rPr>
              <a:t>According to Freud: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We are only aware of a small amount (about one-tenth) of our mind’s activities and most of it remains hidden from us in our unconscious. 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Unacceptable urges and desires are kept in our unconscious through repression.</a:t>
            </a:r>
          </a:p>
          <a:p>
            <a:pPr marL="285750" indent="-285750">
              <a:spcBef>
                <a:spcPts val="480"/>
              </a:spcBef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information in our unconscious affects our behavior, although we are unaware of it.</a:t>
            </a:r>
          </a:p>
          <a:p>
            <a:pPr>
              <a:spcBef>
                <a:spcPts val="480"/>
              </a:spcBef>
            </a:pPr>
            <a:r>
              <a:rPr lang="en-US" sz="1600" b="1" dirty="0">
                <a:solidFill>
                  <a:schemeClr val="tx1"/>
                </a:solidFill>
              </a:rPr>
              <a:t>Freudian slip </a:t>
            </a:r>
            <a:r>
              <a:rPr lang="en-US" sz="1600" dirty="0">
                <a:solidFill>
                  <a:schemeClr val="tx1"/>
                </a:solidFill>
              </a:rPr>
              <a:t>- Freud suggested that slips of the tongue (saying a word you did not intend to say) are sexual/aggressive urges accidently slipping out of our unconscious.</a:t>
            </a: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425308"/>
            <a:ext cx="13416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Figure 11.5</a:t>
            </a:r>
          </a:p>
        </p:txBody>
      </p:sp>
    </p:spTree>
    <p:extLst>
      <p:ext uri="{BB962C8B-B14F-4D97-AF65-F5344CB8AC3E}">
        <p14:creationId xmlns:p14="http://schemas.microsoft.com/office/powerpoint/2010/main" val="2010832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8816</TotalTime>
  <Words>3565</Words>
  <Application>Microsoft Office PowerPoint</Application>
  <PresentationFormat>On-screen Show (4:3)</PresentationFormat>
  <Paragraphs>399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Calibri</vt:lpstr>
      <vt:lpstr>Mangal</vt:lpstr>
      <vt:lpstr>Wingdings</vt:lpstr>
      <vt:lpstr>Essential</vt:lpstr>
      <vt:lpstr>PowerPoint Presentation</vt:lpstr>
      <vt:lpstr>personality</vt:lpstr>
      <vt:lpstr>What is personality?</vt:lpstr>
      <vt:lpstr>Historical perspectives</vt:lpstr>
      <vt:lpstr>Historical perspectives phrenology</vt:lpstr>
      <vt:lpstr>Historical perspectives</vt:lpstr>
      <vt:lpstr>Historical perspectives</vt:lpstr>
      <vt:lpstr>PowerPoint Presentation</vt:lpstr>
      <vt:lpstr>Levels of consciousness</vt:lpstr>
      <vt:lpstr>Id, ego &amp; superego</vt:lpstr>
      <vt:lpstr>Id, ego, &amp; superego</vt:lpstr>
      <vt:lpstr>Defense mechanisms</vt:lpstr>
      <vt:lpstr>Stages of psychosexual development</vt:lpstr>
      <vt:lpstr>Stages of psychosexual development</vt:lpstr>
      <vt:lpstr>PowerPoint Presentation</vt:lpstr>
      <vt:lpstr>Alfred Adler</vt:lpstr>
      <vt:lpstr>Erik Erikson</vt:lpstr>
      <vt:lpstr>Carl Jung</vt:lpstr>
      <vt:lpstr>Carl Jung</vt:lpstr>
      <vt:lpstr>Karen Horney</vt:lpstr>
      <vt:lpstr>PowerPoint Presentation</vt:lpstr>
      <vt:lpstr>The behavioral perspective</vt:lpstr>
      <vt:lpstr>The social-cognitive perspective</vt:lpstr>
      <vt:lpstr>Reciprocal determinism</vt:lpstr>
      <vt:lpstr>Julian rotter Locus of control</vt:lpstr>
      <vt:lpstr>Walter Mischel the person-situation debate</vt:lpstr>
      <vt:lpstr>PowerPoint Presentation</vt:lpstr>
      <vt:lpstr>Humanistic Approaches</vt:lpstr>
      <vt:lpstr>PowerPoint Presentation</vt:lpstr>
      <vt:lpstr>Biological approaches</vt:lpstr>
      <vt:lpstr>Biological approaches</vt:lpstr>
      <vt:lpstr>SOMATOTYPES</vt:lpstr>
      <vt:lpstr>PowerPoint Presentation</vt:lpstr>
      <vt:lpstr>Trait theorists</vt:lpstr>
      <vt:lpstr>Hans &amp; Sybil Eysenck</vt:lpstr>
      <vt:lpstr>Hans &amp; Sybil Eysenck</vt:lpstr>
      <vt:lpstr>Five Factor Model</vt:lpstr>
      <vt:lpstr>PowerPoint Presentation</vt:lpstr>
      <vt:lpstr>Cultural understandings of  personality</vt:lpstr>
      <vt:lpstr>Regional differences</vt:lpstr>
      <vt:lpstr>Individualist vs collectivist cultures</vt:lpstr>
      <vt:lpstr>PowerPoint Presentation</vt:lpstr>
      <vt:lpstr>Self-report inventories</vt:lpstr>
      <vt:lpstr>Likert scales</vt:lpstr>
      <vt:lpstr>mmpi</vt:lpstr>
      <vt:lpstr>Projective tests</vt:lpstr>
      <vt:lpstr>Rotter Incomplete Sentence Blank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Stephen Maret</cp:lastModifiedBy>
  <cp:revision>167</cp:revision>
  <dcterms:created xsi:type="dcterms:W3CDTF">2012-06-04T02:13:36Z</dcterms:created>
  <dcterms:modified xsi:type="dcterms:W3CDTF">2018-05-16T14:50:35Z</dcterms:modified>
</cp:coreProperties>
</file>