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handoutMasterIdLst>
    <p:handoutMasterId r:id="rId40"/>
  </p:handoutMasterIdLst>
  <p:sldIdLst>
    <p:sldId id="256" r:id="rId2"/>
    <p:sldId id="370" r:id="rId3"/>
    <p:sldId id="391" r:id="rId4"/>
    <p:sldId id="277" r:id="rId5"/>
    <p:sldId id="338" r:id="rId6"/>
    <p:sldId id="375" r:id="rId7"/>
    <p:sldId id="376" r:id="rId8"/>
    <p:sldId id="377" r:id="rId9"/>
    <p:sldId id="380" r:id="rId10"/>
    <p:sldId id="392" r:id="rId11"/>
    <p:sldId id="371" r:id="rId12"/>
    <p:sldId id="393" r:id="rId13"/>
    <p:sldId id="378" r:id="rId14"/>
    <p:sldId id="396" r:id="rId15"/>
    <p:sldId id="382" r:id="rId16"/>
    <p:sldId id="384" r:id="rId17"/>
    <p:sldId id="397" r:id="rId18"/>
    <p:sldId id="385" r:id="rId19"/>
    <p:sldId id="394" r:id="rId20"/>
    <p:sldId id="353" r:id="rId21"/>
    <p:sldId id="354" r:id="rId22"/>
    <p:sldId id="355" r:id="rId23"/>
    <p:sldId id="356" r:id="rId24"/>
    <p:sldId id="386" r:id="rId25"/>
    <p:sldId id="398" r:id="rId26"/>
    <p:sldId id="387" r:id="rId27"/>
    <p:sldId id="395" r:id="rId28"/>
    <p:sldId id="399" r:id="rId29"/>
    <p:sldId id="388" r:id="rId30"/>
    <p:sldId id="400" r:id="rId31"/>
    <p:sldId id="401" r:id="rId32"/>
    <p:sldId id="389" r:id="rId33"/>
    <p:sldId id="358" r:id="rId34"/>
    <p:sldId id="390" r:id="rId35"/>
    <p:sldId id="402" r:id="rId36"/>
    <p:sldId id="359" r:id="rId37"/>
    <p:sldId id="4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484" autoAdjust="0"/>
  </p:normalViewPr>
  <p:slideViewPr>
    <p:cSldViewPr snapToGrid="0" snapToObjects="1">
      <p:cViewPr varScale="1">
        <p:scale>
          <a:sx n="82" d="100"/>
          <a:sy n="82" d="100"/>
        </p:scale>
        <p:origin x="1272" y="48"/>
      </p:cViewPr>
      <p:guideLst>
        <p:guide orient="horz" pos="2160"/>
        <p:guide pos="2880"/>
      </p:guideLst>
    </p:cSldViewPr>
  </p:slideViewPr>
  <p:outlineViewPr>
    <p:cViewPr>
      <p:scale>
        <a:sx n="33" d="100"/>
        <a:sy n="33" d="100"/>
      </p:scale>
      <p:origin x="0" y="4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16,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16,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Psychology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10 MOTIVATION AND EMOTION</a:t>
            </a:r>
          </a:p>
          <a:p>
            <a:pPr algn="ctr"/>
            <a:r>
              <a:rPr lang="en-US" sz="1600" cap="none" dirty="0">
                <a:solidFill>
                  <a:schemeClr val="tx1"/>
                </a:solidFill>
                <a:latin typeface="+mn-lt"/>
              </a:rPr>
              <a:t>PowerPoint Image Slideshow</a:t>
            </a:r>
          </a:p>
        </p:txBody>
      </p:sp>
      <p:pic>
        <p:nvPicPr>
          <p:cNvPr id="3" name="Picture 2"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 &amp; social motivation</a:t>
            </a:r>
          </a:p>
        </p:txBody>
      </p:sp>
      <p:sp>
        <p:nvSpPr>
          <p:cNvPr id="4" name="Text Placeholder 3"/>
          <p:cNvSpPr>
            <a:spLocks noGrp="1"/>
          </p:cNvSpPr>
          <p:nvPr>
            <p:ph type="body" sz="quarter" idx="14"/>
          </p:nvPr>
        </p:nvSpPr>
        <p:spPr>
          <a:xfrm>
            <a:off x="457200" y="1317010"/>
            <a:ext cx="8367221" cy="4996704"/>
          </a:xfrm>
        </p:spPr>
        <p:txBody>
          <a:bodyPr>
            <a:normAutofit/>
          </a:bodyPr>
          <a:lstStyle/>
          <a:p>
            <a:r>
              <a:rPr lang="en-US" sz="1600" b="1" u="sng" dirty="0">
                <a:solidFill>
                  <a:srgbClr val="6CB255"/>
                </a:solidFill>
              </a:rPr>
              <a:t>Self-Efficacy</a:t>
            </a:r>
          </a:p>
          <a:p>
            <a:r>
              <a:rPr lang="en-US" sz="1600" b="1" dirty="0"/>
              <a:t>Self-efficacy</a:t>
            </a:r>
            <a:r>
              <a:rPr lang="en-US" sz="1600" dirty="0"/>
              <a:t> </a:t>
            </a:r>
            <a:r>
              <a:rPr lang="mr-IN" sz="1600" dirty="0"/>
              <a:t>–</a:t>
            </a:r>
            <a:r>
              <a:rPr lang="en-US" sz="1600" dirty="0"/>
              <a:t> an individual’s belief in her own capability to complete a task.</a:t>
            </a:r>
          </a:p>
          <a:p>
            <a:r>
              <a:rPr lang="en-US" sz="1600" b="1" dirty="0">
                <a:solidFill>
                  <a:srgbClr val="6CB255"/>
                </a:solidFill>
              </a:rPr>
              <a:t>Bandura: </a:t>
            </a:r>
          </a:p>
          <a:p>
            <a:r>
              <a:rPr lang="en-US" sz="1600" b="1" dirty="0"/>
              <a:t>T</a:t>
            </a:r>
            <a:r>
              <a:rPr lang="en-US" sz="1600" dirty="0"/>
              <a:t>heorized that self-efficacy plays a role in motivating behavior.</a:t>
            </a:r>
          </a:p>
          <a:p>
            <a:pPr marL="285750" indent="-285750">
              <a:buFont typeface="Arial" charset="0"/>
              <a:buChar char="•"/>
            </a:pPr>
            <a:r>
              <a:rPr lang="en-US" sz="1600" dirty="0"/>
              <a:t>Argues that motivation derives from expectations held about the consequences of behaviors.</a:t>
            </a:r>
          </a:p>
          <a:p>
            <a:pPr marL="285750" indent="-285750">
              <a:buFont typeface="Arial" charset="0"/>
              <a:buChar char="•"/>
            </a:pPr>
            <a:r>
              <a:rPr lang="en-US" sz="1600" dirty="0"/>
              <a:t>Beliefs about our abilities will determine what we do and goals we set for ourselves.</a:t>
            </a:r>
          </a:p>
          <a:p>
            <a:endParaRPr lang="en-US" sz="1600" dirty="0"/>
          </a:p>
          <a:p>
            <a:r>
              <a:rPr lang="en-US" sz="1600" b="1" u="sng" dirty="0">
                <a:solidFill>
                  <a:srgbClr val="6CB255"/>
                </a:solidFill>
              </a:rPr>
              <a:t>Social Motives</a:t>
            </a:r>
          </a:p>
          <a:p>
            <a:r>
              <a:rPr lang="en-US" sz="1600" b="1" dirty="0"/>
              <a:t>Need for achievement </a:t>
            </a:r>
            <a:r>
              <a:rPr lang="mr-IN" sz="1600" dirty="0"/>
              <a:t>–</a:t>
            </a:r>
            <a:r>
              <a:rPr lang="en-US" sz="1600" dirty="0"/>
              <a:t> drives accomplishment and performance.</a:t>
            </a:r>
          </a:p>
          <a:p>
            <a:r>
              <a:rPr lang="en-US" sz="1600" b="1" dirty="0"/>
              <a:t>Need for affiliation </a:t>
            </a:r>
            <a:r>
              <a:rPr lang="mr-IN" sz="1600" dirty="0"/>
              <a:t>–</a:t>
            </a:r>
            <a:r>
              <a:rPr lang="en-US" sz="1600" dirty="0"/>
              <a:t> encourages positive interactions with others.</a:t>
            </a:r>
          </a:p>
          <a:p>
            <a:r>
              <a:rPr lang="en-US" sz="1600" b="1" dirty="0"/>
              <a:t>Need for intimacy </a:t>
            </a:r>
            <a:r>
              <a:rPr lang="mr-IN" sz="1600" dirty="0"/>
              <a:t>–</a:t>
            </a:r>
            <a:r>
              <a:rPr lang="en-US" sz="1600" dirty="0"/>
              <a:t> causes us to seek deep, meaningful relationships.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8879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Maslow’s hierarchy of needs</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434404"/>
            <a:ext cx="4032250" cy="4603554"/>
          </a:xfrm>
        </p:spPr>
      </p:pic>
      <p:sp>
        <p:nvSpPr>
          <p:cNvPr id="14" name="Text Placeholder 13"/>
          <p:cNvSpPr>
            <a:spLocks noGrp="1"/>
          </p:cNvSpPr>
          <p:nvPr>
            <p:ph type="body" sz="quarter" idx="14"/>
          </p:nvPr>
        </p:nvSpPr>
        <p:spPr>
          <a:xfrm>
            <a:off x="4606925" y="1434404"/>
            <a:ext cx="3913188" cy="4930186"/>
          </a:xfrm>
        </p:spPr>
        <p:txBody>
          <a:bodyPr>
            <a:noAutofit/>
          </a:bodyPr>
          <a:lstStyle/>
          <a:p>
            <a:pPr>
              <a:spcBef>
                <a:spcPts val="480"/>
              </a:spcBef>
            </a:pPr>
            <a:r>
              <a:rPr lang="en-US" sz="1600" b="1" u="sng" dirty="0">
                <a:solidFill>
                  <a:srgbClr val="6CB255"/>
                </a:solidFill>
              </a:rPr>
              <a:t>Abraham Maslow (1943)</a:t>
            </a:r>
          </a:p>
          <a:p>
            <a:pPr>
              <a:spcBef>
                <a:spcPts val="480"/>
              </a:spcBef>
            </a:pPr>
            <a:r>
              <a:rPr lang="en-US" sz="1600" dirty="0">
                <a:solidFill>
                  <a:schemeClr val="tx1"/>
                </a:solidFill>
              </a:rPr>
              <a:t>Proposed a theory of motivation that spans the spectrum of motives including biological, individual and social.</a:t>
            </a:r>
          </a:p>
          <a:p>
            <a:pPr marL="285750" indent="-285750">
              <a:spcBef>
                <a:spcPts val="480"/>
              </a:spcBef>
              <a:buFont typeface="Arial" charset="0"/>
              <a:buChar char="•"/>
            </a:pPr>
            <a:r>
              <a:rPr lang="en-US" sz="1600" dirty="0">
                <a:solidFill>
                  <a:schemeClr val="tx1"/>
                </a:solidFill>
              </a:rPr>
              <a:t>One must satisfy lower-level needs before addressing the needs in higher levels.</a:t>
            </a:r>
          </a:p>
          <a:p>
            <a:pPr marL="285750" indent="-285750">
              <a:spcBef>
                <a:spcPts val="480"/>
              </a:spcBef>
              <a:buFont typeface="Arial" charset="0"/>
              <a:buChar char="•"/>
            </a:pPr>
            <a:r>
              <a:rPr lang="en-US" sz="1600" dirty="0">
                <a:solidFill>
                  <a:schemeClr val="tx1"/>
                </a:solidFill>
              </a:rPr>
              <a:t>A person without food, water and shelter is unlikely to be focused on relationships or what people think of them.</a:t>
            </a: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200" y="6263724"/>
            <a:ext cx="1161143" cy="307777"/>
          </a:xfrm>
          <a:prstGeom prst="rect">
            <a:avLst/>
          </a:prstGeom>
          <a:noFill/>
        </p:spPr>
        <p:txBody>
          <a:bodyPr wrap="square" rtlCol="0">
            <a:spAutoFit/>
          </a:bodyPr>
          <a:lstStyle/>
          <a:p>
            <a:r>
              <a:rPr lang="en-US" sz="1400" dirty="0"/>
              <a:t>Figure 10.8</a:t>
            </a:r>
          </a:p>
        </p:txBody>
      </p:sp>
    </p:spTree>
    <p:extLst>
      <p:ext uri="{BB962C8B-B14F-4D97-AF65-F5344CB8AC3E}">
        <p14:creationId xmlns:p14="http://schemas.microsoft.com/office/powerpoint/2010/main" val="133057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29771" y="1578268"/>
            <a:ext cx="8062912" cy="4038760"/>
          </a:xfrm>
          <a:ln w="76200">
            <a:solidFill>
              <a:srgbClr val="6CB255"/>
            </a:solidFill>
          </a:ln>
        </p:spPr>
        <p:txBody>
          <a:bodyPr>
            <a:normAutofit/>
          </a:bodyPr>
          <a:lstStyle/>
          <a:p>
            <a:pPr algn="ctr"/>
            <a:endParaRPr lang="en-US" sz="3600" b="1" dirty="0">
              <a:solidFill>
                <a:srgbClr val="6CB255"/>
              </a:solidFill>
            </a:endParaRPr>
          </a:p>
          <a:p>
            <a:pPr algn="ctr"/>
            <a:r>
              <a:rPr lang="en-US" sz="3600" b="1" dirty="0">
                <a:solidFill>
                  <a:srgbClr val="6CB255"/>
                </a:solidFill>
              </a:rPr>
              <a:t>HUNGER &amp; EATING</a:t>
            </a:r>
          </a:p>
          <a:p>
            <a:pPr algn="ctr"/>
            <a:r>
              <a:rPr lang="en-US" dirty="0">
                <a:solidFill>
                  <a:srgbClr val="6CB255"/>
                </a:solidFill>
              </a:rPr>
              <a:t>PHYSIOLOGICAL MECHANISMS</a:t>
            </a:r>
          </a:p>
          <a:p>
            <a:pPr algn="ctr"/>
            <a:r>
              <a:rPr lang="en-US" dirty="0">
                <a:solidFill>
                  <a:srgbClr val="6CB255"/>
                </a:solidFill>
              </a:rPr>
              <a:t>METABOLISM &amp; BODY WEIGHT</a:t>
            </a:r>
          </a:p>
          <a:p>
            <a:pPr algn="ctr"/>
            <a:r>
              <a:rPr lang="en-US" dirty="0">
                <a:solidFill>
                  <a:srgbClr val="6CB255"/>
                </a:solidFill>
              </a:rPr>
              <a:t>OBESITY</a:t>
            </a:r>
          </a:p>
          <a:p>
            <a:pPr algn="ctr"/>
            <a:r>
              <a:rPr lang="en-US" dirty="0">
                <a:solidFill>
                  <a:srgbClr val="6CB255"/>
                </a:solidFill>
              </a:rPr>
              <a:t>EATING DISORDERS</a:t>
            </a:r>
          </a:p>
          <a:p>
            <a:pPr algn="ctr"/>
            <a:endParaRPr lang="en-US" dirty="0">
              <a:solidFill>
                <a:srgbClr val="6CB255"/>
              </a:solidFill>
            </a:endParaRP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4952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PHYSIOLOGICAL MECHANISMS</a:t>
            </a:r>
          </a:p>
        </p:txBody>
      </p:sp>
      <p:pic>
        <p:nvPicPr>
          <p:cNvPr id="2" name="Picture Placeholder 1" descr="CNX_Psych_10_02_Hunge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02" r="-46902"/>
          <a:stretch>
            <a:fillRect/>
          </a:stretch>
        </p:blipFill>
        <p:spPr>
          <a:xfrm>
            <a:off x="3274214" y="3381829"/>
            <a:ext cx="7466583" cy="3241207"/>
          </a:xfrm>
        </p:spPr>
      </p:pic>
      <p:sp>
        <p:nvSpPr>
          <p:cNvPr id="7" name="Text Placeholder 6"/>
          <p:cNvSpPr>
            <a:spLocks noGrp="1"/>
          </p:cNvSpPr>
          <p:nvPr>
            <p:ph type="body" sz="quarter" idx="14"/>
          </p:nvPr>
        </p:nvSpPr>
        <p:spPr>
          <a:xfrm>
            <a:off x="457199" y="993034"/>
            <a:ext cx="8367221" cy="2296621"/>
          </a:xfrm>
        </p:spPr>
        <p:txBody>
          <a:bodyPr>
            <a:normAutofit/>
          </a:bodyPr>
          <a:lstStyle/>
          <a:p>
            <a:pPr>
              <a:spcBef>
                <a:spcPts val="480"/>
              </a:spcBef>
            </a:pPr>
            <a:r>
              <a:rPr lang="en-US" sz="1600" dirty="0"/>
              <a:t>Hunger and eating are regulated by a complex interplay of hunger and satiety signals that are integrated in the brain.</a:t>
            </a:r>
          </a:p>
          <a:p>
            <a:pPr>
              <a:spcBef>
                <a:spcPts val="480"/>
              </a:spcBef>
            </a:pPr>
            <a:r>
              <a:rPr lang="en-US" sz="1600" b="1" u="sng" dirty="0"/>
              <a:t>Before Eating</a:t>
            </a:r>
          </a:p>
          <a:p>
            <a:pPr marL="342900" indent="-342900">
              <a:spcBef>
                <a:spcPts val="480"/>
              </a:spcBef>
              <a:buAutoNum type="arabicPeriod"/>
            </a:pPr>
            <a:r>
              <a:rPr lang="en-US" sz="1600" dirty="0"/>
              <a:t>Empty stomach </a:t>
            </a:r>
            <a:r>
              <a:rPr lang="en-US" sz="1600" dirty="0">
                <a:sym typeface="Wingdings"/>
              </a:rPr>
              <a:t> stomach contracts  hunger pangs and secretion of chemical messages that travel to the brain as a signal to initiation feeding behavior.</a:t>
            </a:r>
          </a:p>
          <a:p>
            <a:pPr marL="342900" indent="-342900">
              <a:spcBef>
                <a:spcPts val="480"/>
              </a:spcBef>
              <a:buAutoNum type="arabicPeriod"/>
            </a:pPr>
            <a:r>
              <a:rPr lang="en-US" sz="1600" dirty="0"/>
              <a:t>Low blood glucose levels </a:t>
            </a:r>
            <a:r>
              <a:rPr lang="en-US" sz="1600" dirty="0">
                <a:sym typeface="Wingdings"/>
              </a:rPr>
              <a:t> pancreas and liver generate chemical signals that induce hunger to initiate feeding behavior.</a:t>
            </a:r>
          </a:p>
          <a:p>
            <a:pPr marL="342900" indent="-342900">
              <a:spcBef>
                <a:spcPts val="480"/>
              </a:spcBef>
              <a:buAutoNum type="arabicPeriod"/>
            </a:pPr>
            <a:endParaRPr lang="en-US" sz="1600" dirty="0"/>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5032839" y="6469147"/>
            <a:ext cx="1204686" cy="307777"/>
          </a:xfrm>
          <a:prstGeom prst="rect">
            <a:avLst/>
          </a:prstGeom>
          <a:noFill/>
        </p:spPr>
        <p:txBody>
          <a:bodyPr wrap="square" rtlCol="0">
            <a:spAutoFit/>
          </a:bodyPr>
          <a:lstStyle/>
          <a:p>
            <a:r>
              <a:rPr lang="en-US" sz="1400" dirty="0"/>
              <a:t>Figure 10.9</a:t>
            </a:r>
          </a:p>
        </p:txBody>
      </p:sp>
      <p:sp>
        <p:nvSpPr>
          <p:cNvPr id="4" name="TextBox 3"/>
          <p:cNvSpPr txBox="1"/>
          <p:nvPr/>
        </p:nvSpPr>
        <p:spPr>
          <a:xfrm>
            <a:off x="457198" y="3289655"/>
            <a:ext cx="4855029" cy="3259867"/>
          </a:xfrm>
          <a:prstGeom prst="rect">
            <a:avLst/>
          </a:prstGeom>
          <a:noFill/>
        </p:spPr>
        <p:txBody>
          <a:bodyPr wrap="square" rtlCol="0">
            <a:spAutoFit/>
          </a:bodyPr>
          <a:lstStyle/>
          <a:p>
            <a:pPr>
              <a:spcBef>
                <a:spcPts val="480"/>
              </a:spcBef>
              <a:spcAft>
                <a:spcPts val="600"/>
              </a:spcAft>
              <a:buClr>
                <a:srgbClr val="6CB255"/>
              </a:buClr>
            </a:pPr>
            <a:r>
              <a:rPr lang="en-US" sz="1600" b="1" u="sng" dirty="0"/>
              <a:t>After Eating</a:t>
            </a:r>
          </a:p>
          <a:p>
            <a:pPr>
              <a:spcBef>
                <a:spcPts val="480"/>
              </a:spcBef>
              <a:spcAft>
                <a:spcPts val="600"/>
              </a:spcAft>
              <a:buClr>
                <a:srgbClr val="6CB255"/>
              </a:buClr>
            </a:pPr>
            <a:r>
              <a:rPr lang="en-US" sz="1600" b="1" dirty="0"/>
              <a:t>Satiation</a:t>
            </a:r>
            <a:r>
              <a:rPr lang="en-US" sz="1600" dirty="0"/>
              <a:t> </a:t>
            </a:r>
            <a:r>
              <a:rPr lang="mr-IN" sz="1600" dirty="0"/>
              <a:t>–</a:t>
            </a:r>
            <a:r>
              <a:rPr lang="en-US" sz="1600" dirty="0"/>
              <a:t> feeling of fullness and satisfaction causing eating behavior to stop.</a:t>
            </a:r>
          </a:p>
          <a:p>
            <a:pPr marL="342900" indent="-342900">
              <a:spcBef>
                <a:spcPts val="480"/>
              </a:spcBef>
              <a:spcAft>
                <a:spcPts val="600"/>
              </a:spcAft>
              <a:buClr>
                <a:srgbClr val="6CB255"/>
              </a:buClr>
              <a:buAutoNum type="arabicPeriod"/>
            </a:pPr>
            <a:r>
              <a:rPr lang="en-US" sz="1600" dirty="0"/>
              <a:t>Increase in blood glucose levels </a:t>
            </a:r>
            <a:r>
              <a:rPr lang="en-US" sz="1600" dirty="0">
                <a:sym typeface="Wingdings"/>
              </a:rPr>
              <a:t> pancreas and liver send signals to shut off hunger and eating.</a:t>
            </a:r>
          </a:p>
          <a:p>
            <a:pPr marL="342900" indent="-342900">
              <a:spcBef>
                <a:spcPts val="480"/>
              </a:spcBef>
              <a:spcAft>
                <a:spcPts val="600"/>
              </a:spcAft>
              <a:buClr>
                <a:srgbClr val="6CB255"/>
              </a:buClr>
              <a:buAutoNum type="arabicPeriod"/>
            </a:pPr>
            <a:r>
              <a:rPr lang="en-US" sz="1600" dirty="0">
                <a:sym typeface="Wingdings"/>
              </a:rPr>
              <a:t>Food passes through gastrointestinal tract  satiety signals are sent to the brain.</a:t>
            </a:r>
          </a:p>
          <a:p>
            <a:pPr marL="342900" indent="-342900">
              <a:spcBef>
                <a:spcPts val="480"/>
              </a:spcBef>
              <a:spcAft>
                <a:spcPts val="600"/>
              </a:spcAft>
              <a:buClr>
                <a:srgbClr val="6CB255"/>
              </a:buClr>
              <a:buAutoNum type="arabicPeriod"/>
            </a:pPr>
            <a:r>
              <a:rPr lang="en-US" sz="1600" dirty="0">
                <a:sym typeface="Wingdings"/>
              </a:rPr>
              <a:t>Fat cells release leptin (satiety hormone).</a:t>
            </a:r>
            <a:endParaRPr lang="en-US" sz="1600" dirty="0"/>
          </a:p>
          <a:p>
            <a:pPr>
              <a:spcBef>
                <a:spcPts val="480"/>
              </a:spcBef>
              <a:spcAft>
                <a:spcPts val="600"/>
              </a:spcAft>
            </a:pPr>
            <a:endParaRPr lang="en-US" sz="1600" dirty="0"/>
          </a:p>
        </p:txBody>
      </p:sp>
    </p:spTree>
    <p:extLst>
      <p:ext uri="{BB962C8B-B14F-4D97-AF65-F5344CB8AC3E}">
        <p14:creationId xmlns:p14="http://schemas.microsoft.com/office/powerpoint/2010/main" val="265691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Metabolism &amp; body weight</a:t>
            </a:r>
          </a:p>
        </p:txBody>
      </p:sp>
      <p:sp>
        <p:nvSpPr>
          <p:cNvPr id="4" name="Text Placeholder 3"/>
          <p:cNvSpPr>
            <a:spLocks noGrp="1"/>
          </p:cNvSpPr>
          <p:nvPr>
            <p:ph type="body" sz="quarter" idx="14"/>
          </p:nvPr>
        </p:nvSpPr>
        <p:spPr>
          <a:xfrm>
            <a:off x="457200" y="1157353"/>
            <a:ext cx="8498114" cy="5403103"/>
          </a:xfrm>
        </p:spPr>
        <p:txBody>
          <a:bodyPr>
            <a:normAutofit lnSpcReduction="10000"/>
          </a:bodyPr>
          <a:lstStyle/>
          <a:p>
            <a:r>
              <a:rPr lang="en-US" sz="1600" b="1" u="sng" dirty="0">
                <a:solidFill>
                  <a:srgbClr val="6CB255"/>
                </a:solidFill>
              </a:rPr>
              <a:t>Factors Affecting Body Weight</a:t>
            </a:r>
          </a:p>
          <a:p>
            <a:pPr marL="285750" indent="-285750">
              <a:buFont typeface="Arial" charset="0"/>
              <a:buChar char="•"/>
            </a:pPr>
            <a:r>
              <a:rPr lang="en-US" sz="1600" dirty="0"/>
              <a:t>Gene-environment interactions.</a:t>
            </a:r>
          </a:p>
          <a:p>
            <a:pPr marL="285750" indent="-285750">
              <a:buFont typeface="Arial" charset="0"/>
              <a:buChar char="•"/>
            </a:pPr>
            <a:r>
              <a:rPr lang="en-US" sz="1600" dirty="0"/>
              <a:t>Number of calories consumed versus number of calories burned in daily activity.</a:t>
            </a:r>
          </a:p>
          <a:p>
            <a:pPr marL="285750" indent="-285750">
              <a:buFont typeface="Arial" charset="0"/>
              <a:buChar char="•"/>
            </a:pPr>
            <a:r>
              <a:rPr lang="en-US" sz="1600" dirty="0"/>
              <a:t>Metabolic rate</a:t>
            </a:r>
          </a:p>
          <a:p>
            <a:r>
              <a:rPr lang="en-US" sz="1600" b="1" dirty="0"/>
              <a:t>Metabolic rate </a:t>
            </a:r>
            <a:r>
              <a:rPr lang="mr-IN" sz="1600" dirty="0"/>
              <a:t>–</a:t>
            </a:r>
            <a:r>
              <a:rPr lang="en-US" sz="1600" dirty="0"/>
              <a:t> the amount of energy that is expended in a given period of time.</a:t>
            </a:r>
          </a:p>
          <a:p>
            <a:pPr marL="285750" indent="-285750">
              <a:buFont typeface="Arial" charset="0"/>
              <a:buChar char="•"/>
            </a:pPr>
            <a:r>
              <a:rPr lang="en-US" sz="1600" dirty="0"/>
              <a:t>Various between individuals.</a:t>
            </a:r>
          </a:p>
          <a:p>
            <a:pPr marL="285750" indent="-285750">
              <a:buFont typeface="Arial" charset="0"/>
              <a:buChar char="•"/>
            </a:pPr>
            <a:r>
              <a:rPr lang="en-US" sz="1600" dirty="0"/>
              <a:t>People with a high metabolic rate burn off calories more easily than those with lower rates of metabolism.</a:t>
            </a:r>
          </a:p>
          <a:p>
            <a:r>
              <a:rPr lang="en-US" sz="1600" b="1" u="sng" dirty="0">
                <a:solidFill>
                  <a:srgbClr val="6CB255"/>
                </a:solidFill>
              </a:rPr>
              <a:t>Regulation of Body Weight</a:t>
            </a:r>
          </a:p>
          <a:p>
            <a:r>
              <a:rPr lang="en-US" sz="1600" b="1" dirty="0"/>
              <a:t>Set-Point theory </a:t>
            </a:r>
            <a:r>
              <a:rPr lang="mr-IN" sz="1600" dirty="0"/>
              <a:t>–</a:t>
            </a:r>
            <a:r>
              <a:rPr lang="en-US" sz="1600" dirty="0"/>
              <a:t> each individual has an ideal body weight/set point, which is resistant to change.</a:t>
            </a:r>
          </a:p>
          <a:p>
            <a:pPr marL="285750" indent="-285750">
              <a:buFont typeface="Arial" charset="0"/>
              <a:buChar char="•"/>
            </a:pPr>
            <a:r>
              <a:rPr lang="en-US" sz="1600" dirty="0"/>
              <a:t>Set point is genetically determined.</a:t>
            </a:r>
          </a:p>
          <a:p>
            <a:pPr marL="285750" indent="-285750">
              <a:buFont typeface="Arial" charset="0"/>
              <a:buChar char="•"/>
            </a:pPr>
            <a:r>
              <a:rPr lang="en-US" sz="1600" dirty="0"/>
              <a:t>Efforts to move weight significantly from the set-point are resisted by compensatory changes in energy intake/expenditure.</a:t>
            </a:r>
          </a:p>
          <a:p>
            <a:pPr marL="285750" indent="-285750">
              <a:buFont typeface="Arial" charset="0"/>
              <a:buChar char="•"/>
            </a:pPr>
            <a:r>
              <a:rPr lang="en-US" sz="1600" dirty="0"/>
              <a:t>Based on the observation that people’s weight generally fluctuates within a narrow margin.</a:t>
            </a:r>
          </a:p>
          <a:p>
            <a:pPr marL="285750" indent="-285750">
              <a:buFont typeface="Arial" charset="0"/>
              <a:buChar char="•"/>
            </a:pPr>
            <a:r>
              <a:rPr lang="en-US" sz="1600" dirty="0"/>
              <a:t>Fails to account for the influences of social and environmental factors.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2014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obesity</a:t>
            </a:r>
          </a:p>
        </p:txBody>
      </p:sp>
      <p:pic>
        <p:nvPicPr>
          <p:cNvPr id="2" name="Picture Placeholder 1" descr="CNX_Psych_10_02_Bodymas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68" r="-44068"/>
          <a:stretch>
            <a:fillRect/>
          </a:stretch>
        </p:blipFill>
        <p:spPr>
          <a:xfrm>
            <a:off x="2209798" y="2204768"/>
            <a:ext cx="8944162" cy="3882617"/>
          </a:xfrm>
        </p:spPr>
      </p:pic>
      <p:sp>
        <p:nvSpPr>
          <p:cNvPr id="7" name="Text Placeholder 6"/>
          <p:cNvSpPr>
            <a:spLocks noGrp="1"/>
          </p:cNvSpPr>
          <p:nvPr>
            <p:ph type="body" sz="quarter" idx="14"/>
          </p:nvPr>
        </p:nvSpPr>
        <p:spPr>
          <a:xfrm>
            <a:off x="457199" y="2226537"/>
            <a:ext cx="3200400" cy="1171836"/>
          </a:xfrm>
        </p:spPr>
        <p:txBody>
          <a:bodyPr>
            <a:normAutofit/>
          </a:bodyPr>
          <a:lstStyle/>
          <a:p>
            <a:pPr>
              <a:spcBef>
                <a:spcPts val="480"/>
              </a:spcBef>
            </a:pPr>
            <a:r>
              <a:rPr lang="en-US" sz="1600" dirty="0"/>
              <a:t>25 - 29.9  = overweight</a:t>
            </a:r>
          </a:p>
          <a:p>
            <a:pPr>
              <a:spcBef>
                <a:spcPts val="480"/>
              </a:spcBef>
            </a:pPr>
            <a:r>
              <a:rPr lang="en-US" sz="1600" dirty="0"/>
              <a:t>Over 30 = obese</a:t>
            </a:r>
          </a:p>
          <a:p>
            <a:pPr>
              <a:spcBef>
                <a:spcPts val="480"/>
              </a:spcBef>
            </a:pPr>
            <a:r>
              <a:rPr lang="en-US" sz="1600" dirty="0"/>
              <a:t>Over 40 = morbidly obese</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474857" y="5874891"/>
            <a:ext cx="1349564" cy="307777"/>
          </a:xfrm>
          <a:prstGeom prst="rect">
            <a:avLst/>
          </a:prstGeom>
          <a:noFill/>
        </p:spPr>
        <p:txBody>
          <a:bodyPr wrap="square" rtlCol="0">
            <a:spAutoFit/>
          </a:bodyPr>
          <a:lstStyle/>
          <a:p>
            <a:r>
              <a:rPr lang="en-US" sz="1400" dirty="0"/>
              <a:t>Figure 10.10</a:t>
            </a:r>
          </a:p>
        </p:txBody>
      </p:sp>
      <p:sp>
        <p:nvSpPr>
          <p:cNvPr id="9" name="TextBox 8"/>
          <p:cNvSpPr txBox="1"/>
          <p:nvPr/>
        </p:nvSpPr>
        <p:spPr>
          <a:xfrm>
            <a:off x="457199" y="1063045"/>
            <a:ext cx="8367221" cy="1354217"/>
          </a:xfrm>
          <a:prstGeom prst="rect">
            <a:avLst/>
          </a:prstGeom>
          <a:noFill/>
        </p:spPr>
        <p:txBody>
          <a:bodyPr wrap="square" rtlCol="0">
            <a:spAutoFit/>
          </a:bodyPr>
          <a:lstStyle/>
          <a:p>
            <a:r>
              <a:rPr lang="en-US" sz="1600" dirty="0"/>
              <a:t>2/3 U.S. adults struggle with issues related to being overweight.</a:t>
            </a:r>
          </a:p>
          <a:p>
            <a:endParaRPr lang="en-US" sz="1600" dirty="0"/>
          </a:p>
          <a:p>
            <a:r>
              <a:rPr lang="en-US" sz="1600" dirty="0"/>
              <a:t>This chart shows how adult BMI is calculated. Individuals find their height on the </a:t>
            </a:r>
            <a:r>
              <a:rPr lang="en-US" sz="1600" i="1" dirty="0"/>
              <a:t>y</a:t>
            </a:r>
            <a:r>
              <a:rPr lang="en-US" sz="1600" dirty="0"/>
              <a:t>-axis and their weight on the </a:t>
            </a:r>
            <a:r>
              <a:rPr lang="en-US" sz="1600" i="1" dirty="0"/>
              <a:t>x</a:t>
            </a:r>
            <a:r>
              <a:rPr lang="en-US" sz="1600" dirty="0"/>
              <a:t>-axis to determine their BMI.</a:t>
            </a:r>
          </a:p>
          <a:p>
            <a:endParaRPr lang="en-US" dirty="0"/>
          </a:p>
        </p:txBody>
      </p:sp>
      <p:sp>
        <p:nvSpPr>
          <p:cNvPr id="10" name="Text Placeholder 3"/>
          <p:cNvSpPr txBox="1">
            <a:spLocks/>
          </p:cNvSpPr>
          <p:nvPr/>
        </p:nvSpPr>
        <p:spPr>
          <a:xfrm>
            <a:off x="457199" y="3398372"/>
            <a:ext cx="3853544" cy="333573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b="1" u="sng" dirty="0">
                <a:solidFill>
                  <a:srgbClr val="6CB255"/>
                </a:solidFill>
              </a:rPr>
              <a:t>Environmental Factors</a:t>
            </a:r>
          </a:p>
          <a:p>
            <a:r>
              <a:rPr lang="en-US" sz="1600" dirty="0"/>
              <a:t>As well as factors such as genetics and energy intake/expenditure, socioeconomic status and the physical environment can contribute to obesity.</a:t>
            </a:r>
          </a:p>
          <a:p>
            <a:pPr marL="285750" indent="-285750">
              <a:buFontTx/>
              <a:buChar char="-"/>
            </a:pPr>
            <a:r>
              <a:rPr lang="en-US" sz="1600" dirty="0"/>
              <a:t>May not feel comfortable walking or biking in a neighborhood with high crime rates which </a:t>
            </a:r>
            <a:r>
              <a:rPr lang="en-US" sz="1600" dirty="0">
                <a:sym typeface="Wingdings"/>
              </a:rPr>
              <a:t>limits physical activity.</a:t>
            </a:r>
          </a:p>
          <a:p>
            <a:pPr marL="285750" indent="-285750">
              <a:buFontTx/>
              <a:buChar char="-"/>
            </a:pPr>
            <a:r>
              <a:rPr lang="en-US" sz="1600" dirty="0"/>
              <a:t>May not be able to afford healthy food options.</a:t>
            </a:r>
          </a:p>
          <a:p>
            <a:endParaRPr lang="en-US" sz="1600" dirty="0"/>
          </a:p>
        </p:txBody>
      </p:sp>
    </p:spTree>
    <p:extLst>
      <p:ext uri="{BB962C8B-B14F-4D97-AF65-F5344CB8AC3E}">
        <p14:creationId xmlns:p14="http://schemas.microsoft.com/office/powerpoint/2010/main" val="117151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obesity</a:t>
            </a:r>
          </a:p>
        </p:txBody>
      </p:sp>
      <p:pic>
        <p:nvPicPr>
          <p:cNvPr id="2" name="Picture Placeholder 1" descr="CNX_Psych_10_02_Bariatric.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369" r="-44369"/>
          <a:stretch>
            <a:fillRect/>
          </a:stretch>
        </p:blipFill>
        <p:spPr>
          <a:xfrm>
            <a:off x="2431141" y="2996560"/>
            <a:ext cx="8062913" cy="3500071"/>
          </a:xfrm>
        </p:spPr>
      </p:pic>
      <p:sp>
        <p:nvSpPr>
          <p:cNvPr id="7" name="Text Placeholder 6"/>
          <p:cNvSpPr>
            <a:spLocks noGrp="1"/>
          </p:cNvSpPr>
          <p:nvPr>
            <p:ph type="body" sz="quarter" idx="14"/>
          </p:nvPr>
        </p:nvSpPr>
        <p:spPr>
          <a:xfrm>
            <a:off x="457200" y="3088733"/>
            <a:ext cx="3432629" cy="2368637"/>
          </a:xfrm>
        </p:spPr>
        <p:txBody>
          <a:bodyPr>
            <a:normAutofit/>
          </a:bodyPr>
          <a:lstStyle/>
          <a:p>
            <a:pPr>
              <a:spcBef>
                <a:spcPts val="480"/>
              </a:spcBef>
            </a:pPr>
            <a:r>
              <a:rPr lang="en-US" sz="1600" b="1" u="sng" dirty="0">
                <a:solidFill>
                  <a:srgbClr val="6CB255"/>
                </a:solidFill>
              </a:rPr>
              <a:t>Weight Reduction</a:t>
            </a:r>
          </a:p>
          <a:p>
            <a:pPr>
              <a:spcBef>
                <a:spcPts val="480"/>
              </a:spcBef>
            </a:pPr>
            <a:r>
              <a:rPr lang="en-US" sz="1600" dirty="0"/>
              <a:t>A combination of diet and exercise.</a:t>
            </a:r>
          </a:p>
          <a:p>
            <a:pPr>
              <a:spcBef>
                <a:spcPts val="480"/>
              </a:spcBef>
            </a:pPr>
            <a:r>
              <a:rPr lang="en-US" sz="1600" b="1" dirty="0"/>
              <a:t>Bariatric Surgery:</a:t>
            </a:r>
          </a:p>
          <a:p>
            <a:pPr>
              <a:spcBef>
                <a:spcPts val="480"/>
              </a:spcBef>
            </a:pPr>
            <a:r>
              <a:rPr lang="en-US" sz="1600" dirty="0"/>
              <a:t>Gastric banding surgery creates a small pouch of stomach, reducing the size of the stomach that can be used for digestion.</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7590971" y="6342743"/>
            <a:ext cx="1233450" cy="307777"/>
          </a:xfrm>
          <a:prstGeom prst="rect">
            <a:avLst/>
          </a:prstGeom>
          <a:noFill/>
        </p:spPr>
        <p:txBody>
          <a:bodyPr wrap="square" rtlCol="0">
            <a:spAutoFit/>
          </a:bodyPr>
          <a:lstStyle/>
          <a:p>
            <a:r>
              <a:rPr lang="en-US" sz="1400" dirty="0"/>
              <a:t>Figure 10.11</a:t>
            </a:r>
          </a:p>
        </p:txBody>
      </p:sp>
      <p:sp>
        <p:nvSpPr>
          <p:cNvPr id="9" name="TextBox 8"/>
          <p:cNvSpPr txBox="1"/>
          <p:nvPr/>
        </p:nvSpPr>
        <p:spPr>
          <a:xfrm>
            <a:off x="457200" y="1124094"/>
            <a:ext cx="8367221" cy="1964640"/>
          </a:xfrm>
          <a:prstGeom prst="rect">
            <a:avLst/>
          </a:prstGeom>
          <a:noFill/>
        </p:spPr>
        <p:txBody>
          <a:bodyPr wrap="square" numCol="3" rtlCol="0">
            <a:spAutoFit/>
          </a:bodyPr>
          <a:lstStyle/>
          <a:p>
            <a:pPr>
              <a:spcBef>
                <a:spcPts val="480"/>
              </a:spcBef>
              <a:spcAft>
                <a:spcPts val="600"/>
              </a:spcAft>
              <a:buClr>
                <a:srgbClr val="6CB255"/>
              </a:buClr>
            </a:pPr>
            <a:r>
              <a:rPr lang="en-US" sz="1600" b="1" u="sng" dirty="0">
                <a:solidFill>
                  <a:srgbClr val="6CB255"/>
                </a:solidFill>
              </a:rPr>
              <a:t>Health Risks</a:t>
            </a:r>
          </a:p>
          <a:p>
            <a:pPr marL="285750" indent="-285750">
              <a:spcBef>
                <a:spcPts val="480"/>
              </a:spcBef>
              <a:spcAft>
                <a:spcPts val="600"/>
              </a:spcAft>
              <a:buClr>
                <a:srgbClr val="6CB255"/>
              </a:buClr>
              <a:buFont typeface="Arial" charset="0"/>
              <a:buChar char="•"/>
            </a:pPr>
            <a:r>
              <a:rPr lang="en-US" sz="1600" dirty="0"/>
              <a:t>Cardiovascular disease</a:t>
            </a:r>
          </a:p>
          <a:p>
            <a:pPr marL="285750" indent="-285750">
              <a:spcBef>
                <a:spcPts val="480"/>
              </a:spcBef>
              <a:spcAft>
                <a:spcPts val="600"/>
              </a:spcAft>
              <a:buClr>
                <a:srgbClr val="6CB255"/>
              </a:buClr>
              <a:buFont typeface="Arial" charset="0"/>
              <a:buChar char="•"/>
            </a:pPr>
            <a:r>
              <a:rPr lang="en-US" sz="1600" dirty="0"/>
              <a:t>Stroke</a:t>
            </a:r>
          </a:p>
          <a:p>
            <a:pPr marL="285750" indent="-285750">
              <a:spcBef>
                <a:spcPts val="480"/>
              </a:spcBef>
              <a:spcAft>
                <a:spcPts val="600"/>
              </a:spcAft>
              <a:buClr>
                <a:srgbClr val="6CB255"/>
              </a:buClr>
              <a:buFont typeface="Arial" charset="0"/>
              <a:buChar char="•"/>
            </a:pPr>
            <a:r>
              <a:rPr lang="en-US" sz="1600" dirty="0"/>
              <a:t>Type 2 diabetes</a:t>
            </a:r>
          </a:p>
          <a:p>
            <a:pPr marL="285750" indent="-285750">
              <a:spcBef>
                <a:spcPts val="480"/>
              </a:spcBef>
              <a:spcAft>
                <a:spcPts val="600"/>
              </a:spcAft>
              <a:buClr>
                <a:srgbClr val="6CB255"/>
              </a:buClr>
              <a:buFont typeface="Arial" charset="0"/>
              <a:buChar char="•"/>
            </a:pPr>
            <a:endParaRPr lang="en-US" sz="1600" dirty="0"/>
          </a:p>
          <a:p>
            <a:pPr marL="285750" indent="-285750">
              <a:spcBef>
                <a:spcPts val="480"/>
              </a:spcBef>
              <a:spcAft>
                <a:spcPts val="600"/>
              </a:spcAft>
              <a:buClr>
                <a:srgbClr val="6CB255"/>
              </a:buClr>
              <a:buFont typeface="Arial" charset="0"/>
              <a:buChar char="•"/>
            </a:pPr>
            <a:endParaRPr lang="en-US" sz="1600" dirty="0"/>
          </a:p>
          <a:p>
            <a:pPr marL="285750" indent="-285750">
              <a:spcBef>
                <a:spcPts val="480"/>
              </a:spcBef>
              <a:spcAft>
                <a:spcPts val="600"/>
              </a:spcAft>
              <a:buClr>
                <a:srgbClr val="6CB255"/>
              </a:buClr>
              <a:buFont typeface="Arial" charset="0"/>
              <a:buChar char="•"/>
            </a:pPr>
            <a:r>
              <a:rPr lang="en-US" sz="1600" dirty="0"/>
              <a:t>Liver disease</a:t>
            </a:r>
          </a:p>
          <a:p>
            <a:pPr marL="285750" indent="-285750">
              <a:spcBef>
                <a:spcPts val="480"/>
              </a:spcBef>
              <a:spcAft>
                <a:spcPts val="600"/>
              </a:spcAft>
              <a:buClr>
                <a:srgbClr val="6CB255"/>
              </a:buClr>
              <a:buFont typeface="Arial" charset="0"/>
              <a:buChar char="•"/>
            </a:pPr>
            <a:r>
              <a:rPr lang="en-US" sz="1600" dirty="0"/>
              <a:t>Sleep apnea</a:t>
            </a:r>
          </a:p>
          <a:p>
            <a:pPr marL="285750" indent="-285750">
              <a:spcBef>
                <a:spcPts val="480"/>
              </a:spcBef>
              <a:spcAft>
                <a:spcPts val="600"/>
              </a:spcAft>
              <a:buClr>
                <a:srgbClr val="6CB255"/>
              </a:buClr>
              <a:buFont typeface="Arial" charset="0"/>
              <a:buChar char="•"/>
            </a:pPr>
            <a:r>
              <a:rPr lang="en-US" sz="1600" dirty="0"/>
              <a:t>Colon cancer</a:t>
            </a:r>
          </a:p>
          <a:p>
            <a:pPr marL="285750" indent="-285750">
              <a:spcBef>
                <a:spcPts val="480"/>
              </a:spcBef>
              <a:spcAft>
                <a:spcPts val="600"/>
              </a:spcAft>
              <a:buClr>
                <a:srgbClr val="6CB255"/>
              </a:buClr>
              <a:buFont typeface="Arial" charset="0"/>
              <a:buChar char="•"/>
            </a:pPr>
            <a:endParaRPr lang="en-US" sz="1600" dirty="0"/>
          </a:p>
          <a:p>
            <a:pPr marL="285750" indent="-285750">
              <a:spcBef>
                <a:spcPts val="480"/>
              </a:spcBef>
              <a:spcAft>
                <a:spcPts val="600"/>
              </a:spcAft>
              <a:buClr>
                <a:srgbClr val="6CB255"/>
              </a:buClr>
              <a:buFont typeface="Arial" charset="0"/>
              <a:buChar char="•"/>
            </a:pPr>
            <a:endParaRPr lang="en-US" sz="1600" dirty="0"/>
          </a:p>
          <a:p>
            <a:pPr marL="285750" indent="-285750">
              <a:spcBef>
                <a:spcPts val="480"/>
              </a:spcBef>
              <a:spcAft>
                <a:spcPts val="600"/>
              </a:spcAft>
              <a:buClr>
                <a:srgbClr val="6CB255"/>
              </a:buClr>
              <a:buFont typeface="Arial" charset="0"/>
              <a:buChar char="•"/>
            </a:pPr>
            <a:r>
              <a:rPr lang="en-US" sz="1600" dirty="0"/>
              <a:t>Breast cancer</a:t>
            </a:r>
          </a:p>
          <a:p>
            <a:pPr marL="285750" indent="-285750">
              <a:spcBef>
                <a:spcPts val="480"/>
              </a:spcBef>
              <a:spcAft>
                <a:spcPts val="600"/>
              </a:spcAft>
              <a:buClr>
                <a:srgbClr val="6CB255"/>
              </a:buClr>
              <a:buFont typeface="Arial" charset="0"/>
              <a:buChar char="•"/>
            </a:pPr>
            <a:r>
              <a:rPr lang="en-US" sz="1600" dirty="0"/>
              <a:t>Infertility</a:t>
            </a:r>
          </a:p>
          <a:p>
            <a:pPr marL="285750" indent="-285750">
              <a:spcBef>
                <a:spcPts val="480"/>
              </a:spcBef>
              <a:spcAft>
                <a:spcPts val="600"/>
              </a:spcAft>
              <a:buClr>
                <a:srgbClr val="6CB255"/>
              </a:buClr>
              <a:buFont typeface="Arial" charset="0"/>
              <a:buChar char="•"/>
            </a:pPr>
            <a:r>
              <a:rPr lang="en-US" sz="1600" dirty="0"/>
              <a:t>Arthritis</a:t>
            </a:r>
          </a:p>
        </p:txBody>
      </p:sp>
    </p:spTree>
    <p:extLst>
      <p:ext uri="{BB962C8B-B14F-4D97-AF65-F5344CB8AC3E}">
        <p14:creationId xmlns:p14="http://schemas.microsoft.com/office/powerpoint/2010/main" val="33851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a:t>
            </a:r>
          </a:p>
        </p:txBody>
      </p:sp>
      <p:sp>
        <p:nvSpPr>
          <p:cNvPr id="4" name="Text Placeholder 3"/>
          <p:cNvSpPr>
            <a:spLocks noGrp="1"/>
          </p:cNvSpPr>
          <p:nvPr>
            <p:ph type="body" sz="quarter" idx="14"/>
          </p:nvPr>
        </p:nvSpPr>
        <p:spPr>
          <a:xfrm>
            <a:off x="457199" y="1244438"/>
            <a:ext cx="8367221" cy="4938648"/>
          </a:xfrm>
        </p:spPr>
        <p:txBody>
          <a:bodyPr>
            <a:normAutofit/>
          </a:bodyPr>
          <a:lstStyle/>
          <a:p>
            <a:pPr>
              <a:spcBef>
                <a:spcPts val="480"/>
              </a:spcBef>
            </a:pPr>
            <a:r>
              <a:rPr lang="en-US" sz="1600" b="1" u="sng" dirty="0">
                <a:solidFill>
                  <a:srgbClr val="6CB255"/>
                </a:solidFill>
              </a:rPr>
              <a:t>Bulimia Nervosa</a:t>
            </a:r>
          </a:p>
          <a:p>
            <a:pPr marL="285750" indent="-285750">
              <a:spcBef>
                <a:spcPts val="480"/>
              </a:spcBef>
              <a:buFont typeface="Arial" charset="0"/>
              <a:buChar char="•"/>
            </a:pPr>
            <a:r>
              <a:rPr lang="en-US" sz="1600" dirty="0"/>
              <a:t>Involves engaging in binge eating behavior, followed by attempts to compensate for the large amount of food consumed.</a:t>
            </a:r>
          </a:p>
          <a:p>
            <a:pPr marL="285750" indent="-285750">
              <a:spcBef>
                <a:spcPts val="480"/>
              </a:spcBef>
              <a:buFont typeface="Arial" charset="0"/>
              <a:buChar char="•"/>
            </a:pPr>
            <a:r>
              <a:rPr lang="en-US" sz="1600" b="1" dirty="0"/>
              <a:t>Compensation </a:t>
            </a:r>
            <a:r>
              <a:rPr lang="en-US" sz="1600" dirty="0"/>
              <a:t>-  includes vomiting, laxatives, excessive exercise.</a:t>
            </a:r>
          </a:p>
          <a:p>
            <a:pPr marL="285750" indent="-285750">
              <a:spcBef>
                <a:spcPts val="480"/>
              </a:spcBef>
              <a:buFont typeface="Arial" charset="0"/>
              <a:buChar char="•"/>
            </a:pPr>
            <a:r>
              <a:rPr lang="en-US" sz="1600" b="1" dirty="0"/>
              <a:t>Health consequences </a:t>
            </a:r>
            <a:r>
              <a:rPr lang="en-US" sz="1600" dirty="0"/>
              <a:t>- can include kidney failure, heart failure, and tooth decay.</a:t>
            </a:r>
          </a:p>
          <a:p>
            <a:pPr marL="285750" indent="-285750">
              <a:spcBef>
                <a:spcPts val="480"/>
              </a:spcBef>
              <a:buFont typeface="Arial" charset="0"/>
              <a:buChar char="•"/>
            </a:pPr>
            <a:r>
              <a:rPr lang="en-US" sz="1600" b="1" dirty="0"/>
              <a:t>Psychological problems </a:t>
            </a:r>
            <a:r>
              <a:rPr lang="mr-IN" sz="1600" dirty="0"/>
              <a:t>–</a:t>
            </a:r>
            <a:r>
              <a:rPr lang="en-US" sz="1600" dirty="0"/>
              <a:t> depression, anxiety, increased risk for substance abuse.</a:t>
            </a:r>
          </a:p>
          <a:p>
            <a:pPr>
              <a:spcBef>
                <a:spcPts val="480"/>
              </a:spcBef>
            </a:pPr>
            <a:endParaRPr lang="en-US" sz="1600" b="1" u="sng" dirty="0">
              <a:solidFill>
                <a:srgbClr val="6CB255"/>
              </a:solidFill>
            </a:endParaRPr>
          </a:p>
          <a:p>
            <a:pPr>
              <a:spcBef>
                <a:spcPts val="480"/>
              </a:spcBef>
            </a:pPr>
            <a:r>
              <a:rPr lang="en-US" sz="1600" b="1" u="sng" dirty="0">
                <a:solidFill>
                  <a:srgbClr val="6CB255"/>
                </a:solidFill>
              </a:rPr>
              <a:t>Anorexia Nervosa</a:t>
            </a:r>
          </a:p>
          <a:p>
            <a:pPr marL="342900" indent="-342900">
              <a:spcBef>
                <a:spcPts val="480"/>
              </a:spcBef>
              <a:buFont typeface="Arial" charset="0"/>
              <a:buChar char="•"/>
            </a:pPr>
            <a:r>
              <a:rPr lang="en-US" sz="1600" dirty="0"/>
              <a:t>Maintenance of body weight below average through starvation and/or exercise.</a:t>
            </a:r>
          </a:p>
          <a:p>
            <a:pPr marL="342900" indent="-342900">
              <a:spcBef>
                <a:spcPts val="480"/>
              </a:spcBef>
              <a:buFont typeface="Arial" charset="0"/>
              <a:buChar char="•"/>
            </a:pPr>
            <a:r>
              <a:rPr lang="en-US" sz="1600" b="1" dirty="0"/>
              <a:t>Distorted body image </a:t>
            </a:r>
            <a:r>
              <a:rPr lang="en-US" sz="1600" dirty="0"/>
              <a:t>- view themselves as fat even though they are not.</a:t>
            </a:r>
          </a:p>
          <a:p>
            <a:pPr marL="342900" indent="-342900">
              <a:spcBef>
                <a:spcPts val="480"/>
              </a:spcBef>
              <a:buFont typeface="Arial" charset="0"/>
              <a:buChar char="•"/>
            </a:pPr>
            <a:r>
              <a:rPr lang="en-US" sz="1600" b="1" dirty="0"/>
              <a:t>Health consequences </a:t>
            </a:r>
            <a:r>
              <a:rPr lang="mr-IN" sz="1600" dirty="0"/>
              <a:t>–</a:t>
            </a:r>
            <a:r>
              <a:rPr lang="en-US" sz="1600" dirty="0"/>
              <a:t> can include bone loss, heart failure, kidney failure, amenorrhea (cessation of menstrual period), reduced function of the gonads, in some cases death.</a:t>
            </a:r>
          </a:p>
          <a:p>
            <a:pPr marL="342900" indent="-342900">
              <a:spcBef>
                <a:spcPts val="480"/>
              </a:spcBef>
              <a:buFont typeface="Arial" charset="0"/>
              <a:buChar char="•"/>
            </a:pPr>
            <a:r>
              <a:rPr lang="en-US" sz="1600" b="1" dirty="0"/>
              <a:t>Psychological problems </a:t>
            </a:r>
            <a:r>
              <a:rPr lang="mr-IN" sz="1600" dirty="0"/>
              <a:t>–</a:t>
            </a:r>
            <a:r>
              <a:rPr lang="en-US" sz="1600" dirty="0"/>
              <a:t> anxiety disorders, mood disorders, substance abuse.</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3171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Eating disorders</a:t>
            </a:r>
          </a:p>
        </p:txBody>
      </p:sp>
      <p:pic>
        <p:nvPicPr>
          <p:cNvPr id="2" name="Picture Placeholder 1" descr="CNX_Psych_10_02_Model.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3" r="-1083"/>
          <a:stretch>
            <a:fillRect/>
          </a:stretch>
        </p:blipFill>
        <p:spPr>
          <a:xfrm>
            <a:off x="5384799" y="1277257"/>
            <a:ext cx="3251427" cy="4398419"/>
          </a:xfrm>
        </p:spPr>
      </p:pic>
      <p:sp>
        <p:nvSpPr>
          <p:cNvPr id="14" name="Text Placeholder 13"/>
          <p:cNvSpPr>
            <a:spLocks noGrp="1"/>
          </p:cNvSpPr>
          <p:nvPr>
            <p:ph type="body" sz="quarter" idx="14"/>
          </p:nvPr>
        </p:nvSpPr>
        <p:spPr>
          <a:xfrm>
            <a:off x="5384799" y="5823819"/>
            <a:ext cx="3251427" cy="1034181"/>
          </a:xfrm>
        </p:spPr>
        <p:txBody>
          <a:bodyPr>
            <a:noAutofit/>
          </a:bodyPr>
          <a:lstStyle/>
          <a:p>
            <a:r>
              <a:rPr lang="en-US" sz="1400" dirty="0">
                <a:solidFill>
                  <a:schemeClr val="tx1"/>
                </a:solidFill>
              </a:rPr>
              <a:t>Young women in our society are inundated with images of extremely </a:t>
            </a:r>
            <a:r>
              <a:rPr lang="en-US" sz="1400">
                <a:solidFill>
                  <a:schemeClr val="tx1"/>
                </a:solidFill>
              </a:rPr>
              <a:t>thin models.</a:t>
            </a:r>
          </a:p>
          <a:p>
            <a:r>
              <a:rPr lang="en-US" sz="1300" dirty="0">
                <a:solidFill>
                  <a:schemeClr val="tx1"/>
                </a:solidFill>
              </a:rPr>
              <a:t>Figure 10.13 (credit: Peter </a:t>
            </a:r>
            <a:r>
              <a:rPr lang="en-US" sz="1300" dirty="0" err="1">
                <a:solidFill>
                  <a:schemeClr val="tx1"/>
                </a:solidFill>
              </a:rPr>
              <a:t>Duhon</a:t>
            </a:r>
            <a:r>
              <a:rPr lang="en-US" sz="1300" dirty="0">
                <a:solidFill>
                  <a:schemeClr val="tx1"/>
                </a:solidFill>
              </a:rPr>
              <a:t>)</a:t>
            </a:r>
          </a:p>
          <a:p>
            <a:endParaRPr lang="en-US" sz="1400" dirty="0">
              <a:solidFill>
                <a:schemeClr val="tx1"/>
              </a:solidFill>
            </a:endParaRPr>
          </a:p>
        </p:txBody>
      </p:sp>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6" name="TextBox 5"/>
          <p:cNvSpPr txBox="1"/>
          <p:nvPr/>
        </p:nvSpPr>
        <p:spPr>
          <a:xfrm>
            <a:off x="457200" y="1451429"/>
            <a:ext cx="4506686" cy="5027017"/>
          </a:xfrm>
          <a:prstGeom prst="rect">
            <a:avLst/>
          </a:prstGeom>
          <a:noFill/>
        </p:spPr>
        <p:txBody>
          <a:bodyPr wrap="square" rtlCol="0">
            <a:spAutoFit/>
          </a:bodyPr>
          <a:lstStyle/>
          <a:p>
            <a:pPr>
              <a:spcBef>
                <a:spcPts val="480"/>
              </a:spcBef>
              <a:spcAft>
                <a:spcPts val="600"/>
              </a:spcAft>
            </a:pPr>
            <a:r>
              <a:rPr lang="en-US" sz="1600" dirty="0"/>
              <a:t>Caucasian females, ages 15-19, from Western societies are the most at-risk population.</a:t>
            </a:r>
          </a:p>
          <a:p>
            <a:pPr>
              <a:spcBef>
                <a:spcPts val="480"/>
              </a:spcBef>
              <a:spcAft>
                <a:spcPts val="600"/>
              </a:spcAft>
            </a:pPr>
            <a:r>
              <a:rPr lang="en-US" sz="1600" b="1" u="sng" dirty="0">
                <a:solidFill>
                  <a:srgbClr val="6CB255"/>
                </a:solidFill>
              </a:rPr>
              <a:t>Contributing Factors</a:t>
            </a:r>
          </a:p>
          <a:p>
            <a:pPr marL="285750" indent="-285750">
              <a:spcBef>
                <a:spcPts val="480"/>
              </a:spcBef>
              <a:spcAft>
                <a:spcPts val="600"/>
              </a:spcAft>
              <a:buClr>
                <a:srgbClr val="6CB255"/>
              </a:buClr>
              <a:buFont typeface="Arial" charset="0"/>
              <a:buChar char="•"/>
            </a:pPr>
            <a:r>
              <a:rPr lang="en-US" sz="1600" dirty="0"/>
              <a:t>Many blame the media for its messages of a thin ideal.</a:t>
            </a:r>
          </a:p>
          <a:p>
            <a:pPr marL="285750" indent="-285750">
              <a:spcBef>
                <a:spcPts val="480"/>
              </a:spcBef>
              <a:spcAft>
                <a:spcPts val="600"/>
              </a:spcAft>
              <a:buClr>
                <a:srgbClr val="6CB255"/>
              </a:buClr>
              <a:buFont typeface="Arial" charset="0"/>
              <a:buChar char="•"/>
            </a:pPr>
            <a:r>
              <a:rPr lang="en-US" sz="1600" dirty="0"/>
              <a:t>Genetics may also predispose people to these disorders.</a:t>
            </a:r>
          </a:p>
          <a:p>
            <a:pPr marL="285750" indent="-285750">
              <a:spcBef>
                <a:spcPts val="480"/>
              </a:spcBef>
              <a:spcAft>
                <a:spcPts val="600"/>
              </a:spcAft>
              <a:buClr>
                <a:srgbClr val="6CB255"/>
              </a:buClr>
              <a:buFont typeface="Arial" charset="0"/>
              <a:buChar char="•"/>
            </a:pPr>
            <a:r>
              <a:rPr lang="en-US" sz="1600" dirty="0"/>
              <a:t>Low self-esteem, other mental illnesses.</a:t>
            </a:r>
          </a:p>
          <a:p>
            <a:pPr marL="285750" indent="-285750">
              <a:spcBef>
                <a:spcPts val="480"/>
              </a:spcBef>
              <a:spcAft>
                <a:spcPts val="600"/>
              </a:spcAft>
              <a:buClr>
                <a:srgbClr val="6CB255"/>
              </a:buClr>
              <a:buFont typeface="Arial" charset="0"/>
              <a:buChar char="•"/>
            </a:pPr>
            <a:r>
              <a:rPr lang="en-US" sz="1600" dirty="0"/>
              <a:t>Life transitions, stress.</a:t>
            </a:r>
          </a:p>
          <a:p>
            <a:pPr marL="285750" indent="-285750">
              <a:spcBef>
                <a:spcPts val="480"/>
              </a:spcBef>
              <a:spcAft>
                <a:spcPts val="600"/>
              </a:spcAft>
              <a:buClr>
                <a:srgbClr val="6CB255"/>
              </a:buClr>
              <a:buFont typeface="Arial" charset="0"/>
              <a:buChar char="•"/>
            </a:pPr>
            <a:r>
              <a:rPr lang="en-US" sz="1600" dirty="0"/>
              <a:t>Experiences such as abuse and bullying.</a:t>
            </a:r>
          </a:p>
          <a:p>
            <a:pPr marL="285750" indent="-285750">
              <a:spcBef>
                <a:spcPts val="480"/>
              </a:spcBef>
              <a:spcAft>
                <a:spcPts val="600"/>
              </a:spcAft>
              <a:buClr>
                <a:srgbClr val="6CB255"/>
              </a:buClr>
              <a:buFont typeface="Arial" charset="0"/>
              <a:buChar char="•"/>
            </a:pPr>
            <a:r>
              <a:rPr lang="en-US" sz="1600" dirty="0"/>
              <a:t>Personality types (perfectionism).</a:t>
            </a:r>
          </a:p>
          <a:p>
            <a:pPr marL="285750" indent="-285750">
              <a:spcBef>
                <a:spcPts val="480"/>
              </a:spcBef>
              <a:spcAft>
                <a:spcPts val="600"/>
              </a:spcAft>
              <a:buClr>
                <a:srgbClr val="6CB255"/>
              </a:buClr>
              <a:buFont typeface="Arial" charset="0"/>
              <a:buChar char="•"/>
            </a:pPr>
            <a:r>
              <a:rPr lang="en-US" sz="1600" dirty="0"/>
              <a:t>Family issues.</a:t>
            </a:r>
          </a:p>
          <a:p>
            <a:pPr marL="285750" indent="-285750">
              <a:spcBef>
                <a:spcPts val="480"/>
              </a:spcBef>
              <a:spcAft>
                <a:spcPts val="600"/>
              </a:spcAft>
              <a:buClr>
                <a:srgbClr val="6CB255"/>
              </a:buClr>
              <a:buFont typeface="Arial" charset="0"/>
              <a:buChar char="•"/>
            </a:pPr>
            <a:endParaRPr lang="en-US" sz="1600" dirty="0"/>
          </a:p>
          <a:p>
            <a:pPr>
              <a:spcBef>
                <a:spcPts val="480"/>
              </a:spcBef>
              <a:spcAft>
                <a:spcPts val="600"/>
              </a:spcAft>
            </a:pPr>
            <a:endParaRPr lang="en-US" sz="1600" dirty="0"/>
          </a:p>
        </p:txBody>
      </p:sp>
    </p:spTree>
    <p:extLst>
      <p:ext uri="{BB962C8B-B14F-4D97-AF65-F5344CB8AC3E}">
        <p14:creationId xmlns:p14="http://schemas.microsoft.com/office/powerpoint/2010/main" val="292162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29772" y="1505695"/>
            <a:ext cx="8062912" cy="4474190"/>
          </a:xfrm>
          <a:ln w="76200">
            <a:solidFill>
              <a:srgbClr val="6CB255"/>
            </a:solidFill>
          </a:ln>
        </p:spPr>
        <p:txBody>
          <a:bodyPr>
            <a:normAutofit/>
          </a:bodyPr>
          <a:lstStyle/>
          <a:p>
            <a:pPr algn="ctr"/>
            <a:endParaRPr lang="en-US" sz="3600" b="1" dirty="0">
              <a:solidFill>
                <a:srgbClr val="6CB255"/>
              </a:solidFill>
            </a:endParaRPr>
          </a:p>
          <a:p>
            <a:pPr algn="ctr"/>
            <a:r>
              <a:rPr lang="en-US" sz="3600" b="1" dirty="0">
                <a:solidFill>
                  <a:srgbClr val="6CB255"/>
                </a:solidFill>
              </a:rPr>
              <a:t>SEXUAL BEHAVIOR</a:t>
            </a:r>
          </a:p>
          <a:p>
            <a:pPr algn="ctr"/>
            <a:r>
              <a:rPr lang="en-US" dirty="0">
                <a:solidFill>
                  <a:srgbClr val="6CB255"/>
                </a:solidFill>
              </a:rPr>
              <a:t>PHYSIOLOGICAL MECHANISMS</a:t>
            </a:r>
          </a:p>
          <a:p>
            <a:pPr algn="ctr"/>
            <a:r>
              <a:rPr lang="en-US" dirty="0">
                <a:solidFill>
                  <a:srgbClr val="6CB255"/>
                </a:solidFill>
              </a:rPr>
              <a:t>KINSEY’S RESEARCH</a:t>
            </a:r>
          </a:p>
          <a:p>
            <a:pPr algn="ctr"/>
            <a:r>
              <a:rPr lang="en-US" dirty="0">
                <a:solidFill>
                  <a:srgbClr val="6CB255"/>
                </a:solidFill>
              </a:rPr>
              <a:t>MASTER’S &amp; JOHNSON’S RESEARCH</a:t>
            </a:r>
          </a:p>
          <a:p>
            <a:pPr algn="ctr"/>
            <a:r>
              <a:rPr lang="en-US" dirty="0">
                <a:solidFill>
                  <a:srgbClr val="6CB255"/>
                </a:solidFill>
              </a:rPr>
              <a:t>SEXUAL ORIENTATION</a:t>
            </a:r>
          </a:p>
          <a:p>
            <a:pPr algn="ctr"/>
            <a:r>
              <a:rPr lang="en-US" dirty="0">
                <a:solidFill>
                  <a:srgbClr val="6CB255"/>
                </a:solidFill>
              </a:rPr>
              <a:t>GENDER IDENTIY</a:t>
            </a:r>
          </a:p>
          <a:p>
            <a:pPr algn="ctr"/>
            <a:endParaRPr lang="en-US" dirty="0">
              <a:solidFill>
                <a:srgbClr val="6CB255"/>
              </a:solidFill>
            </a:endParaRP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45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Motivation and emotion</a:t>
            </a:r>
          </a:p>
        </p:txBody>
      </p:sp>
      <p:pic>
        <p:nvPicPr>
          <p:cNvPr id="2" name="Picture Placeholder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869" y="1122386"/>
            <a:ext cx="8029574" cy="3500071"/>
          </a:xfrm>
        </p:spPr>
      </p:pic>
      <p:sp>
        <p:nvSpPr>
          <p:cNvPr id="7" name="Text Placeholder 6"/>
          <p:cNvSpPr>
            <a:spLocks noGrp="1"/>
          </p:cNvSpPr>
          <p:nvPr>
            <p:ph type="body" sz="quarter" idx="14"/>
          </p:nvPr>
        </p:nvSpPr>
        <p:spPr>
          <a:xfrm>
            <a:off x="457200" y="5047181"/>
            <a:ext cx="8062912" cy="1513275"/>
          </a:xfrm>
        </p:spPr>
        <p:txBody>
          <a:bodyPr>
            <a:normAutofit/>
          </a:bodyPr>
          <a:lstStyle/>
          <a:p>
            <a:r>
              <a:rPr lang="en-US" sz="1600" dirty="0"/>
              <a:t>Emotions can change in an instant, especially in response to an unexpected event. Surprise, fear, anger, and sadness are some immediate emotions that people experienced in the aftermath of the April 15, 2013 Boston Marathon bombing. </a:t>
            </a:r>
          </a:p>
          <a:p>
            <a:r>
              <a:rPr lang="en-US" sz="1600" dirty="0"/>
              <a:t>What are emotions? What causes them? What motivated some bystanders to immediately help others, while other people ran for safety? </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2191656" y="4476263"/>
            <a:ext cx="5080000" cy="292388"/>
          </a:xfrm>
          <a:prstGeom prst="rect">
            <a:avLst/>
          </a:prstGeom>
          <a:noFill/>
        </p:spPr>
        <p:txBody>
          <a:bodyPr wrap="square" rtlCol="0">
            <a:spAutoFit/>
          </a:bodyPr>
          <a:lstStyle/>
          <a:p>
            <a:r>
              <a:rPr lang="en-US" sz="1300" dirty="0"/>
              <a:t>Figure 10.1(credit: modification of work by Aaron “tango” </a:t>
            </a:r>
            <a:r>
              <a:rPr lang="en-US" sz="1300"/>
              <a:t>Tang)</a:t>
            </a:r>
            <a:endParaRPr lang="en-US" sz="1300" dirty="0"/>
          </a:p>
        </p:txBody>
      </p:sp>
    </p:spTree>
    <p:extLst>
      <p:ext uri="{BB962C8B-B14F-4D97-AF65-F5344CB8AC3E}">
        <p14:creationId xmlns:p14="http://schemas.microsoft.com/office/powerpoint/2010/main" val="373495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a:bodyPr>
          <a:lstStyle/>
          <a:p>
            <a:r>
              <a:rPr lang="en-US"/>
              <a:t>Physiological mechanisms</a:t>
            </a:r>
            <a:endParaRPr lang="en-US" dirty="0">
              <a:latin typeface="+mn-lt"/>
            </a:endParaRPr>
          </a:p>
        </p:txBody>
      </p:sp>
      <p:sp>
        <p:nvSpPr>
          <p:cNvPr id="7" name="Text Placeholder 6"/>
          <p:cNvSpPr>
            <a:spLocks noGrp="1"/>
          </p:cNvSpPr>
          <p:nvPr>
            <p:ph type="body" sz="quarter" idx="14"/>
          </p:nvPr>
        </p:nvSpPr>
        <p:spPr>
          <a:xfrm>
            <a:off x="457199" y="1069048"/>
            <a:ext cx="8367222" cy="1633566"/>
          </a:xfrm>
        </p:spPr>
        <p:txBody>
          <a:bodyPr>
            <a:noAutofit/>
          </a:bodyPr>
          <a:lstStyle/>
          <a:p>
            <a:pPr>
              <a:spcBef>
                <a:spcPts val="480"/>
              </a:spcBef>
            </a:pPr>
            <a:r>
              <a:rPr lang="en-US" sz="1600" b="1" u="sng" dirty="0">
                <a:solidFill>
                  <a:srgbClr val="6CB255"/>
                </a:solidFill>
              </a:rPr>
              <a:t>Hypothalamus</a:t>
            </a:r>
          </a:p>
          <a:p>
            <a:pPr>
              <a:spcBef>
                <a:spcPts val="480"/>
              </a:spcBef>
            </a:pPr>
            <a:r>
              <a:rPr lang="en-US" sz="1600" dirty="0"/>
              <a:t>The hypothalamus plays an important role in motivated behavior, including sex.</a:t>
            </a:r>
          </a:p>
          <a:p>
            <a:pPr>
              <a:spcBef>
                <a:spcPts val="480"/>
              </a:spcBef>
            </a:pPr>
            <a:r>
              <a:rPr lang="en-US" sz="1600" dirty="0"/>
              <a:t>Lesions to the medial preoptic area of the hypothalamus completely disrupt a male rat’s ability to engage in sexual behavior, but does not affect sexual motivation (he will still seek to gain access to sexually receptive females).</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3_Rat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096" r="-30096"/>
          <a:stretch>
            <a:fillRect/>
          </a:stretch>
        </p:blipFill>
        <p:spPr>
          <a:xfrm>
            <a:off x="3251779" y="2863223"/>
            <a:ext cx="7040966" cy="3056449"/>
          </a:xfrm>
        </p:spPr>
      </p:pic>
      <p:sp>
        <p:nvSpPr>
          <p:cNvPr id="2" name="TextBox 1"/>
          <p:cNvSpPr txBox="1"/>
          <p:nvPr/>
        </p:nvSpPr>
        <p:spPr>
          <a:xfrm>
            <a:off x="6067237" y="6080281"/>
            <a:ext cx="3076763" cy="307777"/>
          </a:xfrm>
          <a:prstGeom prst="rect">
            <a:avLst/>
          </a:prstGeom>
          <a:noFill/>
        </p:spPr>
        <p:txBody>
          <a:bodyPr wrap="square" rtlCol="0">
            <a:spAutoFit/>
          </a:bodyPr>
          <a:lstStyle/>
          <a:p>
            <a:r>
              <a:rPr lang="en-US" sz="1400" dirty="0"/>
              <a:t>Figure 10.14 </a:t>
            </a:r>
            <a:r>
              <a:rPr lang="nb-NO" sz="1400" dirty="0"/>
              <a:t>(</a:t>
            </a:r>
            <a:r>
              <a:rPr lang="nb-NO" sz="1400" dirty="0" err="1"/>
              <a:t>credit</a:t>
            </a:r>
            <a:r>
              <a:rPr lang="nb-NO" sz="1400" dirty="0"/>
              <a:t>: Jason </a:t>
            </a:r>
            <a:r>
              <a:rPr lang="nb-NO" sz="1400" dirty="0" err="1"/>
              <a:t>Snyder</a:t>
            </a:r>
            <a:r>
              <a:rPr lang="nb-NO" sz="1400" dirty="0"/>
              <a:t>)</a:t>
            </a:r>
            <a:endParaRPr lang="en-US" sz="1400" dirty="0"/>
          </a:p>
        </p:txBody>
      </p:sp>
      <p:sp>
        <p:nvSpPr>
          <p:cNvPr id="9" name="TextBox 8"/>
          <p:cNvSpPr txBox="1"/>
          <p:nvPr/>
        </p:nvSpPr>
        <p:spPr>
          <a:xfrm>
            <a:off x="457197" y="2681869"/>
            <a:ext cx="4056746" cy="1077218"/>
          </a:xfrm>
          <a:prstGeom prst="rect">
            <a:avLst/>
          </a:prstGeom>
          <a:noFill/>
        </p:spPr>
        <p:txBody>
          <a:bodyPr wrap="square" rtlCol="0">
            <a:spAutoFit/>
          </a:bodyPr>
          <a:lstStyle/>
          <a:p>
            <a:pPr marL="285750" indent="-285750">
              <a:buClr>
                <a:srgbClr val="6CB255"/>
              </a:buClr>
              <a:buFont typeface="Arial" charset="0"/>
              <a:buChar char="•"/>
            </a:pPr>
            <a:r>
              <a:rPr lang="en-US" sz="1600" dirty="0"/>
              <a:t>Suggests that the ability to engage in sexual behavior and the motivation to do so are mediated by different systems in the brain. </a:t>
            </a:r>
          </a:p>
        </p:txBody>
      </p:sp>
      <p:sp>
        <p:nvSpPr>
          <p:cNvPr id="10" name="TextBox 9"/>
          <p:cNvSpPr txBox="1"/>
          <p:nvPr/>
        </p:nvSpPr>
        <p:spPr>
          <a:xfrm>
            <a:off x="457197" y="3759087"/>
            <a:ext cx="4056746" cy="2823850"/>
          </a:xfrm>
          <a:prstGeom prst="rect">
            <a:avLst/>
          </a:prstGeom>
          <a:noFill/>
        </p:spPr>
        <p:txBody>
          <a:bodyPr wrap="square" rtlCol="0">
            <a:spAutoFit/>
          </a:bodyPr>
          <a:lstStyle/>
          <a:p>
            <a:pPr>
              <a:spcBef>
                <a:spcPts val="400"/>
              </a:spcBef>
              <a:spcAft>
                <a:spcPts val="300"/>
              </a:spcAft>
            </a:pPr>
            <a:r>
              <a:rPr lang="en-US" sz="1600" b="1" dirty="0"/>
              <a:t>In humans:</a:t>
            </a:r>
          </a:p>
          <a:p>
            <a:pPr marL="285750" indent="-285750">
              <a:spcBef>
                <a:spcPts val="400"/>
              </a:spcBef>
              <a:spcAft>
                <a:spcPts val="300"/>
              </a:spcAft>
              <a:buClr>
                <a:srgbClr val="6CB255"/>
              </a:buClr>
              <a:buFont typeface="Arial" charset="0"/>
              <a:buChar char="•"/>
            </a:pPr>
            <a:r>
              <a:rPr lang="en-US" sz="1600" dirty="0"/>
              <a:t>Disorders that involve abnormal hypothalamic function are often associated with hypogonadism (reduced function of the gonads) and reduced sexual function.</a:t>
            </a:r>
          </a:p>
          <a:p>
            <a:pPr marL="285750" indent="-285750">
              <a:spcBef>
                <a:spcPts val="400"/>
              </a:spcBef>
              <a:spcAft>
                <a:spcPts val="300"/>
              </a:spcAft>
              <a:buClr>
                <a:srgbClr val="6CB255"/>
              </a:buClr>
              <a:buFont typeface="Arial" charset="0"/>
              <a:buChar char="•"/>
            </a:pPr>
            <a:r>
              <a:rPr lang="en-US" sz="1600" dirty="0"/>
              <a:t>Hormones secreted by endocrine glands (testosterone) influence sexual motivation and behavior.</a:t>
            </a:r>
          </a:p>
          <a:p>
            <a:pPr marL="285750" indent="-285750">
              <a:spcBef>
                <a:spcPts val="400"/>
              </a:spcBef>
              <a:spcAft>
                <a:spcPts val="300"/>
              </a:spcAft>
              <a:buClr>
                <a:srgbClr val="6CB255"/>
              </a:buClr>
              <a:buFont typeface="Arial" charset="0"/>
              <a:buChar char="•"/>
            </a:pPr>
            <a:endParaRPr lang="en-US" sz="1600" dirty="0"/>
          </a:p>
        </p:txBody>
      </p:sp>
    </p:spTree>
    <p:extLst>
      <p:ext uri="{BB962C8B-B14F-4D97-AF65-F5344CB8AC3E}">
        <p14:creationId xmlns:p14="http://schemas.microsoft.com/office/powerpoint/2010/main" val="399666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Physiological mechanisms</a:t>
            </a:r>
          </a:p>
        </p:txBody>
      </p:sp>
      <p:sp>
        <p:nvSpPr>
          <p:cNvPr id="7" name="Text Placeholder 6"/>
          <p:cNvSpPr>
            <a:spLocks noGrp="1"/>
          </p:cNvSpPr>
          <p:nvPr>
            <p:ph type="body" sz="quarter" idx="14"/>
          </p:nvPr>
        </p:nvSpPr>
        <p:spPr>
          <a:xfrm>
            <a:off x="457200" y="1224248"/>
            <a:ext cx="8193314" cy="1518951"/>
          </a:xfrm>
        </p:spPr>
        <p:txBody>
          <a:bodyPr>
            <a:normAutofit/>
          </a:bodyPr>
          <a:lstStyle/>
          <a:p>
            <a:r>
              <a:rPr lang="en-US" sz="1600" b="1" u="sng" dirty="0">
                <a:solidFill>
                  <a:srgbClr val="6CB255"/>
                </a:solidFill>
              </a:rPr>
              <a:t>Amygdala and Nucleus </a:t>
            </a:r>
            <a:r>
              <a:rPr lang="en-US" sz="1600" b="1" u="sng" dirty="0" err="1">
                <a:solidFill>
                  <a:srgbClr val="6CB255"/>
                </a:solidFill>
              </a:rPr>
              <a:t>Accumbens</a:t>
            </a:r>
            <a:endParaRPr lang="en-US" sz="1600" b="1" u="sng" dirty="0">
              <a:solidFill>
                <a:srgbClr val="6CB255"/>
              </a:solidFill>
            </a:endParaRPr>
          </a:p>
          <a:p>
            <a:pPr marL="285750" indent="-285750">
              <a:buFont typeface="Arial" charset="0"/>
              <a:buChar char="•"/>
            </a:pPr>
            <a:r>
              <a:rPr lang="en-US" sz="1600" dirty="0"/>
              <a:t>Involved in motivation for sexual behavior, but do not affect the ability to engage in it.</a:t>
            </a:r>
          </a:p>
          <a:p>
            <a:pPr marL="285750" indent="-285750">
              <a:buFont typeface="Arial" charset="0"/>
              <a:buChar char="•"/>
            </a:pPr>
            <a:r>
              <a:rPr lang="en-US" sz="1600" dirty="0"/>
              <a:t>Damage in rats results in a decreased motivation to engage in sexual behavior, while ability to do so is still intact.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3_SexBrai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498" r="-46498"/>
          <a:stretch>
            <a:fillRect/>
          </a:stretch>
        </p:blipFill>
        <p:spPr>
          <a:xfrm>
            <a:off x="457199" y="3023757"/>
            <a:ext cx="8062913" cy="3500071"/>
          </a:xfrm>
        </p:spPr>
      </p:pic>
      <p:sp>
        <p:nvSpPr>
          <p:cNvPr id="2" name="TextBox 1"/>
          <p:cNvSpPr txBox="1"/>
          <p:nvPr/>
        </p:nvSpPr>
        <p:spPr>
          <a:xfrm>
            <a:off x="7475084" y="6216051"/>
            <a:ext cx="1378592" cy="307777"/>
          </a:xfrm>
          <a:prstGeom prst="rect">
            <a:avLst/>
          </a:prstGeom>
          <a:noFill/>
        </p:spPr>
        <p:txBody>
          <a:bodyPr wrap="square" rtlCol="0">
            <a:spAutoFit/>
          </a:bodyPr>
          <a:lstStyle/>
          <a:p>
            <a:r>
              <a:rPr lang="en-US" sz="1400" dirty="0"/>
              <a:t>Figure 10.15</a:t>
            </a:r>
          </a:p>
        </p:txBody>
      </p:sp>
    </p:spTree>
    <p:extLst>
      <p:ext uri="{BB962C8B-B14F-4D97-AF65-F5344CB8AC3E}">
        <p14:creationId xmlns:p14="http://schemas.microsoft.com/office/powerpoint/2010/main" val="191349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Kinsey’s research</a:t>
            </a:r>
          </a:p>
        </p:txBody>
      </p:sp>
      <p:sp>
        <p:nvSpPr>
          <p:cNvPr id="7" name="Text Placeholder 6"/>
          <p:cNvSpPr>
            <a:spLocks noGrp="1"/>
          </p:cNvSpPr>
          <p:nvPr>
            <p:ph type="body" sz="quarter" idx="14"/>
          </p:nvPr>
        </p:nvSpPr>
        <p:spPr>
          <a:xfrm>
            <a:off x="457200" y="1065759"/>
            <a:ext cx="4666343" cy="5414526"/>
          </a:xfrm>
        </p:spPr>
        <p:txBody>
          <a:bodyPr>
            <a:normAutofit/>
          </a:bodyPr>
          <a:lstStyle/>
          <a:p>
            <a:pPr>
              <a:spcBef>
                <a:spcPts val="480"/>
              </a:spcBef>
            </a:pPr>
            <a:r>
              <a:rPr lang="en-US" sz="1600" dirty="0"/>
              <a:t>In response to the lack of empirically-based information on sex during the late 1940’s, Dr. Alfred Kinsey initiated a large scale survey.</a:t>
            </a:r>
          </a:p>
          <a:p>
            <a:pPr marL="285750" indent="-285750">
              <a:spcBef>
                <a:spcPts val="480"/>
              </a:spcBef>
              <a:buFont typeface="Arial" charset="0"/>
              <a:buChar char="•"/>
            </a:pPr>
            <a:r>
              <a:rPr lang="en-US" sz="1600" dirty="0"/>
              <a:t>Behaviors thought to be rare were revealed to be much more common that previously thought.</a:t>
            </a:r>
          </a:p>
          <a:p>
            <a:pPr marL="285750" indent="-285750">
              <a:spcBef>
                <a:spcPts val="480"/>
              </a:spcBef>
              <a:buFont typeface="Arial" charset="0"/>
              <a:buChar char="•"/>
            </a:pPr>
            <a:r>
              <a:rPr lang="en-US" sz="1600" dirty="0"/>
              <a:t>Influential in shaping future research on human sexual behavior and motivation.</a:t>
            </a:r>
          </a:p>
          <a:p>
            <a:pPr>
              <a:spcBef>
                <a:spcPts val="480"/>
              </a:spcBef>
            </a:pPr>
            <a:r>
              <a:rPr lang="en-US" sz="1600" b="1" dirty="0"/>
              <a:t>Findings:</a:t>
            </a:r>
          </a:p>
          <a:p>
            <a:pPr marL="285750" indent="-285750">
              <a:spcBef>
                <a:spcPts val="480"/>
              </a:spcBef>
              <a:buFont typeface="Arial" charset="0"/>
              <a:buChar char="•"/>
            </a:pPr>
            <a:r>
              <a:rPr lang="en-US" sz="1600" dirty="0"/>
              <a:t>Women are as interested and experienced in sex as men.</a:t>
            </a:r>
          </a:p>
          <a:p>
            <a:pPr marL="285750" indent="-285750">
              <a:spcBef>
                <a:spcPts val="480"/>
              </a:spcBef>
              <a:buFont typeface="Arial" charset="0"/>
              <a:buChar char="•"/>
            </a:pPr>
            <a:r>
              <a:rPr lang="en-US" sz="1600" dirty="0"/>
              <a:t>Both males and females masturbate, without negative health consequences.</a:t>
            </a:r>
          </a:p>
          <a:p>
            <a:pPr marL="285750" indent="-285750">
              <a:spcBef>
                <a:spcPts val="480"/>
              </a:spcBef>
              <a:buFont typeface="Arial" charset="0"/>
              <a:buChar char="•"/>
            </a:pPr>
            <a:r>
              <a:rPr lang="en-US" sz="1600" dirty="0"/>
              <a:t>Homosexual acts are fairly common.</a:t>
            </a:r>
          </a:p>
          <a:p>
            <a:pPr>
              <a:spcBef>
                <a:spcPts val="480"/>
              </a:spcBef>
            </a:pPr>
            <a:r>
              <a:rPr lang="en-US" sz="1600" b="1" dirty="0"/>
              <a:t>Kinsey Scale </a:t>
            </a:r>
            <a:r>
              <a:rPr lang="mr-IN" sz="1600" dirty="0"/>
              <a:t>–</a:t>
            </a:r>
            <a:r>
              <a:rPr lang="en-US" sz="1600" dirty="0"/>
              <a:t> used to categorize an individuals sexual orientation.</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9" name="Picture Placeholder 8" descr="CNX_Psych_10_03_Kinsey.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134" r="-25134"/>
          <a:stretch>
            <a:fillRect/>
          </a:stretch>
        </p:blipFill>
        <p:spPr>
          <a:xfrm>
            <a:off x="4288313" y="1065759"/>
            <a:ext cx="5633604" cy="2445520"/>
          </a:xfrm>
        </p:spPr>
      </p:pic>
      <p:sp>
        <p:nvSpPr>
          <p:cNvPr id="2" name="TextBox 1"/>
          <p:cNvSpPr txBox="1"/>
          <p:nvPr/>
        </p:nvSpPr>
        <p:spPr>
          <a:xfrm>
            <a:off x="7300686" y="6326397"/>
            <a:ext cx="1683657" cy="307777"/>
          </a:xfrm>
          <a:prstGeom prst="rect">
            <a:avLst/>
          </a:prstGeom>
          <a:noFill/>
        </p:spPr>
        <p:txBody>
          <a:bodyPr wrap="square" rtlCol="0">
            <a:spAutoFit/>
          </a:bodyPr>
          <a:lstStyle/>
          <a:p>
            <a:r>
              <a:rPr lang="en-US" sz="1400" dirty="0"/>
              <a:t>Figure 10.16</a:t>
            </a:r>
          </a:p>
        </p:txBody>
      </p:sp>
      <p:sp>
        <p:nvSpPr>
          <p:cNvPr id="3" name="TextBox 2"/>
          <p:cNvSpPr txBox="1"/>
          <p:nvPr/>
        </p:nvSpPr>
        <p:spPr>
          <a:xfrm>
            <a:off x="5247419" y="3715979"/>
            <a:ext cx="3715392" cy="2323713"/>
          </a:xfrm>
          <a:prstGeom prst="rect">
            <a:avLst/>
          </a:prstGeom>
          <a:noFill/>
        </p:spPr>
        <p:txBody>
          <a:bodyPr wrap="square" rtlCol="0">
            <a:spAutoFit/>
          </a:bodyPr>
          <a:lstStyle/>
          <a:p>
            <a:pPr>
              <a:spcBef>
                <a:spcPts val="400"/>
              </a:spcBef>
              <a:spcAft>
                <a:spcPts val="500"/>
              </a:spcAft>
            </a:pPr>
            <a:r>
              <a:rPr lang="en-US" sz="1600" dirty="0"/>
              <a:t>In 1947, Alfred Kinsey established The Kinsey Institute for Research, Sex, Gender and Reproduction at Indiana University, shown here in 2011</a:t>
            </a:r>
            <a:r>
              <a:rPr lang="en-US" sz="1600"/>
              <a:t>. </a:t>
            </a:r>
          </a:p>
          <a:p>
            <a:pPr>
              <a:spcBef>
                <a:spcPts val="400"/>
              </a:spcBef>
              <a:spcAft>
                <a:spcPts val="500"/>
              </a:spcAft>
            </a:pPr>
            <a:r>
              <a:rPr lang="en-US" sz="1600" dirty="0"/>
              <a:t>The Kinsey Institute has continued as a research site of important psychological studies for decades.</a:t>
            </a:r>
          </a:p>
          <a:p>
            <a:pPr>
              <a:spcBef>
                <a:spcPts val="400"/>
              </a:spcBef>
              <a:spcAft>
                <a:spcPts val="500"/>
              </a:spcAft>
            </a:pPr>
            <a:endParaRPr lang="en-US" dirty="0"/>
          </a:p>
        </p:txBody>
      </p:sp>
    </p:spTree>
    <p:extLst>
      <p:ext uri="{BB962C8B-B14F-4D97-AF65-F5344CB8AC3E}">
        <p14:creationId xmlns:p14="http://schemas.microsoft.com/office/powerpoint/2010/main" val="169671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Masters and </a:t>
            </a:r>
            <a:r>
              <a:rPr lang="en-US" dirty="0" err="1"/>
              <a:t>johnson’s</a:t>
            </a:r>
            <a:r>
              <a:rPr lang="en-US" dirty="0"/>
              <a:t> research</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3_SexResponse.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0991" r="-50991"/>
          <a:stretch>
            <a:fillRect/>
          </a:stretch>
        </p:blipFill>
        <p:spPr>
          <a:xfrm>
            <a:off x="2848426" y="2877294"/>
            <a:ext cx="8062913" cy="3500071"/>
          </a:xfrm>
        </p:spPr>
      </p:pic>
      <p:sp>
        <p:nvSpPr>
          <p:cNvPr id="2" name="TextBox 1"/>
          <p:cNvSpPr txBox="1"/>
          <p:nvPr/>
        </p:nvSpPr>
        <p:spPr>
          <a:xfrm>
            <a:off x="7300194" y="6316580"/>
            <a:ext cx="1524226" cy="307777"/>
          </a:xfrm>
          <a:prstGeom prst="rect">
            <a:avLst/>
          </a:prstGeom>
          <a:noFill/>
        </p:spPr>
        <p:txBody>
          <a:bodyPr wrap="square" rtlCol="0">
            <a:spAutoFit/>
          </a:bodyPr>
          <a:lstStyle/>
          <a:p>
            <a:r>
              <a:rPr lang="en-US" sz="1400" dirty="0"/>
              <a:t>Figure 10.17</a:t>
            </a:r>
          </a:p>
        </p:txBody>
      </p:sp>
      <p:sp>
        <p:nvSpPr>
          <p:cNvPr id="3" name="TextBox 2"/>
          <p:cNvSpPr txBox="1"/>
          <p:nvPr/>
        </p:nvSpPr>
        <p:spPr>
          <a:xfrm>
            <a:off x="457199" y="2877294"/>
            <a:ext cx="4216401" cy="2872581"/>
          </a:xfrm>
          <a:prstGeom prst="rect">
            <a:avLst/>
          </a:prstGeom>
          <a:noFill/>
        </p:spPr>
        <p:txBody>
          <a:bodyPr wrap="square" rtlCol="0">
            <a:spAutoFit/>
          </a:bodyPr>
          <a:lstStyle/>
          <a:p>
            <a:pPr>
              <a:spcBef>
                <a:spcPts val="480"/>
              </a:spcBef>
              <a:spcAft>
                <a:spcPts val="600"/>
              </a:spcAft>
              <a:buClr>
                <a:srgbClr val="6CB255"/>
              </a:buClr>
            </a:pPr>
            <a:r>
              <a:rPr lang="en-US" sz="1600" b="1" u="sng">
                <a:solidFill>
                  <a:srgbClr val="6CB255"/>
                </a:solidFill>
              </a:rPr>
              <a:t>Sexual </a:t>
            </a:r>
            <a:r>
              <a:rPr lang="en-US" sz="1600" b="1" u="sng" dirty="0">
                <a:solidFill>
                  <a:srgbClr val="6CB255"/>
                </a:solidFill>
              </a:rPr>
              <a:t>Response Cycle</a:t>
            </a:r>
          </a:p>
          <a:p>
            <a:pPr marL="342900" indent="-342900">
              <a:spcBef>
                <a:spcPts val="480"/>
              </a:spcBef>
              <a:spcAft>
                <a:spcPts val="600"/>
              </a:spcAft>
              <a:buClr>
                <a:srgbClr val="6CB255"/>
              </a:buClr>
              <a:buAutoNum type="arabicPeriod"/>
            </a:pPr>
            <a:r>
              <a:rPr lang="en-US" sz="1600" b="1" dirty="0"/>
              <a:t>Excitement</a:t>
            </a:r>
            <a:r>
              <a:rPr lang="en-US" sz="1600" dirty="0"/>
              <a:t> </a:t>
            </a:r>
            <a:r>
              <a:rPr lang="mr-IN" sz="1600" dirty="0"/>
              <a:t>–</a:t>
            </a:r>
            <a:r>
              <a:rPr lang="en-US" sz="1600" dirty="0"/>
              <a:t> arousal phase (erection, lubrication).</a:t>
            </a:r>
          </a:p>
          <a:p>
            <a:pPr marL="342900" indent="-342900">
              <a:spcBef>
                <a:spcPts val="480"/>
              </a:spcBef>
              <a:spcAft>
                <a:spcPts val="600"/>
              </a:spcAft>
              <a:buClr>
                <a:srgbClr val="6CB255"/>
              </a:buClr>
              <a:buAutoNum type="arabicPeriod"/>
            </a:pPr>
            <a:r>
              <a:rPr lang="en-US" sz="1600" b="1" dirty="0"/>
              <a:t>Plateau</a:t>
            </a:r>
            <a:r>
              <a:rPr lang="en-US" sz="1600" dirty="0"/>
              <a:t> </a:t>
            </a:r>
            <a:r>
              <a:rPr lang="mr-IN" sz="1600" dirty="0"/>
              <a:t>–</a:t>
            </a:r>
            <a:r>
              <a:rPr lang="en-US" sz="1600" dirty="0"/>
              <a:t> Increased swelling and blood flow to labia minora, pre-ejaculatory fluid.</a:t>
            </a:r>
          </a:p>
          <a:p>
            <a:pPr marL="342900" indent="-342900">
              <a:spcBef>
                <a:spcPts val="480"/>
              </a:spcBef>
              <a:spcAft>
                <a:spcPts val="600"/>
              </a:spcAft>
              <a:buClr>
                <a:srgbClr val="6CB255"/>
              </a:buClr>
              <a:buAutoNum type="arabicPeriod"/>
            </a:pPr>
            <a:r>
              <a:rPr lang="en-US" sz="1600" b="1" dirty="0"/>
              <a:t>Orgasm</a:t>
            </a:r>
            <a:r>
              <a:rPr lang="en-US" sz="1600" dirty="0"/>
              <a:t> </a:t>
            </a:r>
            <a:r>
              <a:rPr lang="mr-IN" sz="1600" dirty="0"/>
              <a:t>–</a:t>
            </a:r>
            <a:r>
              <a:rPr lang="en-US" sz="1600" dirty="0"/>
              <a:t> rhythmic contractions, ejaculation.</a:t>
            </a:r>
          </a:p>
          <a:p>
            <a:pPr marL="342900" indent="-342900">
              <a:spcBef>
                <a:spcPts val="480"/>
              </a:spcBef>
              <a:spcAft>
                <a:spcPts val="600"/>
              </a:spcAft>
              <a:buClr>
                <a:srgbClr val="6CB255"/>
              </a:buClr>
              <a:buAutoNum type="arabicPeriod"/>
            </a:pPr>
            <a:r>
              <a:rPr lang="en-US" sz="1600" b="1" dirty="0"/>
              <a:t>Resolution</a:t>
            </a:r>
            <a:r>
              <a:rPr lang="en-US" sz="1600" dirty="0"/>
              <a:t> </a:t>
            </a:r>
            <a:r>
              <a:rPr lang="mr-IN" sz="1600" dirty="0"/>
              <a:t>–</a:t>
            </a:r>
            <a:r>
              <a:rPr lang="en-US" sz="1600" dirty="0"/>
              <a:t> return to unaroused state.</a:t>
            </a:r>
          </a:p>
        </p:txBody>
      </p:sp>
      <p:sp>
        <p:nvSpPr>
          <p:cNvPr id="9" name="TextBox 8"/>
          <p:cNvSpPr txBox="1"/>
          <p:nvPr/>
        </p:nvSpPr>
        <p:spPr>
          <a:xfrm>
            <a:off x="457199" y="1184959"/>
            <a:ext cx="8367221" cy="1500411"/>
          </a:xfrm>
          <a:prstGeom prst="rect">
            <a:avLst/>
          </a:prstGeom>
          <a:noFill/>
        </p:spPr>
        <p:txBody>
          <a:bodyPr wrap="square" rtlCol="0">
            <a:spAutoFit/>
          </a:bodyPr>
          <a:lstStyle/>
          <a:p>
            <a:pPr>
              <a:spcBef>
                <a:spcPts val="480"/>
              </a:spcBef>
              <a:spcAft>
                <a:spcPts val="600"/>
              </a:spcAft>
              <a:buClr>
                <a:srgbClr val="6CB255"/>
              </a:buClr>
            </a:pPr>
            <a:r>
              <a:rPr lang="en-US" sz="1600" dirty="0"/>
              <a:t>Conducted a study of physiological responses during sexual behavior.</a:t>
            </a:r>
          </a:p>
          <a:p>
            <a:pPr marL="285750" indent="-285750">
              <a:spcBef>
                <a:spcPts val="480"/>
              </a:spcBef>
              <a:spcAft>
                <a:spcPts val="600"/>
              </a:spcAft>
              <a:buClr>
                <a:srgbClr val="6CB255"/>
              </a:buClr>
              <a:buFont typeface="Arial" charset="0"/>
              <a:buChar char="•"/>
            </a:pPr>
            <a:r>
              <a:rPr lang="en-US" sz="1600" dirty="0"/>
              <a:t>Observed people engaging in sexual behaviors.</a:t>
            </a:r>
          </a:p>
          <a:p>
            <a:pPr marL="285750" indent="-285750">
              <a:spcBef>
                <a:spcPts val="480"/>
              </a:spcBef>
              <a:spcAft>
                <a:spcPts val="600"/>
              </a:spcAft>
              <a:buClr>
                <a:srgbClr val="6CB255"/>
              </a:buClr>
              <a:buFont typeface="Arial" charset="0"/>
              <a:buChar char="•"/>
            </a:pPr>
            <a:r>
              <a:rPr lang="en-US" sz="1600" dirty="0"/>
              <a:t>Measured physiological variables (e.g., blood pressure and respiration rate).</a:t>
            </a:r>
          </a:p>
          <a:p>
            <a:pPr marL="285750" indent="-285750">
              <a:spcBef>
                <a:spcPts val="480"/>
              </a:spcBef>
              <a:spcAft>
                <a:spcPts val="600"/>
              </a:spcAft>
              <a:buClr>
                <a:srgbClr val="6CB255"/>
              </a:buClr>
              <a:buFont typeface="Arial" charset="0"/>
              <a:buChar char="•"/>
            </a:pPr>
            <a:r>
              <a:rPr lang="en-US" sz="1600" dirty="0"/>
              <a:t>Measured sexual arousal (e.g. vaginal lubrication and penile tumescence).</a:t>
            </a:r>
          </a:p>
        </p:txBody>
      </p:sp>
    </p:spTree>
    <p:extLst>
      <p:ext uri="{BB962C8B-B14F-4D97-AF65-F5344CB8AC3E}">
        <p14:creationId xmlns:p14="http://schemas.microsoft.com/office/powerpoint/2010/main" val="119657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Sexual orientation</a:t>
            </a:r>
          </a:p>
        </p:txBody>
      </p:sp>
      <p:sp>
        <p:nvSpPr>
          <p:cNvPr id="14" name="Text Placeholder 13"/>
          <p:cNvSpPr>
            <a:spLocks noGrp="1"/>
          </p:cNvSpPr>
          <p:nvPr>
            <p:ph type="body" sz="quarter" idx="14"/>
          </p:nvPr>
        </p:nvSpPr>
        <p:spPr>
          <a:xfrm>
            <a:off x="4194629" y="1107617"/>
            <a:ext cx="4629792" cy="5256973"/>
          </a:xfrm>
        </p:spPr>
        <p:txBody>
          <a:bodyPr>
            <a:noAutofit/>
          </a:bodyPr>
          <a:lstStyle/>
          <a:p>
            <a:r>
              <a:rPr lang="en-US" sz="1600" b="1" dirty="0">
                <a:solidFill>
                  <a:schemeClr val="tx1"/>
                </a:solidFill>
              </a:rPr>
              <a:t>Sexual orientation </a:t>
            </a:r>
            <a:r>
              <a:rPr lang="mr-IN" sz="1600" dirty="0">
                <a:solidFill>
                  <a:schemeClr val="tx1"/>
                </a:solidFill>
              </a:rPr>
              <a:t>–</a:t>
            </a:r>
            <a:r>
              <a:rPr lang="en-US" sz="1600" dirty="0">
                <a:solidFill>
                  <a:schemeClr val="tx1"/>
                </a:solidFill>
              </a:rPr>
              <a:t> emotional and erotic attraction toward another individual.</a:t>
            </a:r>
          </a:p>
          <a:p>
            <a:pPr marL="285750" indent="-285750">
              <a:buFont typeface="Arial" charset="0"/>
              <a:buChar char="•"/>
            </a:pPr>
            <a:r>
              <a:rPr lang="en-US" sz="1600" dirty="0">
                <a:solidFill>
                  <a:schemeClr val="tx1"/>
                </a:solidFill>
              </a:rPr>
              <a:t>A relatively stable characteristic of a person (not a choice).</a:t>
            </a:r>
          </a:p>
          <a:p>
            <a:r>
              <a:rPr lang="en-US" sz="1600" dirty="0">
                <a:solidFill>
                  <a:schemeClr val="tx1"/>
                </a:solidFill>
              </a:rPr>
              <a:t>Between 3% and 10% of the adult population identifies as homosexual.</a:t>
            </a:r>
          </a:p>
          <a:p>
            <a:r>
              <a:rPr lang="en-US" sz="1600" i="1" dirty="0">
                <a:solidFill>
                  <a:schemeClr val="tx1"/>
                </a:solidFill>
              </a:rPr>
              <a:t>What makes someone heterosexual vs homosexual? </a:t>
            </a:r>
          </a:p>
          <a:p>
            <a:pPr marL="285750" indent="-285750">
              <a:buFont typeface="Arial" charset="0"/>
              <a:buChar char="•"/>
            </a:pPr>
            <a:r>
              <a:rPr lang="en-US" sz="1600" dirty="0">
                <a:solidFill>
                  <a:schemeClr val="tx1"/>
                </a:solidFill>
              </a:rPr>
              <a:t>Previously thought to be caused by different socialization and familial experiences but research shows that those experiences can be very similar in homosexuals and heterosexuals.</a:t>
            </a:r>
          </a:p>
          <a:p>
            <a:pPr marL="285750" indent="-285750">
              <a:buFont typeface="Arial" charset="0"/>
              <a:buChar char="•"/>
            </a:pPr>
            <a:r>
              <a:rPr lang="en-US" sz="1600" dirty="0">
                <a:solidFill>
                  <a:schemeClr val="tx1"/>
                </a:solidFill>
              </a:rPr>
              <a:t>Genetic and biological mechanisms - research has found differences in brain structure and function between heterosexuals and homosexuals.</a:t>
            </a:r>
          </a:p>
          <a:p>
            <a:endParaRPr lang="en-US" sz="1600" dirty="0">
              <a:solidFill>
                <a:schemeClr val="tx1"/>
              </a:solidFill>
            </a:endParaRPr>
          </a:p>
        </p:txBody>
      </p:sp>
      <p:pic>
        <p:nvPicPr>
          <p:cNvPr id="11" name="Picture 10"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3_GayMales.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577" r="-7577"/>
          <a:stretch>
            <a:fillRect/>
          </a:stretch>
        </p:blipFill>
        <p:spPr>
          <a:xfrm>
            <a:off x="457200" y="1089059"/>
            <a:ext cx="3901521" cy="5087333"/>
          </a:xfrm>
        </p:spPr>
      </p:pic>
      <p:sp>
        <p:nvSpPr>
          <p:cNvPr id="2" name="TextBox 1"/>
          <p:cNvSpPr txBox="1"/>
          <p:nvPr/>
        </p:nvSpPr>
        <p:spPr>
          <a:xfrm>
            <a:off x="638630" y="6364590"/>
            <a:ext cx="2583542" cy="292388"/>
          </a:xfrm>
          <a:prstGeom prst="rect">
            <a:avLst/>
          </a:prstGeom>
          <a:noFill/>
        </p:spPr>
        <p:txBody>
          <a:bodyPr wrap="square" rtlCol="0">
            <a:spAutoFit/>
          </a:bodyPr>
          <a:lstStyle/>
          <a:p>
            <a:r>
              <a:rPr lang="en-US" sz="1300" dirty="0"/>
              <a:t>Figure 10.18 (credit: Till </a:t>
            </a:r>
            <a:r>
              <a:rPr lang="en-US" sz="1300" dirty="0" err="1"/>
              <a:t>Krech</a:t>
            </a:r>
            <a:r>
              <a:rPr lang="en-US" sz="1300" dirty="0"/>
              <a:t>)</a:t>
            </a:r>
          </a:p>
        </p:txBody>
      </p:sp>
    </p:spTree>
    <p:extLst>
      <p:ext uri="{BB962C8B-B14F-4D97-AF65-F5344CB8AC3E}">
        <p14:creationId xmlns:p14="http://schemas.microsoft.com/office/powerpoint/2010/main" val="113323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a:t>
            </a:r>
          </a:p>
        </p:txBody>
      </p:sp>
      <p:sp>
        <p:nvSpPr>
          <p:cNvPr id="4" name="Text Placeholder 3"/>
          <p:cNvSpPr>
            <a:spLocks noGrp="1"/>
          </p:cNvSpPr>
          <p:nvPr>
            <p:ph type="body" sz="quarter" idx="14"/>
          </p:nvPr>
        </p:nvSpPr>
        <p:spPr>
          <a:xfrm>
            <a:off x="457200" y="1113811"/>
            <a:ext cx="8382000" cy="2848589"/>
          </a:xfrm>
        </p:spPr>
        <p:txBody>
          <a:bodyPr>
            <a:normAutofit/>
          </a:bodyPr>
          <a:lstStyle/>
          <a:p>
            <a:r>
              <a:rPr lang="en-US" sz="1600" b="1" dirty="0"/>
              <a:t>Gender identity </a:t>
            </a:r>
            <a:r>
              <a:rPr lang="mr-IN" sz="1600" dirty="0"/>
              <a:t>–</a:t>
            </a:r>
            <a:r>
              <a:rPr lang="en-US" sz="1600" dirty="0"/>
              <a:t> one’s sense of being male or female.</a:t>
            </a:r>
          </a:p>
          <a:p>
            <a:r>
              <a:rPr lang="en-US" sz="1600" dirty="0"/>
              <a:t>In most cases, our gender identities correspond to our biological sex but not always.</a:t>
            </a:r>
          </a:p>
          <a:p>
            <a:r>
              <a:rPr lang="en-US" sz="1600" b="1" dirty="0"/>
              <a:t>Gender dysphoria </a:t>
            </a:r>
            <a:r>
              <a:rPr lang="mr-IN" sz="1600" dirty="0"/>
              <a:t>–</a:t>
            </a:r>
            <a:r>
              <a:rPr lang="en-US" sz="1600" dirty="0"/>
              <a:t> diagnosis describing individuals who do not identify as the gender that most people would assume they are.</a:t>
            </a:r>
          </a:p>
          <a:p>
            <a:pPr marL="285750" indent="-285750">
              <a:buFont typeface="Arial" charset="0"/>
              <a:buChar char="•"/>
            </a:pPr>
            <a:r>
              <a:rPr lang="en-US" sz="1600" dirty="0"/>
              <a:t>Must persist for at least six months.</a:t>
            </a:r>
          </a:p>
          <a:p>
            <a:pPr marL="285750" indent="-285750">
              <a:buFont typeface="Arial" charset="0"/>
              <a:buChar char="•"/>
            </a:pPr>
            <a:r>
              <a:rPr lang="en-US" sz="1600" dirty="0"/>
              <a:t>Must result in significant distress or dysfunction to meet diagnosis criteria.</a:t>
            </a:r>
          </a:p>
          <a:p>
            <a:r>
              <a:rPr lang="en-US" sz="1600" b="1" dirty="0"/>
              <a:t>Transgender hormone therapy </a:t>
            </a:r>
            <a:r>
              <a:rPr lang="mr-IN" sz="1600" dirty="0"/>
              <a:t>–</a:t>
            </a:r>
            <a:r>
              <a:rPr lang="en-US" sz="1600" dirty="0"/>
              <a:t> use of hormones to make one’s body look more like the opposite-sex.</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6" name="Picture 5"/>
          <p:cNvPicPr>
            <a:picLocks noChangeAspect="1"/>
          </p:cNvPicPr>
          <p:nvPr/>
        </p:nvPicPr>
        <p:blipFill>
          <a:blip r:embed="rId3"/>
          <a:stretch>
            <a:fillRect/>
          </a:stretch>
        </p:blipFill>
        <p:spPr>
          <a:xfrm>
            <a:off x="1462201" y="3738480"/>
            <a:ext cx="6371998" cy="2837838"/>
          </a:xfrm>
          <a:prstGeom prst="rect">
            <a:avLst/>
          </a:prstGeom>
        </p:spPr>
      </p:pic>
      <p:sp>
        <p:nvSpPr>
          <p:cNvPr id="7" name="TextBox 6"/>
          <p:cNvSpPr txBox="1"/>
          <p:nvPr/>
        </p:nvSpPr>
        <p:spPr>
          <a:xfrm>
            <a:off x="8077426" y="5745321"/>
            <a:ext cx="885371" cy="830997"/>
          </a:xfrm>
          <a:prstGeom prst="rect">
            <a:avLst/>
          </a:prstGeom>
          <a:noFill/>
        </p:spPr>
        <p:txBody>
          <a:bodyPr wrap="square" rtlCol="0">
            <a:spAutoFit/>
          </a:bodyPr>
          <a:lstStyle/>
          <a:p>
            <a:r>
              <a:rPr lang="en-US" sz="1200" dirty="0"/>
              <a:t>(Credit: The Odyssey Online)</a:t>
            </a:r>
          </a:p>
        </p:txBody>
      </p:sp>
    </p:spTree>
    <p:extLst>
      <p:ext uri="{BB962C8B-B14F-4D97-AF65-F5344CB8AC3E}">
        <p14:creationId xmlns:p14="http://schemas.microsoft.com/office/powerpoint/2010/main" val="183903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Gender identity</a:t>
            </a:r>
          </a:p>
        </p:txBody>
      </p:sp>
      <p:pic>
        <p:nvPicPr>
          <p:cNvPr id="2" name="Picture Placeholder 1" descr="CNX_Psych_10_03_Transgen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28" r="-16628"/>
          <a:stretch>
            <a:fillRect/>
          </a:stretch>
        </p:blipFill>
        <p:spPr>
          <a:xfrm>
            <a:off x="457199" y="1238500"/>
            <a:ext cx="8062913" cy="3500071"/>
          </a:xfrm>
        </p:spPr>
      </p:pic>
      <p:sp>
        <p:nvSpPr>
          <p:cNvPr id="7" name="Text Placeholder 6"/>
          <p:cNvSpPr>
            <a:spLocks noGrp="1"/>
          </p:cNvSpPr>
          <p:nvPr>
            <p:ph type="body" sz="quarter" idx="14"/>
          </p:nvPr>
        </p:nvSpPr>
        <p:spPr>
          <a:xfrm>
            <a:off x="457200" y="4984036"/>
            <a:ext cx="8062912" cy="1708499"/>
          </a:xfrm>
        </p:spPr>
        <p:txBody>
          <a:bodyPr>
            <a:normAutofit/>
          </a:bodyPr>
          <a:lstStyle/>
          <a:p>
            <a:r>
              <a:rPr lang="en-US" sz="1600" dirty="0" err="1"/>
              <a:t>Chaz</a:t>
            </a:r>
            <a:r>
              <a:rPr lang="en-US" sz="1600" dirty="0"/>
              <a:t> Bono, a transgender male, is a well-known person who transitioned from female to male. </a:t>
            </a:r>
            <a:r>
              <a:rPr lang="en-US" sz="1600" dirty="0">
                <a:solidFill>
                  <a:srgbClr val="6CB255"/>
                </a:solidFill>
              </a:rPr>
              <a:t>(a) </a:t>
            </a:r>
            <a:r>
              <a:rPr lang="en-US" sz="1600" dirty="0"/>
              <a:t>In the 1970s, the world knew </a:t>
            </a:r>
            <a:r>
              <a:rPr lang="en-US" sz="1600" dirty="0" err="1"/>
              <a:t>Chaz</a:t>
            </a:r>
            <a:r>
              <a:rPr lang="en-US" sz="1600" dirty="0"/>
              <a:t> as Chastity Bono, the daughter of the famous entertaining duo Sonny and Cher; here young Chastity is pictured with Sonny.</a:t>
            </a:r>
            <a:r>
              <a:rPr lang="en-US" sz="1600" dirty="0">
                <a:solidFill>
                  <a:srgbClr val="6CB255"/>
                </a:solidFill>
              </a:rPr>
              <a:t> (b) </a:t>
            </a:r>
            <a:r>
              <a:rPr lang="en-US" sz="1600" dirty="0"/>
              <a:t>Later in life, Chaz transitioned to align his physical body with his gender identity.</a:t>
            </a:r>
          </a:p>
          <a:p>
            <a:r>
              <a:rPr lang="en-US" sz="1300" dirty="0"/>
              <a:t>Figure 10.19  (credit b: modification of work by </a:t>
            </a:r>
            <a:r>
              <a:rPr lang="en-US" sz="1300" dirty="0">
                <a:solidFill>
                  <a:schemeClr val="tx1"/>
                </a:solidFill>
              </a:rPr>
              <a:t>“</a:t>
            </a:r>
            <a:r>
              <a:rPr lang="en-US" sz="1300" dirty="0" err="1"/>
              <a:t>dvsross</a:t>
            </a:r>
            <a:r>
              <a:rPr lang="en-US" sz="1300" dirty="0">
                <a:solidFill>
                  <a:schemeClr val="tx1"/>
                </a:solidFill>
              </a:rPr>
              <a:t>”</a:t>
            </a:r>
            <a:r>
              <a:rPr lang="en-US" sz="1300" dirty="0"/>
              <a:t>/Flickr)</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0540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87828" y="1578267"/>
            <a:ext cx="8062912" cy="3821047"/>
          </a:xfrm>
          <a:ln w="76200">
            <a:solidFill>
              <a:srgbClr val="6CB255"/>
            </a:solidFill>
          </a:ln>
        </p:spPr>
        <p:txBody>
          <a:bodyPr>
            <a:normAutofit/>
          </a:bodyPr>
          <a:lstStyle/>
          <a:p>
            <a:pPr algn="ctr"/>
            <a:endParaRPr lang="en-US" sz="3600" b="1" dirty="0">
              <a:solidFill>
                <a:srgbClr val="6CB255"/>
              </a:solidFill>
            </a:endParaRPr>
          </a:p>
          <a:p>
            <a:pPr algn="ctr"/>
            <a:r>
              <a:rPr lang="en-US" sz="3600" b="1" dirty="0">
                <a:solidFill>
                  <a:srgbClr val="6CB255"/>
                </a:solidFill>
              </a:rPr>
              <a:t>EMOTION</a:t>
            </a:r>
          </a:p>
          <a:p>
            <a:pPr algn="ctr"/>
            <a:r>
              <a:rPr lang="en-US" dirty="0">
                <a:solidFill>
                  <a:srgbClr val="6CB255"/>
                </a:solidFill>
              </a:rPr>
              <a:t>THEORIES OF EMOTION</a:t>
            </a:r>
          </a:p>
          <a:p>
            <a:pPr algn="ctr"/>
            <a:r>
              <a:rPr lang="en-US" dirty="0">
                <a:solidFill>
                  <a:srgbClr val="6CB255"/>
                </a:solidFill>
              </a:rPr>
              <a:t>THE BIOLOGY OF EMOTIONS</a:t>
            </a:r>
          </a:p>
          <a:p>
            <a:pPr algn="ctr"/>
            <a:r>
              <a:rPr lang="en-US" dirty="0">
                <a:solidFill>
                  <a:srgbClr val="6CB255"/>
                </a:solidFill>
              </a:rPr>
              <a:t>FACIAL EXPRESSION &amp; RECOGNITION OF EMOTIONS</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54868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vs mood</a:t>
            </a:r>
          </a:p>
        </p:txBody>
      </p:sp>
      <p:sp>
        <p:nvSpPr>
          <p:cNvPr id="5" name="TextBox 4"/>
          <p:cNvSpPr txBox="1"/>
          <p:nvPr/>
        </p:nvSpPr>
        <p:spPr>
          <a:xfrm>
            <a:off x="457200" y="1391634"/>
            <a:ext cx="8098972" cy="5232202"/>
          </a:xfrm>
          <a:prstGeom prst="rect">
            <a:avLst/>
          </a:prstGeom>
          <a:noFill/>
        </p:spPr>
        <p:txBody>
          <a:bodyPr wrap="square" rtlCol="0">
            <a:spAutoFit/>
          </a:bodyPr>
          <a:lstStyle/>
          <a:p>
            <a:pPr>
              <a:spcBef>
                <a:spcPts val="480"/>
              </a:spcBef>
              <a:spcAft>
                <a:spcPts val="600"/>
              </a:spcAft>
              <a:buClr>
                <a:srgbClr val="6CB255"/>
              </a:buClr>
            </a:pPr>
            <a:r>
              <a:rPr lang="en-US" sz="1600" b="1" u="sng" dirty="0">
                <a:solidFill>
                  <a:srgbClr val="6CB255"/>
                </a:solidFill>
              </a:rPr>
              <a:t>Mood</a:t>
            </a:r>
          </a:p>
          <a:p>
            <a:pPr marL="285750" indent="-285750">
              <a:spcBef>
                <a:spcPts val="480"/>
              </a:spcBef>
              <a:spcAft>
                <a:spcPts val="600"/>
              </a:spcAft>
              <a:buClr>
                <a:srgbClr val="6CB255"/>
              </a:buClr>
              <a:buFont typeface="Arial" charset="0"/>
              <a:buChar char="•"/>
            </a:pPr>
            <a:r>
              <a:rPr lang="en-US" sz="1600" dirty="0"/>
              <a:t>Prolonged, less intense, affective state.</a:t>
            </a:r>
          </a:p>
          <a:p>
            <a:pPr marL="285750" indent="-285750">
              <a:spcBef>
                <a:spcPts val="480"/>
              </a:spcBef>
              <a:spcAft>
                <a:spcPts val="600"/>
              </a:spcAft>
              <a:buClr>
                <a:srgbClr val="6CB255"/>
              </a:buClr>
              <a:buFont typeface="Arial" charset="0"/>
              <a:buChar char="•"/>
            </a:pPr>
            <a:r>
              <a:rPr lang="en-US" sz="1600" dirty="0"/>
              <a:t>Does not occur in response to something we experience.</a:t>
            </a:r>
          </a:p>
          <a:p>
            <a:pPr marL="285750" indent="-285750">
              <a:spcBef>
                <a:spcPts val="480"/>
              </a:spcBef>
              <a:spcAft>
                <a:spcPts val="600"/>
              </a:spcAft>
              <a:buClr>
                <a:srgbClr val="6CB255"/>
              </a:buClr>
              <a:buFont typeface="Arial" charset="0"/>
              <a:buChar char="•"/>
            </a:pPr>
            <a:r>
              <a:rPr lang="en-US" sz="1600" dirty="0"/>
              <a:t>May not be consciously recognized or intentional.</a:t>
            </a:r>
          </a:p>
          <a:p>
            <a:pPr marL="285750" indent="-285750">
              <a:spcBef>
                <a:spcPts val="480"/>
              </a:spcBef>
              <a:spcAft>
                <a:spcPts val="600"/>
              </a:spcAft>
              <a:buClr>
                <a:srgbClr val="6CB255"/>
              </a:buClr>
              <a:buFont typeface="Arial" charset="0"/>
              <a:buChar char="•"/>
            </a:pPr>
            <a:endParaRPr lang="en-US" sz="1600" b="1" u="sng" dirty="0">
              <a:solidFill>
                <a:srgbClr val="6CB255"/>
              </a:solidFill>
            </a:endParaRPr>
          </a:p>
          <a:p>
            <a:pPr>
              <a:spcBef>
                <a:spcPts val="480"/>
              </a:spcBef>
              <a:spcAft>
                <a:spcPts val="600"/>
              </a:spcAft>
              <a:buClr>
                <a:srgbClr val="6CB255"/>
              </a:buClr>
            </a:pPr>
            <a:r>
              <a:rPr lang="en-US" sz="1600" b="1" u="sng" dirty="0">
                <a:solidFill>
                  <a:srgbClr val="6CB255"/>
                </a:solidFill>
              </a:rPr>
              <a:t>Emotion</a:t>
            </a:r>
            <a:endParaRPr lang="en-US" sz="1600" u="sng" dirty="0">
              <a:solidFill>
                <a:srgbClr val="6CB255"/>
              </a:solidFill>
            </a:endParaRPr>
          </a:p>
          <a:p>
            <a:pPr marL="285750" indent="-285750">
              <a:spcBef>
                <a:spcPts val="480"/>
              </a:spcBef>
              <a:spcAft>
                <a:spcPts val="600"/>
              </a:spcAft>
              <a:buClr>
                <a:srgbClr val="6CB255"/>
              </a:buClr>
              <a:buFont typeface="Arial" charset="0"/>
              <a:buChar char="•"/>
            </a:pPr>
            <a:r>
              <a:rPr lang="en-US" sz="1600" dirty="0"/>
              <a:t>A subjective state of being that we often use to describe our feelings.</a:t>
            </a:r>
          </a:p>
          <a:p>
            <a:pPr marL="285750" indent="-285750">
              <a:spcBef>
                <a:spcPts val="480"/>
              </a:spcBef>
              <a:spcAft>
                <a:spcPts val="600"/>
              </a:spcAft>
              <a:buClr>
                <a:srgbClr val="6CB255"/>
              </a:buClr>
              <a:buFont typeface="Arial" charset="0"/>
              <a:buChar char="•"/>
            </a:pPr>
            <a:r>
              <a:rPr lang="en-US" sz="1600" dirty="0"/>
              <a:t>Relatively intense and occurs in response to an experience,</a:t>
            </a:r>
          </a:p>
          <a:p>
            <a:pPr marL="285750" indent="-285750">
              <a:spcBef>
                <a:spcPts val="480"/>
              </a:spcBef>
              <a:spcAft>
                <a:spcPts val="600"/>
              </a:spcAft>
              <a:buClr>
                <a:srgbClr val="6CB255"/>
              </a:buClr>
              <a:buFont typeface="Arial" charset="0"/>
              <a:buChar char="•"/>
            </a:pPr>
            <a:r>
              <a:rPr lang="en-US" sz="1600" dirty="0"/>
              <a:t>Consciously experienced and intentional.</a:t>
            </a:r>
          </a:p>
          <a:p>
            <a:pPr>
              <a:spcBef>
                <a:spcPts val="480"/>
              </a:spcBef>
              <a:spcAft>
                <a:spcPts val="600"/>
              </a:spcAft>
            </a:pPr>
            <a:r>
              <a:rPr lang="en-US" sz="1600" b="1" dirty="0"/>
              <a:t>Components of emotion </a:t>
            </a:r>
            <a:r>
              <a:rPr lang="mr-IN" sz="1600" dirty="0"/>
              <a:t>–</a:t>
            </a:r>
            <a:r>
              <a:rPr lang="en-US" sz="1600" dirty="0"/>
              <a:t> physiological arousal, psychological appraisal, and subjective experiences.</a:t>
            </a:r>
          </a:p>
          <a:p>
            <a:pPr marL="285750" indent="-285750">
              <a:spcBef>
                <a:spcPts val="480"/>
              </a:spcBef>
              <a:spcAft>
                <a:spcPts val="600"/>
              </a:spcAft>
              <a:buClr>
                <a:srgbClr val="6CB255"/>
              </a:buClr>
              <a:buFont typeface="Arial" charset="0"/>
              <a:buChar char="•"/>
            </a:pPr>
            <a:r>
              <a:rPr lang="en-US" sz="1600" dirty="0"/>
              <a:t>Informed by experiences, backgrounds, and cultures.</a:t>
            </a:r>
          </a:p>
          <a:p>
            <a:pPr marL="285750" indent="-285750">
              <a:spcBef>
                <a:spcPts val="480"/>
              </a:spcBef>
              <a:spcAft>
                <a:spcPts val="600"/>
              </a:spcAft>
              <a:buClr>
                <a:srgbClr val="6CB255"/>
              </a:buClr>
              <a:buFont typeface="Arial" charset="0"/>
              <a:buChar char="•"/>
            </a:pPr>
            <a:endParaRPr lang="en-US" sz="1600" dirty="0"/>
          </a:p>
          <a:p>
            <a:pPr>
              <a:spcBef>
                <a:spcPts val="480"/>
              </a:spcBef>
              <a:spcAft>
                <a:spcPts val="600"/>
              </a:spcAft>
              <a:buClr>
                <a:srgbClr val="6CB255"/>
              </a:buClr>
            </a:pPr>
            <a:endParaRPr lang="en-US" sz="1600" dirty="0"/>
          </a:p>
        </p:txBody>
      </p:sp>
      <p:pic>
        <p:nvPicPr>
          <p:cNvPr id="6" name="Picture 5"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096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emotion</a:t>
            </a:r>
          </a:p>
        </p:txBody>
      </p:sp>
      <p:sp>
        <p:nvSpPr>
          <p:cNvPr id="7" name="Text Placeholder 6"/>
          <p:cNvSpPr>
            <a:spLocks noGrp="1"/>
          </p:cNvSpPr>
          <p:nvPr>
            <p:ph type="body" sz="quarter" idx="14"/>
          </p:nvPr>
        </p:nvSpPr>
        <p:spPr>
          <a:xfrm>
            <a:off x="530887" y="5337468"/>
            <a:ext cx="8062912" cy="1166382"/>
          </a:xfrm>
        </p:spPr>
        <p:txBody>
          <a:bodyPr>
            <a:normAutofit/>
          </a:bodyPr>
          <a:lstStyle/>
          <a:p>
            <a:r>
              <a:rPr lang="en-US" sz="1600" dirty="0"/>
              <a:t>Toddlers can cycle through emotions quickly, being </a:t>
            </a:r>
            <a:r>
              <a:rPr lang="en-US" sz="1600" dirty="0">
                <a:solidFill>
                  <a:srgbClr val="6CB255"/>
                </a:solidFill>
              </a:rPr>
              <a:t>(a) </a:t>
            </a:r>
            <a:r>
              <a:rPr lang="en-US" sz="1600" dirty="0"/>
              <a:t>extremely happy one moment and </a:t>
            </a:r>
            <a:r>
              <a:rPr lang="en-US" sz="1600" dirty="0">
                <a:solidFill>
                  <a:srgbClr val="6CB255"/>
                </a:solidFill>
              </a:rPr>
              <a:t>(b) </a:t>
            </a:r>
            <a:r>
              <a:rPr lang="en-US" sz="1600" dirty="0"/>
              <a:t>extremely sad the next. </a:t>
            </a:r>
          </a:p>
          <a:p>
            <a:r>
              <a:rPr lang="en-US" sz="1300" dirty="0"/>
              <a:t>Figure 10.20 (credit a: modification of work by Kerry </a:t>
            </a:r>
            <a:r>
              <a:rPr lang="en-US" sz="1300" dirty="0" err="1"/>
              <a:t>Ceszyk</a:t>
            </a:r>
            <a:r>
              <a:rPr lang="en-US" sz="1300" dirty="0"/>
              <a:t>; credit b: modification of work by Kerry </a:t>
            </a:r>
            <a:r>
              <a:rPr lang="en-US" sz="1300" dirty="0" err="1"/>
              <a:t>Ceszyk</a:t>
            </a:r>
            <a:r>
              <a:rPr lang="en-US" sz="1300" dirty="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3_HappySad.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45" r="-26945"/>
          <a:stretch>
            <a:fillRect/>
          </a:stretch>
        </p:blipFill>
        <p:spPr>
          <a:xfrm>
            <a:off x="530887" y="1611086"/>
            <a:ext cx="7915538" cy="3436097"/>
          </a:xfrm>
        </p:spPr>
      </p:pic>
    </p:spTree>
    <p:extLst>
      <p:ext uri="{BB962C8B-B14F-4D97-AF65-F5344CB8AC3E}">
        <p14:creationId xmlns:p14="http://schemas.microsoft.com/office/powerpoint/2010/main" val="11090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58799" y="1273466"/>
            <a:ext cx="8062912" cy="4648363"/>
          </a:xfrm>
          <a:ln w="76200">
            <a:solidFill>
              <a:srgbClr val="6CB255"/>
            </a:solidFill>
          </a:ln>
        </p:spPr>
        <p:txBody>
          <a:bodyPr>
            <a:normAutofit/>
          </a:bodyPr>
          <a:lstStyle/>
          <a:p>
            <a:pPr algn="ctr"/>
            <a:endParaRPr lang="en-US" sz="3600" b="1" dirty="0">
              <a:solidFill>
                <a:srgbClr val="6CB255"/>
              </a:solidFill>
            </a:endParaRPr>
          </a:p>
          <a:p>
            <a:pPr algn="ctr"/>
            <a:endParaRPr lang="en-US" sz="3600" b="1" dirty="0">
              <a:solidFill>
                <a:srgbClr val="6CB255"/>
              </a:solidFill>
            </a:endParaRPr>
          </a:p>
          <a:p>
            <a:pPr algn="ctr"/>
            <a:r>
              <a:rPr lang="en-US" sz="3600" b="1" dirty="0">
                <a:solidFill>
                  <a:srgbClr val="6CB255"/>
                </a:solidFill>
              </a:rPr>
              <a:t>MOTIVATION</a:t>
            </a:r>
          </a:p>
          <a:p>
            <a:pPr algn="ctr"/>
            <a:r>
              <a:rPr lang="en-US" dirty="0">
                <a:solidFill>
                  <a:srgbClr val="6CB255"/>
                </a:solidFill>
              </a:rPr>
              <a:t>INTRINSIC VS EXTRINSIC MOTIVATION</a:t>
            </a:r>
          </a:p>
          <a:p>
            <a:pPr algn="ctr"/>
            <a:r>
              <a:rPr lang="en-US" dirty="0">
                <a:solidFill>
                  <a:srgbClr val="6CB255"/>
                </a:solidFill>
              </a:rPr>
              <a:t>THEORIES ABOUT MOTIVATION</a:t>
            </a:r>
          </a:p>
          <a:p>
            <a:pPr algn="ctr"/>
            <a:endParaRPr lang="en-US" dirty="0">
              <a:solidFill>
                <a:srgbClr val="6CB255"/>
              </a:solidFill>
            </a:endParaRPr>
          </a:p>
          <a:p>
            <a:pPr algn="ctr"/>
            <a:endParaRPr lang="en-US" dirty="0">
              <a:solidFill>
                <a:srgbClr val="6CB255"/>
              </a:solidFill>
            </a:endParaRP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47522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emotion</a:t>
            </a:r>
          </a:p>
        </p:txBody>
      </p:sp>
      <p:sp>
        <p:nvSpPr>
          <p:cNvPr id="4" name="Text Placeholder 3"/>
          <p:cNvSpPr>
            <a:spLocks noGrp="1"/>
          </p:cNvSpPr>
          <p:nvPr>
            <p:ph type="body" sz="quarter" idx="14"/>
          </p:nvPr>
        </p:nvSpPr>
        <p:spPr>
          <a:xfrm>
            <a:off x="457200" y="1099293"/>
            <a:ext cx="8367221" cy="5635335"/>
          </a:xfrm>
        </p:spPr>
        <p:txBody>
          <a:bodyPr>
            <a:normAutofit/>
          </a:bodyPr>
          <a:lstStyle/>
          <a:p>
            <a:r>
              <a:rPr lang="en-US" sz="1600" b="1" u="sng" dirty="0">
                <a:solidFill>
                  <a:srgbClr val="6CB255"/>
                </a:solidFill>
              </a:rPr>
              <a:t>James-Lange Theory</a:t>
            </a:r>
          </a:p>
          <a:p>
            <a:r>
              <a:rPr lang="en-US" sz="1600" dirty="0"/>
              <a:t>Emotions arise from physiological arousal.</a:t>
            </a:r>
          </a:p>
          <a:p>
            <a:r>
              <a:rPr lang="en-US" sz="1600" dirty="0"/>
              <a:t>See snake </a:t>
            </a:r>
            <a:r>
              <a:rPr lang="en-US" sz="1600" dirty="0">
                <a:sym typeface="Wingdings"/>
              </a:rPr>
              <a:t> heart and respiration rate increase (physiological arousal)  feeling of fear.</a:t>
            </a:r>
          </a:p>
          <a:p>
            <a:r>
              <a:rPr lang="en-US" sz="1600" b="1" u="sng" dirty="0">
                <a:solidFill>
                  <a:srgbClr val="6CB255"/>
                </a:solidFill>
                <a:sym typeface="Wingdings"/>
              </a:rPr>
              <a:t>Cannon-Bard Theory</a:t>
            </a:r>
          </a:p>
          <a:p>
            <a:r>
              <a:rPr lang="en-US" sz="1600" dirty="0">
                <a:sym typeface="Wingdings"/>
              </a:rPr>
              <a:t>Physiological arousal and emotional experience occur simultaneously, yet independently.</a:t>
            </a:r>
          </a:p>
          <a:p>
            <a:pPr marL="285750" indent="-285750">
              <a:buFont typeface="Arial" charset="0"/>
              <a:buChar char="•"/>
            </a:pPr>
            <a:r>
              <a:rPr lang="en-US" sz="1600" dirty="0">
                <a:sym typeface="Wingdings"/>
              </a:rPr>
              <a:t>Occur at the same time but are independent of each other.</a:t>
            </a:r>
          </a:p>
          <a:p>
            <a:r>
              <a:rPr lang="en-US" sz="1600" dirty="0">
                <a:sym typeface="Wingdings"/>
              </a:rPr>
              <a:t>See snake  physiological arousal AND feel fear.</a:t>
            </a:r>
          </a:p>
          <a:p>
            <a:r>
              <a:rPr lang="en-US" sz="1600" b="1" u="sng" dirty="0">
                <a:solidFill>
                  <a:srgbClr val="6CB255"/>
                </a:solidFill>
                <a:sym typeface="Wingdings"/>
              </a:rPr>
              <a:t>Empirical Findings</a:t>
            </a:r>
          </a:p>
          <a:p>
            <a:pPr marL="285750" indent="-285750">
              <a:buFont typeface="Arial" charset="0"/>
              <a:buChar char="•"/>
            </a:pPr>
            <a:r>
              <a:rPr lang="en-US" sz="1600" dirty="0"/>
              <a:t>Individuals with spinal cord injuries (incapable of receiving autonomic feedback) could still experience emotion but in some it was less intense.</a:t>
            </a:r>
          </a:p>
          <a:p>
            <a:pPr marL="285750" indent="-285750">
              <a:buFont typeface="Arial" charset="0"/>
              <a:buChar char="•"/>
            </a:pPr>
            <a:r>
              <a:rPr lang="en-US" sz="1600" dirty="0"/>
              <a:t>Suppression of facial expression of emotion lowered the intensity of emotions experienced.</a:t>
            </a:r>
          </a:p>
          <a:p>
            <a:pPr marL="285750" indent="-285750">
              <a:buFont typeface="Arial" charset="0"/>
              <a:buChar char="•"/>
            </a:pPr>
            <a:r>
              <a:rPr lang="en-US" sz="1600" dirty="0"/>
              <a:t>These findings suggest that physiological arousal is not necessary to experience emotion but increases the intensity.</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873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emotion</a:t>
            </a:r>
          </a:p>
        </p:txBody>
      </p:sp>
      <p:sp>
        <p:nvSpPr>
          <p:cNvPr id="4" name="Text Placeholder 3"/>
          <p:cNvSpPr>
            <a:spLocks noGrp="1"/>
          </p:cNvSpPr>
          <p:nvPr>
            <p:ph type="body" sz="quarter" idx="14"/>
          </p:nvPr>
        </p:nvSpPr>
        <p:spPr>
          <a:xfrm>
            <a:off x="457200" y="1302494"/>
            <a:ext cx="8222343" cy="4619335"/>
          </a:xfrm>
        </p:spPr>
        <p:txBody>
          <a:bodyPr>
            <a:normAutofit/>
          </a:bodyPr>
          <a:lstStyle/>
          <a:p>
            <a:r>
              <a:rPr lang="en-US" sz="1600" b="1" u="sng" dirty="0" err="1">
                <a:solidFill>
                  <a:srgbClr val="6CB255"/>
                </a:solidFill>
              </a:rPr>
              <a:t>Schachter</a:t>
            </a:r>
            <a:r>
              <a:rPr lang="en-US" sz="1600" b="1" u="sng" dirty="0">
                <a:solidFill>
                  <a:srgbClr val="6CB255"/>
                </a:solidFill>
              </a:rPr>
              <a:t>-Singer Two-Factor Theory</a:t>
            </a:r>
          </a:p>
          <a:p>
            <a:r>
              <a:rPr lang="en-US" sz="1600" dirty="0"/>
              <a:t>Emotions are composed of two factors: physiological and cognitive.</a:t>
            </a:r>
          </a:p>
          <a:p>
            <a:pPr marL="285750" indent="-285750">
              <a:buFont typeface="Arial" charset="0"/>
              <a:buChar char="•"/>
            </a:pPr>
            <a:r>
              <a:rPr lang="en-US" sz="1600" dirty="0"/>
              <a:t>Physiological arousal is interpreted in context leading to the emotional experience.</a:t>
            </a:r>
          </a:p>
          <a:p>
            <a:r>
              <a:rPr lang="en-US" sz="1600" dirty="0"/>
              <a:t>See snake </a:t>
            </a:r>
            <a:r>
              <a:rPr lang="en-US" sz="1600" dirty="0">
                <a:sym typeface="Wingdings"/>
              </a:rPr>
              <a:t> physiological arousal and cognitive assessment of situation labels arousal as fear  experience fear.</a:t>
            </a:r>
          </a:p>
          <a:p>
            <a:pPr marL="285750" indent="-285750">
              <a:buFont typeface="Arial" charset="0"/>
              <a:buChar char="•"/>
            </a:pPr>
            <a:r>
              <a:rPr lang="en-US" sz="1600" dirty="0">
                <a:sym typeface="Wingdings"/>
              </a:rPr>
              <a:t>Believed physiological arousal is very similar across the different types of emotion, making cognitive assessment important.</a:t>
            </a:r>
          </a:p>
          <a:p>
            <a:pPr marL="1017270" lvl="1" indent="-285750">
              <a:buFont typeface="Arial" charset="0"/>
              <a:buChar char="•"/>
            </a:pPr>
            <a:r>
              <a:rPr lang="en-US" sz="1600" dirty="0">
                <a:sym typeface="Wingdings"/>
              </a:rPr>
              <a:t>Palms sweating, heart racing, increased respiration rate (could be scared or nervous).</a:t>
            </a:r>
          </a:p>
          <a:p>
            <a:pPr lvl="1" indent="0">
              <a:buNone/>
            </a:pPr>
            <a:endParaRPr lang="en-US" sz="1600" dirty="0">
              <a:sym typeface="Wingdings"/>
            </a:endParaRPr>
          </a:p>
          <a:p>
            <a:r>
              <a:rPr lang="en-US" sz="1600" b="1" u="sng" dirty="0">
                <a:solidFill>
                  <a:srgbClr val="6CB255"/>
                </a:solidFill>
                <a:sym typeface="Wingdings"/>
              </a:rPr>
              <a:t>Lazarus’ Cognitive-Mediational Theory</a:t>
            </a:r>
          </a:p>
          <a:p>
            <a:r>
              <a:rPr lang="en-US" sz="1600" dirty="0">
                <a:sym typeface="Wingdings"/>
              </a:rPr>
              <a:t>Emotions are determined by our appraisal of the stimulus.</a:t>
            </a:r>
          </a:p>
          <a:p>
            <a:pPr marL="285750" indent="-285750">
              <a:buFont typeface="Arial" charset="0"/>
              <a:buChar char="•"/>
            </a:pPr>
            <a:r>
              <a:rPr lang="en-US" sz="1600" dirty="0">
                <a:sym typeface="Wingdings"/>
              </a:rPr>
              <a:t>Unlike the </a:t>
            </a:r>
            <a:r>
              <a:rPr lang="en-US" sz="1600" dirty="0" err="1">
                <a:sym typeface="Wingdings"/>
              </a:rPr>
              <a:t>Schachter</a:t>
            </a:r>
            <a:r>
              <a:rPr lang="en-US" sz="1600" dirty="0">
                <a:sym typeface="Wingdings"/>
              </a:rPr>
              <a:t>-Singer model, the appraisal occurs before the label.</a:t>
            </a:r>
          </a:p>
          <a:p>
            <a:pPr marL="285750" indent="-285750">
              <a:buFont typeface="Arial" charset="0"/>
              <a:buChar char="•"/>
            </a:pPr>
            <a:r>
              <a:rPr lang="en-US" sz="1600" dirty="0">
                <a:sym typeface="Wingdings"/>
              </a:rPr>
              <a:t>Appraisal is immediate and unconscious.</a:t>
            </a:r>
          </a:p>
        </p:txBody>
      </p:sp>
      <p:pic>
        <p:nvPicPr>
          <p:cNvPr id="6" name="Picture 5"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5569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Theories of emotion</a:t>
            </a:r>
          </a:p>
        </p:txBody>
      </p:sp>
      <p:pic>
        <p:nvPicPr>
          <p:cNvPr id="2" name="Picture Placeholder 1" descr="CNX_Psych_10_04_Theori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545" b="-10545"/>
          <a:stretch>
            <a:fillRect/>
          </a:stretch>
        </p:blipFill>
        <p:spPr>
          <a:xfrm>
            <a:off x="943428" y="731420"/>
            <a:ext cx="7653189" cy="6126580"/>
          </a:xfrm>
        </p:spPr>
      </p:pic>
      <p:pic>
        <p:nvPicPr>
          <p:cNvPr id="11" name="Picture 10"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3" name="TextBox 2"/>
          <p:cNvSpPr txBox="1"/>
          <p:nvPr/>
        </p:nvSpPr>
        <p:spPr>
          <a:xfrm>
            <a:off x="457200" y="6414869"/>
            <a:ext cx="8374743" cy="276999"/>
          </a:xfrm>
          <a:prstGeom prst="rect">
            <a:avLst/>
          </a:prstGeom>
          <a:noFill/>
        </p:spPr>
        <p:txBody>
          <a:bodyPr wrap="square" rtlCol="0">
            <a:spAutoFit/>
          </a:bodyPr>
          <a:lstStyle/>
          <a:p>
            <a:r>
              <a:rPr lang="en-US" sz="1200" dirty="0"/>
              <a:t>Figure 10.21 (credit “snake”: modification of work by “</a:t>
            </a:r>
            <a:r>
              <a:rPr lang="en-US" sz="1200" dirty="0" err="1"/>
              <a:t>tableatny</a:t>
            </a:r>
            <a:r>
              <a:rPr lang="en-US" sz="1200" dirty="0"/>
              <a:t>”/Flickr; credit “face”: modification of work by Cory </a:t>
            </a:r>
            <a:r>
              <a:rPr lang="en-US" sz="1200" dirty="0" err="1"/>
              <a:t>Zanker</a:t>
            </a:r>
            <a:r>
              <a:rPr lang="en-US" sz="1200" dirty="0"/>
              <a:t>)</a:t>
            </a:r>
          </a:p>
        </p:txBody>
      </p:sp>
    </p:spTree>
    <p:extLst>
      <p:ext uri="{BB962C8B-B14F-4D97-AF65-F5344CB8AC3E}">
        <p14:creationId xmlns:p14="http://schemas.microsoft.com/office/powerpoint/2010/main" val="407389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biology of emotions</a:t>
            </a:r>
          </a:p>
        </p:txBody>
      </p:sp>
      <p:sp>
        <p:nvSpPr>
          <p:cNvPr id="7" name="Text Placeholder 6"/>
          <p:cNvSpPr>
            <a:spLocks noGrp="1"/>
          </p:cNvSpPr>
          <p:nvPr>
            <p:ph type="body" sz="quarter" idx="14"/>
          </p:nvPr>
        </p:nvSpPr>
        <p:spPr>
          <a:xfrm>
            <a:off x="457200" y="1161315"/>
            <a:ext cx="8367221" cy="2336628"/>
          </a:xfrm>
        </p:spPr>
        <p:txBody>
          <a:bodyPr>
            <a:normAutofit/>
          </a:bodyPr>
          <a:lstStyle/>
          <a:p>
            <a:r>
              <a:rPr lang="en-US" sz="1600" b="1" u="sng" dirty="0">
                <a:solidFill>
                  <a:srgbClr val="6CB255"/>
                </a:solidFill>
              </a:rPr>
              <a:t>The Limbic System</a:t>
            </a:r>
          </a:p>
          <a:p>
            <a:r>
              <a:rPr lang="en-US" sz="1600" dirty="0"/>
              <a:t>Involved in mediating emotional response and memory.</a:t>
            </a:r>
          </a:p>
          <a:p>
            <a:r>
              <a:rPr lang="en-US" sz="1600" b="1" dirty="0"/>
              <a:t>Hypothalamus</a:t>
            </a:r>
            <a:r>
              <a:rPr lang="en-US" sz="1600" dirty="0"/>
              <a:t> </a:t>
            </a:r>
            <a:r>
              <a:rPr lang="mr-IN" sz="1600" dirty="0"/>
              <a:t>–</a:t>
            </a:r>
            <a:r>
              <a:rPr lang="en-US" sz="1600" dirty="0"/>
              <a:t> involved in activation of the sympathetic nervous system (part of an emotional reaction).</a:t>
            </a:r>
          </a:p>
          <a:p>
            <a:r>
              <a:rPr lang="en-US" sz="1600" b="1" dirty="0"/>
              <a:t>Thalamus</a:t>
            </a:r>
            <a:r>
              <a:rPr lang="en-US" sz="1600" dirty="0"/>
              <a:t> </a:t>
            </a:r>
            <a:r>
              <a:rPr lang="mr-IN" sz="1600" dirty="0"/>
              <a:t>–</a:t>
            </a:r>
            <a:r>
              <a:rPr lang="en-US" sz="1600" dirty="0"/>
              <a:t> sensory relay center, neurons project to both the amygdala and higher cortical regions for further processing.</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4_Limbic.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498" r="-46498"/>
          <a:stretch>
            <a:fillRect/>
          </a:stretch>
        </p:blipFill>
        <p:spPr>
          <a:xfrm>
            <a:off x="2427269" y="3020183"/>
            <a:ext cx="8062913" cy="3500071"/>
          </a:xfrm>
        </p:spPr>
      </p:pic>
      <p:sp>
        <p:nvSpPr>
          <p:cNvPr id="2" name="TextBox 1"/>
          <p:cNvSpPr txBox="1"/>
          <p:nvPr/>
        </p:nvSpPr>
        <p:spPr>
          <a:xfrm>
            <a:off x="7522172" y="6366366"/>
            <a:ext cx="1552764" cy="307777"/>
          </a:xfrm>
          <a:prstGeom prst="rect">
            <a:avLst/>
          </a:prstGeom>
          <a:noFill/>
        </p:spPr>
        <p:txBody>
          <a:bodyPr wrap="square" rtlCol="0">
            <a:spAutoFit/>
          </a:bodyPr>
          <a:lstStyle/>
          <a:p>
            <a:r>
              <a:rPr lang="en-US" sz="1400" dirty="0"/>
              <a:t>Figure 10.22</a:t>
            </a:r>
          </a:p>
        </p:txBody>
      </p:sp>
      <p:sp>
        <p:nvSpPr>
          <p:cNvPr id="3" name="TextBox 2"/>
          <p:cNvSpPr txBox="1"/>
          <p:nvPr/>
        </p:nvSpPr>
        <p:spPr>
          <a:xfrm>
            <a:off x="457200" y="3250724"/>
            <a:ext cx="3635829" cy="1464503"/>
          </a:xfrm>
          <a:prstGeom prst="rect">
            <a:avLst/>
          </a:prstGeom>
          <a:noFill/>
        </p:spPr>
        <p:txBody>
          <a:bodyPr wrap="square" rtlCol="0">
            <a:spAutoFit/>
          </a:bodyPr>
          <a:lstStyle/>
          <a:p>
            <a:pPr>
              <a:spcBef>
                <a:spcPts val="480"/>
              </a:spcBef>
              <a:spcAft>
                <a:spcPts val="600"/>
              </a:spcAft>
            </a:pPr>
            <a:r>
              <a:rPr lang="en-US" sz="1600" b="1" dirty="0"/>
              <a:t>Amygdala </a:t>
            </a:r>
            <a:r>
              <a:rPr lang="mr-IN" sz="1600" dirty="0"/>
              <a:t>–</a:t>
            </a:r>
            <a:r>
              <a:rPr lang="en-US" sz="1600" dirty="0"/>
              <a:t> plays a role in processing emotional information and sending it on to cortical structures. </a:t>
            </a:r>
          </a:p>
          <a:p>
            <a:pPr>
              <a:spcBef>
                <a:spcPts val="480"/>
              </a:spcBef>
              <a:spcAft>
                <a:spcPts val="600"/>
              </a:spcAft>
            </a:pPr>
            <a:r>
              <a:rPr lang="en-US" sz="1600" b="1" dirty="0"/>
              <a:t>Hippocampus</a:t>
            </a:r>
            <a:r>
              <a:rPr lang="en-US" sz="1600" dirty="0"/>
              <a:t> </a:t>
            </a:r>
            <a:r>
              <a:rPr lang="mr-IN" sz="1600" dirty="0"/>
              <a:t>–</a:t>
            </a:r>
            <a:r>
              <a:rPr lang="en-US" sz="1600" dirty="0"/>
              <a:t> integrates emotional experience with cognition.</a:t>
            </a:r>
          </a:p>
        </p:txBody>
      </p:sp>
    </p:spTree>
    <p:extLst>
      <p:ext uri="{BB962C8B-B14F-4D97-AF65-F5344CB8AC3E}">
        <p14:creationId xmlns:p14="http://schemas.microsoft.com/office/powerpoint/2010/main" val="278021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amygdala</a:t>
            </a:r>
          </a:p>
        </p:txBody>
      </p:sp>
      <p:sp>
        <p:nvSpPr>
          <p:cNvPr id="7" name="Text Placeholder 6"/>
          <p:cNvSpPr>
            <a:spLocks noGrp="1"/>
          </p:cNvSpPr>
          <p:nvPr>
            <p:ph type="body" sz="quarter" idx="14"/>
          </p:nvPr>
        </p:nvSpPr>
        <p:spPr>
          <a:xfrm>
            <a:off x="457200" y="1235296"/>
            <a:ext cx="8367221" cy="1261162"/>
          </a:xfrm>
        </p:spPr>
        <p:txBody>
          <a:bodyPr>
            <a:normAutofit/>
          </a:bodyPr>
          <a:lstStyle/>
          <a:p>
            <a:r>
              <a:rPr lang="en-US" sz="1600" dirty="0"/>
              <a:t>The amygdala has been a primary target of research concerning the biological basis for emotions, especially fear and anxiety.</a:t>
            </a:r>
          </a:p>
          <a:p>
            <a:r>
              <a:rPr lang="en-US" sz="1600" dirty="0"/>
              <a:t>The amygdala is composed of various </a:t>
            </a:r>
            <a:r>
              <a:rPr lang="en-US" sz="1600" dirty="0" err="1"/>
              <a:t>subnuclei</a:t>
            </a:r>
            <a:r>
              <a:rPr lang="en-US" sz="1600" dirty="0"/>
              <a:t> including the basolateral complex and central nucleus.</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4_Amygdala.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9439" r="-69439"/>
          <a:stretch>
            <a:fillRect/>
          </a:stretch>
        </p:blipFill>
        <p:spPr>
          <a:xfrm>
            <a:off x="2706914" y="3082875"/>
            <a:ext cx="8062913" cy="3500071"/>
          </a:xfrm>
        </p:spPr>
      </p:pic>
      <p:sp>
        <p:nvSpPr>
          <p:cNvPr id="2" name="TextBox 1"/>
          <p:cNvSpPr txBox="1"/>
          <p:nvPr/>
        </p:nvSpPr>
        <p:spPr>
          <a:xfrm>
            <a:off x="7562169" y="6342742"/>
            <a:ext cx="1915886" cy="307777"/>
          </a:xfrm>
          <a:prstGeom prst="rect">
            <a:avLst/>
          </a:prstGeom>
          <a:noFill/>
        </p:spPr>
        <p:txBody>
          <a:bodyPr wrap="square" rtlCol="0">
            <a:spAutoFit/>
          </a:bodyPr>
          <a:lstStyle/>
          <a:p>
            <a:r>
              <a:rPr lang="en-US" sz="1400" dirty="0"/>
              <a:t>Figure 10.23</a:t>
            </a:r>
          </a:p>
        </p:txBody>
      </p:sp>
      <p:sp>
        <p:nvSpPr>
          <p:cNvPr id="3" name="TextBox 2"/>
          <p:cNvSpPr txBox="1"/>
          <p:nvPr/>
        </p:nvSpPr>
        <p:spPr>
          <a:xfrm>
            <a:off x="457200" y="2590433"/>
            <a:ext cx="4405086" cy="3752309"/>
          </a:xfrm>
          <a:prstGeom prst="rect">
            <a:avLst/>
          </a:prstGeom>
          <a:noFill/>
        </p:spPr>
        <p:txBody>
          <a:bodyPr wrap="square" rtlCol="0">
            <a:spAutoFit/>
          </a:bodyPr>
          <a:lstStyle/>
          <a:p>
            <a:pPr>
              <a:spcBef>
                <a:spcPts val="480"/>
              </a:spcBef>
              <a:spcAft>
                <a:spcPts val="600"/>
              </a:spcAft>
              <a:buClr>
                <a:srgbClr val="6CB255"/>
              </a:buClr>
            </a:pPr>
            <a:r>
              <a:rPr lang="en-US" sz="1600" b="1" dirty="0">
                <a:solidFill>
                  <a:srgbClr val="6CB255"/>
                </a:solidFill>
              </a:rPr>
              <a:t>Basolateral Complex:</a:t>
            </a:r>
          </a:p>
          <a:p>
            <a:pPr marL="285750" indent="-285750">
              <a:spcBef>
                <a:spcPts val="480"/>
              </a:spcBef>
              <a:spcAft>
                <a:spcPts val="600"/>
              </a:spcAft>
              <a:buClr>
                <a:srgbClr val="6CB255"/>
              </a:buClr>
              <a:buFont typeface="Arial" charset="0"/>
              <a:buChar char="•"/>
            </a:pPr>
            <a:r>
              <a:rPr lang="en-US" sz="1600" dirty="0"/>
              <a:t>Has dense connections with a different sensory areas of the brain.</a:t>
            </a:r>
          </a:p>
          <a:p>
            <a:pPr marL="285750" indent="-285750">
              <a:spcBef>
                <a:spcPts val="480"/>
              </a:spcBef>
              <a:spcAft>
                <a:spcPts val="600"/>
              </a:spcAft>
              <a:buClr>
                <a:srgbClr val="6CB255"/>
              </a:buClr>
              <a:buFont typeface="Arial" charset="0"/>
              <a:buChar char="•"/>
            </a:pPr>
            <a:r>
              <a:rPr lang="en-US" sz="1600" dirty="0"/>
              <a:t>Critical for classical conditioning and attaching emotional value to learning processes and memory.</a:t>
            </a:r>
          </a:p>
          <a:p>
            <a:pPr>
              <a:spcBef>
                <a:spcPts val="480"/>
              </a:spcBef>
              <a:spcAft>
                <a:spcPts val="600"/>
              </a:spcAft>
              <a:buClr>
                <a:srgbClr val="6CB255"/>
              </a:buClr>
            </a:pPr>
            <a:r>
              <a:rPr lang="en-US" sz="1600" b="1" dirty="0">
                <a:solidFill>
                  <a:srgbClr val="6CB255"/>
                </a:solidFill>
              </a:rPr>
              <a:t>Central Nucleus:</a:t>
            </a:r>
          </a:p>
          <a:p>
            <a:pPr marL="285750" indent="-285750">
              <a:spcBef>
                <a:spcPts val="480"/>
              </a:spcBef>
              <a:spcAft>
                <a:spcPts val="600"/>
              </a:spcAft>
              <a:buClr>
                <a:srgbClr val="6CB255"/>
              </a:buClr>
              <a:buFont typeface="Arial" charset="0"/>
              <a:buChar char="•"/>
            </a:pPr>
            <a:r>
              <a:rPr lang="en-US" sz="1600" dirty="0"/>
              <a:t>Involved in attention.</a:t>
            </a:r>
          </a:p>
          <a:p>
            <a:pPr marL="285750" indent="-285750">
              <a:spcBef>
                <a:spcPts val="480"/>
              </a:spcBef>
              <a:spcAft>
                <a:spcPts val="600"/>
              </a:spcAft>
              <a:buClr>
                <a:srgbClr val="6CB255"/>
              </a:buClr>
              <a:buFont typeface="Arial" charset="0"/>
              <a:buChar char="•"/>
            </a:pPr>
            <a:r>
              <a:rPr lang="en-US" sz="1600" dirty="0"/>
              <a:t>Has connections with the hypothalamus and various brain stem areas to regulate the autonomic nervous system and endocrine systems’ activities.</a:t>
            </a:r>
          </a:p>
        </p:txBody>
      </p:sp>
    </p:spTree>
    <p:extLst>
      <p:ext uri="{BB962C8B-B14F-4D97-AF65-F5344CB8AC3E}">
        <p14:creationId xmlns:p14="http://schemas.microsoft.com/office/powerpoint/2010/main" val="2980350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81060"/>
          </a:xfrm>
        </p:spPr>
        <p:txBody>
          <a:bodyPr>
            <a:normAutofit/>
          </a:bodyPr>
          <a:lstStyle/>
          <a:p>
            <a:r>
              <a:rPr lang="en-US" dirty="0"/>
              <a:t>Facial expression and recognition</a:t>
            </a:r>
            <a:br>
              <a:rPr lang="en-US" dirty="0"/>
            </a:br>
            <a:r>
              <a:rPr lang="en-US"/>
              <a:t>of emotions</a:t>
            </a:r>
          </a:p>
        </p:txBody>
      </p:sp>
      <p:sp>
        <p:nvSpPr>
          <p:cNvPr id="4" name="Text Placeholder 3"/>
          <p:cNvSpPr>
            <a:spLocks noGrp="1"/>
          </p:cNvSpPr>
          <p:nvPr>
            <p:ph type="body" sz="quarter" idx="14"/>
          </p:nvPr>
        </p:nvSpPr>
        <p:spPr>
          <a:xfrm>
            <a:off x="457200" y="1491181"/>
            <a:ext cx="8367221" cy="4633848"/>
          </a:xfrm>
        </p:spPr>
        <p:txBody>
          <a:bodyPr>
            <a:normAutofit/>
          </a:bodyPr>
          <a:lstStyle/>
          <a:p>
            <a:pPr>
              <a:spcBef>
                <a:spcPts val="480"/>
              </a:spcBef>
            </a:pPr>
            <a:r>
              <a:rPr lang="en-US" sz="1600" b="1" dirty="0"/>
              <a:t>Cultural display rule </a:t>
            </a:r>
            <a:r>
              <a:rPr lang="mr-IN" sz="1600" dirty="0"/>
              <a:t>–</a:t>
            </a:r>
            <a:r>
              <a:rPr lang="en-US" sz="1600" dirty="0"/>
              <a:t> culturally specific standards that govern the types and frequencies of displays of emotions that are acceptable.</a:t>
            </a:r>
          </a:p>
          <a:p>
            <a:pPr marL="285750" indent="-285750">
              <a:spcBef>
                <a:spcPts val="480"/>
              </a:spcBef>
              <a:buFont typeface="Arial" charset="0"/>
              <a:buChar char="•"/>
            </a:pPr>
            <a:r>
              <a:rPr lang="en-US" sz="1600" dirty="0"/>
              <a:t>Individuals from the U.S. express negative emotions like fear, anger and disgust both alone and in the presence of others.</a:t>
            </a:r>
          </a:p>
          <a:p>
            <a:pPr marL="285750" indent="-285750">
              <a:spcBef>
                <a:spcPts val="480"/>
              </a:spcBef>
              <a:buFont typeface="Arial" charset="0"/>
              <a:buChar char="•"/>
            </a:pPr>
            <a:r>
              <a:rPr lang="en-US" sz="1600" dirty="0"/>
              <a:t>Individuals from Japan only express these emotions while alone.</a:t>
            </a:r>
          </a:p>
          <a:p>
            <a:pPr>
              <a:spcBef>
                <a:spcPts val="480"/>
              </a:spcBef>
            </a:pPr>
            <a:r>
              <a:rPr lang="en-US" sz="1600" dirty="0"/>
              <a:t>Despite varying cultural display rules, recognition and production of facial expressions of certain emotions are universal.</a:t>
            </a:r>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08863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51709"/>
          </a:xfrm>
        </p:spPr>
        <p:txBody>
          <a:bodyPr>
            <a:normAutofit fontScale="90000"/>
          </a:bodyPr>
          <a:lstStyle/>
          <a:p>
            <a:r>
              <a:rPr lang="en-US"/>
              <a:t>seven </a:t>
            </a:r>
            <a:r>
              <a:rPr lang="en-US" dirty="0"/>
              <a:t>universal facial </a:t>
            </a:r>
            <a:r>
              <a:rPr lang="en-US"/>
              <a:t>expressions </a:t>
            </a:r>
            <a:br>
              <a:rPr lang="en-US"/>
            </a:br>
            <a:r>
              <a:rPr lang="en-US"/>
              <a:t>of emotion</a:t>
            </a:r>
            <a:endParaRPr lang="en-US" dirty="0"/>
          </a:p>
        </p:txBody>
      </p:sp>
      <p:sp>
        <p:nvSpPr>
          <p:cNvPr id="7" name="Text Placeholder 6"/>
          <p:cNvSpPr>
            <a:spLocks noGrp="1"/>
          </p:cNvSpPr>
          <p:nvPr>
            <p:ph type="body" sz="quarter" idx="14"/>
          </p:nvPr>
        </p:nvSpPr>
        <p:spPr>
          <a:xfrm>
            <a:off x="2264340" y="6237353"/>
            <a:ext cx="4448629" cy="439218"/>
          </a:xfrm>
        </p:spPr>
        <p:txBody>
          <a:bodyPr>
            <a:normAutofit fontScale="92500"/>
          </a:bodyPr>
          <a:lstStyle/>
          <a:p>
            <a:r>
              <a:rPr lang="en-US" sz="1400"/>
              <a:t>Figure </a:t>
            </a:r>
            <a:r>
              <a:rPr lang="en-US" sz="1400" dirty="0"/>
              <a:t>10.24 (credit: modification of work by Cory </a:t>
            </a:r>
            <a:r>
              <a:rPr lang="en-US" sz="1400" dirty="0" err="1"/>
              <a:t>Zanker</a:t>
            </a:r>
            <a:r>
              <a:rPr lang="en-US" sz="1400" dirty="0"/>
              <a:t>)</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4_Expressions.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3557" r="-13557"/>
          <a:stretch>
            <a:fillRect/>
          </a:stretch>
        </p:blipFill>
        <p:spPr>
          <a:xfrm>
            <a:off x="-143525" y="1456214"/>
            <a:ext cx="9752209" cy="4233386"/>
          </a:xfrm>
        </p:spPr>
      </p:pic>
    </p:spTree>
    <p:extLst>
      <p:ext uri="{BB962C8B-B14F-4D97-AF65-F5344CB8AC3E}">
        <p14:creationId xmlns:p14="http://schemas.microsoft.com/office/powerpoint/2010/main" val="599243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Facial feedback hypothesis</a:t>
            </a:r>
          </a:p>
        </p:txBody>
      </p:sp>
      <p:sp>
        <p:nvSpPr>
          <p:cNvPr id="4" name="Text Placeholder 3"/>
          <p:cNvSpPr>
            <a:spLocks noGrp="1"/>
          </p:cNvSpPr>
          <p:nvPr>
            <p:ph type="body" sz="quarter" idx="14"/>
          </p:nvPr>
        </p:nvSpPr>
        <p:spPr>
          <a:xfrm>
            <a:off x="457200" y="1335314"/>
            <a:ext cx="8367221" cy="4397829"/>
          </a:xfrm>
        </p:spPr>
        <p:txBody>
          <a:bodyPr>
            <a:normAutofit/>
          </a:bodyPr>
          <a:lstStyle/>
          <a:p>
            <a:r>
              <a:rPr lang="en-US" sz="1600" i="1" dirty="0"/>
              <a:t>Does smiling make you happy? Or does being happy make you smile?</a:t>
            </a:r>
          </a:p>
          <a:p>
            <a:r>
              <a:rPr lang="en-US" sz="1600" b="1" dirty="0"/>
              <a:t>Facial Feedback Hypothesis </a:t>
            </a:r>
            <a:r>
              <a:rPr lang="mr-IN" sz="1600" dirty="0"/>
              <a:t>–</a:t>
            </a:r>
            <a:r>
              <a:rPr lang="en-US" sz="1600" dirty="0"/>
              <a:t> facial expressions are capable of influencing our emotions.</a:t>
            </a:r>
          </a:p>
          <a:p>
            <a:r>
              <a:rPr lang="en-US" sz="1600" b="1" dirty="0"/>
              <a:t>Support:</a:t>
            </a:r>
          </a:p>
          <a:p>
            <a:pPr marL="285750" indent="-285750">
              <a:buFont typeface="Arial" charset="0"/>
              <a:buChar char="•"/>
            </a:pPr>
            <a:r>
              <a:rPr lang="en-US" sz="1600" dirty="0"/>
              <a:t>Depressed individuals reported less depression after paralysis of their frowning muscles with Botox injections.</a:t>
            </a:r>
          </a:p>
          <a:p>
            <a:endParaRPr lang="en-US" sz="1600" dirty="0"/>
          </a:p>
          <a:p>
            <a:r>
              <a:rPr lang="en-US" sz="1600" dirty="0"/>
              <a:t>Emotional stimulus </a:t>
            </a:r>
            <a:r>
              <a:rPr lang="en-US" sz="1600" dirty="0">
                <a:sym typeface="Wingdings"/>
              </a:rPr>
              <a:t> facial expression  physiological arousal  emotional experience.</a:t>
            </a:r>
            <a:endParaRPr lang="en-US" sz="1600" dirty="0"/>
          </a:p>
          <a:p>
            <a:pPr marL="285750" indent="-285750">
              <a:buFont typeface="Arial" charset="0"/>
              <a:buChar char="•"/>
            </a:pPr>
            <a:endParaRPr lang="en-US" sz="1600" dirty="0"/>
          </a:p>
        </p:txBody>
      </p:sp>
      <p:pic>
        <p:nvPicPr>
          <p:cNvPr id="5" name="Picture 4"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6531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intrinsic vs extrinsic motivation</a:t>
            </a:r>
          </a:p>
        </p:txBody>
      </p:sp>
      <p:sp>
        <p:nvSpPr>
          <p:cNvPr id="7" name="Text Placeholder 6"/>
          <p:cNvSpPr>
            <a:spLocks noGrp="1"/>
          </p:cNvSpPr>
          <p:nvPr>
            <p:ph type="body" sz="quarter" idx="14"/>
          </p:nvPr>
        </p:nvSpPr>
        <p:spPr>
          <a:xfrm>
            <a:off x="457199" y="1680020"/>
            <a:ext cx="8367221" cy="1358061"/>
          </a:xfrm>
        </p:spPr>
        <p:txBody>
          <a:bodyPr numCol="2">
            <a:noAutofit/>
          </a:bodyPr>
          <a:lstStyle/>
          <a:p>
            <a:r>
              <a:rPr lang="en-US" sz="1600" b="1" dirty="0">
                <a:solidFill>
                  <a:srgbClr val="6CB255"/>
                </a:solidFill>
              </a:rPr>
              <a:t>Intrinsic motivation: </a:t>
            </a:r>
          </a:p>
          <a:p>
            <a:pPr marL="285750" indent="-285750">
              <a:buFont typeface="Arial" charset="0"/>
              <a:buChar char="•"/>
            </a:pPr>
            <a:r>
              <a:rPr lang="en-US" sz="1600" dirty="0"/>
              <a:t>Arises from </a:t>
            </a:r>
            <a:r>
              <a:rPr lang="en-US" sz="1600" u="sng" dirty="0"/>
              <a:t>internal</a:t>
            </a:r>
            <a:r>
              <a:rPr lang="en-US" sz="1600" dirty="0"/>
              <a:t> factors.</a:t>
            </a:r>
          </a:p>
          <a:p>
            <a:pPr marL="285750" indent="-285750">
              <a:buFont typeface="Arial" charset="0"/>
              <a:buChar char="•"/>
            </a:pPr>
            <a:r>
              <a:rPr lang="en-US" sz="1600" dirty="0"/>
              <a:t>Behaviors are performed because they bring a sense of personal satisfaction.</a:t>
            </a:r>
          </a:p>
          <a:p>
            <a:endParaRPr lang="en-US" sz="1600" dirty="0"/>
          </a:p>
          <a:p>
            <a:r>
              <a:rPr lang="en-US" sz="1600" b="1" dirty="0">
                <a:solidFill>
                  <a:srgbClr val="6CB255"/>
                </a:solidFill>
              </a:rPr>
              <a:t>Extrinsic motivation:</a:t>
            </a:r>
          </a:p>
          <a:p>
            <a:pPr marL="285750" indent="-285750">
              <a:buFont typeface="Arial" charset="0"/>
              <a:buChar char="•"/>
            </a:pPr>
            <a:r>
              <a:rPr lang="en-US" sz="1600" dirty="0"/>
              <a:t>Arises from </a:t>
            </a:r>
            <a:r>
              <a:rPr lang="en-US" sz="1600" u="sng" dirty="0"/>
              <a:t>external</a:t>
            </a:r>
            <a:r>
              <a:rPr lang="en-US" sz="1600" dirty="0"/>
              <a:t> factors.</a:t>
            </a:r>
          </a:p>
          <a:p>
            <a:pPr marL="285750" indent="-285750">
              <a:buFont typeface="Arial" charset="0"/>
              <a:buChar char="•"/>
            </a:pPr>
            <a:r>
              <a:rPr lang="en-US" sz="1600" dirty="0"/>
              <a:t>Behaviors are performed in order to receive something from others.</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1_Motivatio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494" r="-11494"/>
          <a:stretch>
            <a:fillRect/>
          </a:stretch>
        </p:blipFill>
        <p:spPr>
          <a:xfrm>
            <a:off x="335697" y="3162118"/>
            <a:ext cx="8062913" cy="3500071"/>
          </a:xfrm>
        </p:spPr>
      </p:pic>
      <p:sp>
        <p:nvSpPr>
          <p:cNvPr id="2" name="TextBox 1"/>
          <p:cNvSpPr txBox="1"/>
          <p:nvPr/>
        </p:nvSpPr>
        <p:spPr>
          <a:xfrm>
            <a:off x="7772687" y="6218603"/>
            <a:ext cx="1251846" cy="292388"/>
          </a:xfrm>
          <a:prstGeom prst="rect">
            <a:avLst/>
          </a:prstGeom>
          <a:noFill/>
        </p:spPr>
        <p:txBody>
          <a:bodyPr wrap="square" rtlCol="0">
            <a:spAutoFit/>
          </a:bodyPr>
          <a:lstStyle/>
          <a:p>
            <a:r>
              <a:rPr lang="en-US" sz="1300" dirty="0"/>
              <a:t>Figure 10.2</a:t>
            </a:r>
          </a:p>
        </p:txBody>
      </p:sp>
      <p:sp>
        <p:nvSpPr>
          <p:cNvPr id="3" name="TextBox 2"/>
          <p:cNvSpPr txBox="1"/>
          <p:nvPr/>
        </p:nvSpPr>
        <p:spPr>
          <a:xfrm>
            <a:off x="457199" y="1103124"/>
            <a:ext cx="7561943" cy="338554"/>
          </a:xfrm>
          <a:prstGeom prst="rect">
            <a:avLst/>
          </a:prstGeom>
          <a:noFill/>
        </p:spPr>
        <p:txBody>
          <a:bodyPr wrap="square" rtlCol="0">
            <a:spAutoFit/>
          </a:bodyPr>
          <a:lstStyle/>
          <a:p>
            <a:r>
              <a:rPr lang="en-US" sz="1600" b="1" dirty="0"/>
              <a:t>Motivation</a:t>
            </a:r>
            <a:r>
              <a:rPr lang="en-US" sz="1600" dirty="0"/>
              <a:t> </a:t>
            </a:r>
            <a:r>
              <a:rPr lang="mr-IN" sz="1600" dirty="0"/>
              <a:t>–</a:t>
            </a:r>
            <a:r>
              <a:rPr lang="en-US" sz="1600" dirty="0"/>
              <a:t> the wants or needs that direct behavior toward a goal.</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intrinsic vs extrinsic motivation</a:t>
            </a:r>
          </a:p>
        </p:txBody>
      </p:sp>
      <p:sp>
        <p:nvSpPr>
          <p:cNvPr id="7" name="Text Placeholder 6"/>
          <p:cNvSpPr>
            <a:spLocks noGrp="1"/>
          </p:cNvSpPr>
          <p:nvPr>
            <p:ph type="body" sz="quarter" idx="14"/>
          </p:nvPr>
        </p:nvSpPr>
        <p:spPr>
          <a:xfrm>
            <a:off x="457200" y="1160828"/>
            <a:ext cx="8483334" cy="2230426"/>
          </a:xfrm>
        </p:spPr>
        <p:txBody>
          <a:bodyPr>
            <a:normAutofit/>
          </a:bodyPr>
          <a:lstStyle/>
          <a:p>
            <a:pPr>
              <a:spcBef>
                <a:spcPts val="480"/>
              </a:spcBef>
            </a:pPr>
            <a:r>
              <a:rPr lang="en-US" sz="1600" b="1" dirty="0" err="1"/>
              <a:t>Overjustification</a:t>
            </a:r>
            <a:r>
              <a:rPr lang="en-US" sz="1600" b="1" dirty="0"/>
              <a:t> effect </a:t>
            </a:r>
            <a:r>
              <a:rPr lang="mr-IN" sz="1600" dirty="0"/>
              <a:t>–</a:t>
            </a:r>
            <a:r>
              <a:rPr lang="en-US" sz="1600" dirty="0"/>
              <a:t> intrinsic motivation is diminished when extrinsic motivation is given.</a:t>
            </a:r>
          </a:p>
          <a:p>
            <a:pPr>
              <a:spcBef>
                <a:spcPts val="480"/>
              </a:spcBef>
            </a:pPr>
            <a:r>
              <a:rPr lang="en-US" sz="1600" dirty="0"/>
              <a:t>Research suggests that when something we love to do, like icing cakes, becomes our job, our intrinsic and extrinsic motivations to do it may change. Once we are receiving an extrinsic motivation (like being paid) we may lose the motivation to do it just for enjoyment.</a:t>
            </a:r>
          </a:p>
          <a:p>
            <a:pPr>
              <a:spcBef>
                <a:spcPts val="480"/>
              </a:spcBef>
            </a:pPr>
            <a:r>
              <a:rPr lang="en-US" sz="1600" dirty="0"/>
              <a:t>Other research suggests the opposite, that certain types of  reinforcement, such as praise, can increase intrinsic motivation).</a:t>
            </a:r>
          </a:p>
          <a:p>
            <a:pPr>
              <a:spcBef>
                <a:spcPts val="480"/>
              </a:spcBef>
            </a:pPr>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CNX_Psych_10_01_Bakery.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261" r="-27261"/>
          <a:stretch>
            <a:fillRect/>
          </a:stretch>
        </p:blipFill>
        <p:spPr>
          <a:xfrm>
            <a:off x="4034092" y="3483429"/>
            <a:ext cx="5940963" cy="2896157"/>
          </a:xfrm>
        </p:spPr>
      </p:pic>
      <p:sp>
        <p:nvSpPr>
          <p:cNvPr id="2" name="TextBox 1"/>
          <p:cNvSpPr txBox="1"/>
          <p:nvPr/>
        </p:nvSpPr>
        <p:spPr>
          <a:xfrm>
            <a:off x="6183087" y="6379586"/>
            <a:ext cx="2757448" cy="292388"/>
          </a:xfrm>
          <a:prstGeom prst="rect">
            <a:avLst/>
          </a:prstGeom>
          <a:noFill/>
        </p:spPr>
        <p:txBody>
          <a:bodyPr wrap="square" rtlCol="0">
            <a:spAutoFit/>
          </a:bodyPr>
          <a:lstStyle/>
          <a:p>
            <a:r>
              <a:rPr lang="en-US" sz="1300" dirty="0"/>
              <a:t>Figure 10.3 (credit: </a:t>
            </a:r>
            <a:r>
              <a:rPr lang="en-US" sz="1300" dirty="0" err="1"/>
              <a:t>Agustín</a:t>
            </a:r>
            <a:r>
              <a:rPr lang="en-US" sz="1300" dirty="0"/>
              <a:t> Ruiz)</a:t>
            </a:r>
          </a:p>
        </p:txBody>
      </p:sp>
      <p:sp>
        <p:nvSpPr>
          <p:cNvPr id="4" name="TextBox 3"/>
          <p:cNvSpPr txBox="1"/>
          <p:nvPr/>
        </p:nvSpPr>
        <p:spPr>
          <a:xfrm>
            <a:off x="457199" y="3391254"/>
            <a:ext cx="4579257" cy="3259867"/>
          </a:xfrm>
          <a:prstGeom prst="rect">
            <a:avLst/>
          </a:prstGeom>
          <a:noFill/>
        </p:spPr>
        <p:txBody>
          <a:bodyPr wrap="square" rtlCol="0">
            <a:spAutoFit/>
          </a:bodyPr>
          <a:lstStyle/>
          <a:p>
            <a:pPr>
              <a:spcBef>
                <a:spcPts val="480"/>
              </a:spcBef>
              <a:spcAft>
                <a:spcPts val="600"/>
              </a:spcAft>
            </a:pPr>
            <a:r>
              <a:rPr lang="en-US" sz="1600" b="1" dirty="0"/>
              <a:t>Explanations of differences:</a:t>
            </a:r>
          </a:p>
          <a:p>
            <a:pPr marL="342900" indent="-342900">
              <a:spcBef>
                <a:spcPts val="480"/>
              </a:spcBef>
              <a:spcAft>
                <a:spcPts val="600"/>
              </a:spcAft>
              <a:buClr>
                <a:srgbClr val="6CB255"/>
              </a:buClr>
              <a:buAutoNum type="arabicPeriod"/>
            </a:pPr>
            <a:r>
              <a:rPr lang="en-US" sz="1600" dirty="0"/>
              <a:t>Type of reinforcement.</a:t>
            </a:r>
          </a:p>
          <a:p>
            <a:pPr marL="285750" indent="-285750">
              <a:spcBef>
                <a:spcPts val="480"/>
              </a:spcBef>
              <a:spcAft>
                <a:spcPts val="600"/>
              </a:spcAft>
              <a:buClr>
                <a:srgbClr val="6CB255"/>
              </a:buClr>
              <a:buFont typeface="Arial" charset="0"/>
              <a:buChar char="•"/>
            </a:pPr>
            <a:r>
              <a:rPr lang="en-US" sz="1600" dirty="0"/>
              <a:t>Tangible rewards appear to decrease intrinsic motivation.</a:t>
            </a:r>
          </a:p>
          <a:p>
            <a:pPr marL="285750" indent="-285750">
              <a:spcBef>
                <a:spcPts val="480"/>
              </a:spcBef>
              <a:spcAft>
                <a:spcPts val="600"/>
              </a:spcAft>
              <a:buClr>
                <a:srgbClr val="6CB255"/>
              </a:buClr>
              <a:buFont typeface="Arial" charset="0"/>
              <a:buChar char="•"/>
            </a:pPr>
            <a:r>
              <a:rPr lang="en-US" sz="1600" dirty="0"/>
              <a:t>Intangible rewards appear to increase motivation.</a:t>
            </a:r>
          </a:p>
          <a:p>
            <a:pPr marL="342900" indent="-342900">
              <a:spcBef>
                <a:spcPts val="480"/>
              </a:spcBef>
              <a:spcAft>
                <a:spcPts val="600"/>
              </a:spcAft>
              <a:buClr>
                <a:srgbClr val="6CB255"/>
              </a:buClr>
              <a:buFont typeface="+mj-lt"/>
              <a:buAutoNum type="arabicPeriod" startAt="2"/>
            </a:pPr>
            <a:r>
              <a:rPr lang="en-US" sz="1600" dirty="0"/>
              <a:t>Expectation of extrinsic reward </a:t>
            </a:r>
            <a:r>
              <a:rPr lang="mr-IN" sz="1600" dirty="0"/>
              <a:t>–</a:t>
            </a:r>
            <a:r>
              <a:rPr lang="en-US" sz="1600" dirty="0"/>
              <a:t> intrinsic motivation is more likely to decrease if extrinsic reward is expected.</a:t>
            </a:r>
          </a:p>
          <a:p>
            <a:pPr marL="342900" indent="-342900">
              <a:spcBef>
                <a:spcPts val="480"/>
              </a:spcBef>
              <a:spcAft>
                <a:spcPts val="600"/>
              </a:spcAft>
              <a:buAutoNum type="arabicPeriod" startAt="2"/>
            </a:pPr>
            <a:endParaRPr lang="en-US" sz="1600" dirty="0"/>
          </a:p>
        </p:txBody>
      </p:sp>
    </p:spTree>
    <p:extLst>
      <p:ext uri="{BB962C8B-B14F-4D97-AF65-F5344CB8AC3E}">
        <p14:creationId xmlns:p14="http://schemas.microsoft.com/office/powerpoint/2010/main" val="30284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Instinct theory of motivation</a:t>
            </a:r>
          </a:p>
        </p:txBody>
      </p:sp>
      <p:pic>
        <p:nvPicPr>
          <p:cNvPr id="2" name="Picture Placeholder 1" descr="CNX_Psych_10_01_William J.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400" r="-18400"/>
          <a:stretch>
            <a:fillRect/>
          </a:stretch>
        </p:blipFill>
        <p:spPr>
          <a:xfrm>
            <a:off x="1128491" y="3498053"/>
            <a:ext cx="6720330" cy="2917262"/>
          </a:xfrm>
        </p:spPr>
      </p:pic>
      <p:sp>
        <p:nvSpPr>
          <p:cNvPr id="7" name="Text Placeholder 6"/>
          <p:cNvSpPr>
            <a:spLocks noGrp="1"/>
          </p:cNvSpPr>
          <p:nvPr>
            <p:ph type="body" sz="quarter" idx="14"/>
          </p:nvPr>
        </p:nvSpPr>
        <p:spPr>
          <a:xfrm>
            <a:off x="457199" y="1158216"/>
            <a:ext cx="8367221" cy="2406508"/>
          </a:xfrm>
        </p:spPr>
        <p:txBody>
          <a:bodyPr>
            <a:normAutofit/>
          </a:bodyPr>
          <a:lstStyle/>
          <a:p>
            <a:r>
              <a:rPr lang="en-US" sz="1600" b="1" u="sng" dirty="0">
                <a:solidFill>
                  <a:srgbClr val="6CB255"/>
                </a:solidFill>
              </a:rPr>
              <a:t>William James </a:t>
            </a:r>
          </a:p>
          <a:p>
            <a:pPr marL="285750" indent="-285750">
              <a:buFont typeface="Arial" charset="0"/>
              <a:buChar char="•"/>
            </a:pPr>
            <a:r>
              <a:rPr lang="en-US" sz="1600" dirty="0"/>
              <a:t>Proposed the instinct theory of motivation, asserting that behavior is driven by instincts (which aid survival).</a:t>
            </a:r>
          </a:p>
          <a:p>
            <a:pPr marL="285750" indent="-285750">
              <a:buFont typeface="Arial" charset="0"/>
              <a:buChar char="•"/>
            </a:pPr>
            <a:r>
              <a:rPr lang="en-US" sz="1600" dirty="0"/>
              <a:t>Proposed instincts included a mother’s protection of her baby, the urge to lick sugar, and hunting prey.</a:t>
            </a:r>
          </a:p>
          <a:p>
            <a:pPr marL="285750" indent="-285750">
              <a:buFont typeface="Arial" charset="0"/>
              <a:buChar char="•"/>
            </a:pPr>
            <a:r>
              <a:rPr lang="en-US" sz="1600" dirty="0"/>
              <a:t>The theory received criticism for ignoring the role of learning in shaping human behavior.</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1462325" y="6415315"/>
            <a:ext cx="6836229" cy="307777"/>
          </a:xfrm>
          <a:prstGeom prst="rect">
            <a:avLst/>
          </a:prstGeom>
          <a:noFill/>
        </p:spPr>
        <p:txBody>
          <a:bodyPr wrap="square" rtlCol="0">
            <a:spAutoFit/>
          </a:bodyPr>
          <a:lstStyle/>
          <a:p>
            <a:r>
              <a:rPr lang="en-US" sz="1400" dirty="0"/>
              <a:t>Figure 10.4 (credit b: modification of work by “Mothering Touch”/Flickr)</a:t>
            </a:r>
          </a:p>
        </p:txBody>
      </p:sp>
      <p:sp>
        <p:nvSpPr>
          <p:cNvPr id="4" name="TextBox 3"/>
          <p:cNvSpPr txBox="1"/>
          <p:nvPr/>
        </p:nvSpPr>
        <p:spPr>
          <a:xfrm>
            <a:off x="7002629" y="4411017"/>
            <a:ext cx="1821791" cy="1815882"/>
          </a:xfrm>
          <a:prstGeom prst="rect">
            <a:avLst/>
          </a:prstGeom>
          <a:noFill/>
        </p:spPr>
        <p:txBody>
          <a:bodyPr wrap="square" rtlCol="0">
            <a:spAutoFit/>
          </a:bodyPr>
          <a:lstStyle/>
          <a:p>
            <a:r>
              <a:rPr lang="en-US" sz="1600" dirty="0"/>
              <a:t>In humans, instincts may include behaviors such as an infant’s rooting for a nipple and sucking</a:t>
            </a:r>
            <a:r>
              <a:rPr lang="en-US" sz="1600"/>
              <a:t>. </a:t>
            </a:r>
            <a:endParaRPr lang="en-US" sz="1600" dirty="0"/>
          </a:p>
        </p:txBody>
      </p:sp>
    </p:spTree>
    <p:extLst>
      <p:ext uri="{BB962C8B-B14F-4D97-AF65-F5344CB8AC3E}">
        <p14:creationId xmlns:p14="http://schemas.microsoft.com/office/powerpoint/2010/main" val="98657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Drive theory of motivation</a:t>
            </a:r>
          </a:p>
        </p:txBody>
      </p:sp>
      <p:pic>
        <p:nvPicPr>
          <p:cNvPr id="2" name="Picture Placeholder 1" descr="CNX_Psych_10_01_Eatin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9439" b="-29439"/>
          <a:stretch>
            <a:fillRect/>
          </a:stretch>
        </p:blipFill>
        <p:spPr>
          <a:xfrm>
            <a:off x="544171" y="3530600"/>
            <a:ext cx="8062913" cy="3316514"/>
          </a:xfrm>
        </p:spPr>
      </p:pic>
      <p:sp>
        <p:nvSpPr>
          <p:cNvPr id="7" name="Text Placeholder 6"/>
          <p:cNvSpPr>
            <a:spLocks noGrp="1"/>
          </p:cNvSpPr>
          <p:nvPr>
            <p:ph type="body" sz="quarter" idx="14"/>
          </p:nvPr>
        </p:nvSpPr>
        <p:spPr>
          <a:xfrm>
            <a:off x="457199" y="1103086"/>
            <a:ext cx="8367222" cy="3106057"/>
          </a:xfrm>
        </p:spPr>
        <p:txBody>
          <a:bodyPr>
            <a:normAutofit/>
          </a:bodyPr>
          <a:lstStyle/>
          <a:p>
            <a:pPr>
              <a:spcBef>
                <a:spcPts val="480"/>
              </a:spcBef>
            </a:pPr>
            <a:r>
              <a:rPr lang="en-US" sz="1600" dirty="0"/>
              <a:t>Drive theory proposed that the maintenance of homeostasis is important in directing behavior.</a:t>
            </a:r>
          </a:p>
          <a:p>
            <a:pPr marL="285750" indent="-285750">
              <a:spcBef>
                <a:spcPts val="480"/>
              </a:spcBef>
              <a:buFont typeface="Arial" charset="0"/>
              <a:buChar char="•"/>
            </a:pPr>
            <a:r>
              <a:rPr lang="en-US" sz="1600" dirty="0"/>
              <a:t>Deviations from homeostasis create physiological needs resulting in </a:t>
            </a:r>
            <a:r>
              <a:rPr lang="en-US" sz="1600" u="sng" dirty="0"/>
              <a:t>psychological drive states</a:t>
            </a:r>
            <a:r>
              <a:rPr lang="en-US" sz="1600" dirty="0"/>
              <a:t> that direct behavior to meet the need and bring the system back to homeostasis.</a:t>
            </a:r>
          </a:p>
          <a:p>
            <a:pPr marL="285750" indent="-285750">
              <a:spcBef>
                <a:spcPts val="480"/>
              </a:spcBef>
              <a:buFont typeface="Arial" charset="0"/>
              <a:buChar char="•"/>
            </a:pPr>
            <a:r>
              <a:rPr lang="en-US" sz="1600" dirty="0"/>
              <a:t>Emphasizes the role that </a:t>
            </a:r>
            <a:r>
              <a:rPr lang="en-US" sz="1600" u="sng" dirty="0"/>
              <a:t>habits</a:t>
            </a:r>
            <a:r>
              <a:rPr lang="en-US" sz="1600" dirty="0"/>
              <a:t> (pattern of behavior in which we regularly engage) play in behavioral responses </a:t>
            </a:r>
            <a:r>
              <a:rPr lang="en-US" sz="1600" dirty="0">
                <a:sym typeface="Wingdings"/>
              </a:rPr>
              <a:t> </a:t>
            </a:r>
            <a:r>
              <a:rPr lang="en-US" sz="1600" dirty="0"/>
              <a:t>If a behavior successfully reduces a drive, we are more likely to engage in that behavior in future.</a:t>
            </a:r>
          </a:p>
          <a:p>
            <a:pPr marL="285750" indent="-285750">
              <a:spcBef>
                <a:spcPts val="480"/>
              </a:spcBef>
              <a:buFont typeface="Arial" charset="0"/>
              <a:buChar char="•"/>
            </a:pPr>
            <a:r>
              <a:rPr lang="en-US" sz="1600" dirty="0"/>
              <a:t>Hunger and subsequent eating are the result of complex physiological processes that maintain homeostasis. </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457199" y="6168571"/>
            <a:ext cx="8236858" cy="492443"/>
          </a:xfrm>
          <a:prstGeom prst="rect">
            <a:avLst/>
          </a:prstGeom>
          <a:noFill/>
        </p:spPr>
        <p:txBody>
          <a:bodyPr wrap="square" rtlCol="0">
            <a:spAutoFit/>
          </a:bodyPr>
          <a:lstStyle/>
          <a:p>
            <a:r>
              <a:rPr lang="en-US" sz="1300" dirty="0"/>
              <a:t>Figure 10.5 (credit “left”: modification of work by “Gracie and Viv”/Flickr; credit “center”: modification of work by Steven </a:t>
            </a:r>
            <a:r>
              <a:rPr lang="en-US" sz="1300" dirty="0" err="1"/>
              <a:t>Depolo</a:t>
            </a:r>
            <a:r>
              <a:rPr lang="en-US" sz="1300" dirty="0"/>
              <a:t>; credit “right”: modification of work by Monica Renata)</a:t>
            </a:r>
          </a:p>
        </p:txBody>
      </p:sp>
    </p:spTree>
    <p:extLst>
      <p:ext uri="{BB962C8B-B14F-4D97-AF65-F5344CB8AC3E}">
        <p14:creationId xmlns:p14="http://schemas.microsoft.com/office/powerpoint/2010/main" val="364959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Arousal theory of motivation</a:t>
            </a:r>
          </a:p>
        </p:txBody>
      </p:sp>
      <p:pic>
        <p:nvPicPr>
          <p:cNvPr id="2" name="Picture Placeholder 1" descr="CNX_Psych_10_01_Arousa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540" r="-24540"/>
          <a:stretch>
            <a:fillRect/>
          </a:stretch>
        </p:blipFill>
        <p:spPr>
          <a:xfrm>
            <a:off x="693057" y="2622697"/>
            <a:ext cx="7591197" cy="3295301"/>
          </a:xfrm>
        </p:spPr>
      </p:pic>
      <p:sp>
        <p:nvSpPr>
          <p:cNvPr id="7" name="Text Placeholder 6"/>
          <p:cNvSpPr>
            <a:spLocks noGrp="1"/>
          </p:cNvSpPr>
          <p:nvPr>
            <p:ph type="body" sz="quarter" idx="14"/>
          </p:nvPr>
        </p:nvSpPr>
        <p:spPr>
          <a:xfrm>
            <a:off x="457199" y="5811310"/>
            <a:ext cx="8367222" cy="1166382"/>
          </a:xfrm>
        </p:spPr>
        <p:txBody>
          <a:bodyPr>
            <a:normAutofit/>
          </a:bodyPr>
          <a:lstStyle/>
          <a:p>
            <a:pPr>
              <a:spcBef>
                <a:spcPts val="480"/>
              </a:spcBef>
            </a:pPr>
            <a:r>
              <a:rPr lang="en-US" sz="1600" dirty="0"/>
              <a:t>The concept of optimal arousal in relation to performance on a task is depicted here. Performance is maximized at the optimal level of arousal, and it tapers off during under- and </a:t>
            </a:r>
            <a:r>
              <a:rPr lang="en-US" sz="1600" dirty="0" err="1"/>
              <a:t>overarousal</a:t>
            </a:r>
            <a:r>
              <a:rPr lang="en-US" sz="1600" dirty="0"/>
              <a:t>.</a:t>
            </a:r>
          </a:p>
        </p:txBody>
      </p:sp>
      <p:pic>
        <p:nvPicPr>
          <p:cNvPr id="8" name="Picture 7" descr="OSC-Stacked-TM-RG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TextBox 2"/>
          <p:cNvSpPr txBox="1"/>
          <p:nvPr/>
        </p:nvSpPr>
        <p:spPr>
          <a:xfrm>
            <a:off x="6952568" y="5381155"/>
            <a:ext cx="1567543" cy="307777"/>
          </a:xfrm>
          <a:prstGeom prst="rect">
            <a:avLst/>
          </a:prstGeom>
          <a:noFill/>
        </p:spPr>
        <p:txBody>
          <a:bodyPr wrap="square" rtlCol="0">
            <a:spAutoFit/>
          </a:bodyPr>
          <a:lstStyle/>
          <a:p>
            <a:r>
              <a:rPr lang="en-US" sz="1400" dirty="0"/>
              <a:t>Figure 10.6</a:t>
            </a:r>
          </a:p>
        </p:txBody>
      </p:sp>
      <p:sp>
        <p:nvSpPr>
          <p:cNvPr id="4" name="TextBox 3"/>
          <p:cNvSpPr txBox="1"/>
          <p:nvPr/>
        </p:nvSpPr>
        <p:spPr>
          <a:xfrm>
            <a:off x="457198" y="1049487"/>
            <a:ext cx="8222343" cy="1500411"/>
          </a:xfrm>
          <a:prstGeom prst="rect">
            <a:avLst/>
          </a:prstGeom>
          <a:noFill/>
        </p:spPr>
        <p:txBody>
          <a:bodyPr wrap="square" rtlCol="0">
            <a:spAutoFit/>
          </a:bodyPr>
          <a:lstStyle/>
          <a:p>
            <a:pPr>
              <a:spcBef>
                <a:spcPts val="480"/>
              </a:spcBef>
              <a:spcAft>
                <a:spcPts val="600"/>
              </a:spcAft>
            </a:pPr>
            <a:r>
              <a:rPr lang="en-US" sz="1600" dirty="0"/>
              <a:t>Arousal theories assert that there is an optimal level of arousal that we all try to maintain.</a:t>
            </a:r>
          </a:p>
          <a:p>
            <a:pPr>
              <a:spcBef>
                <a:spcPts val="480"/>
              </a:spcBef>
              <a:spcAft>
                <a:spcPts val="600"/>
              </a:spcAft>
            </a:pPr>
            <a:r>
              <a:rPr lang="en-US" sz="1600" dirty="0" err="1"/>
              <a:t>Underaroused</a:t>
            </a:r>
            <a:r>
              <a:rPr lang="en-US" sz="1600" dirty="0"/>
              <a:t> </a:t>
            </a:r>
            <a:r>
              <a:rPr lang="en-US" sz="1600" dirty="0">
                <a:sym typeface="Wingdings"/>
              </a:rPr>
              <a:t>Become bored, seek stimulation.</a:t>
            </a:r>
          </a:p>
          <a:p>
            <a:pPr>
              <a:spcBef>
                <a:spcPts val="480"/>
              </a:spcBef>
              <a:spcAft>
                <a:spcPts val="600"/>
              </a:spcAft>
            </a:pPr>
            <a:r>
              <a:rPr lang="en-US" sz="1600" dirty="0" err="1">
                <a:sym typeface="Wingdings"/>
              </a:rPr>
              <a:t>Overaroused</a:t>
            </a:r>
            <a:r>
              <a:rPr lang="en-US" sz="1600" dirty="0">
                <a:sym typeface="Wingdings"/>
              </a:rPr>
              <a:t>  Engage in behaviors to reduce arousal.</a:t>
            </a:r>
          </a:p>
          <a:p>
            <a:pPr>
              <a:spcBef>
                <a:spcPts val="480"/>
              </a:spcBef>
              <a:spcAft>
                <a:spcPts val="600"/>
              </a:spcAft>
            </a:pPr>
            <a:r>
              <a:rPr lang="en-US" sz="1600" dirty="0">
                <a:sym typeface="Wingdings"/>
              </a:rPr>
              <a:t>Research suggests that the optimal arousal level for performance is moderate arousal.</a:t>
            </a:r>
            <a:endParaRPr lang="en-US" sz="1600" dirty="0"/>
          </a:p>
        </p:txBody>
      </p:sp>
    </p:spTree>
    <p:extLst>
      <p:ext uri="{BB962C8B-B14F-4D97-AF65-F5344CB8AC3E}">
        <p14:creationId xmlns:p14="http://schemas.microsoft.com/office/powerpoint/2010/main" val="127330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Arousal theory of motivation</a:t>
            </a:r>
          </a:p>
        </p:txBody>
      </p:sp>
      <p:sp>
        <p:nvSpPr>
          <p:cNvPr id="7" name="Text Placeholder 6"/>
          <p:cNvSpPr>
            <a:spLocks noGrp="1"/>
          </p:cNvSpPr>
          <p:nvPr>
            <p:ph type="body" sz="quarter" idx="14"/>
          </p:nvPr>
        </p:nvSpPr>
        <p:spPr>
          <a:xfrm>
            <a:off x="457199" y="1112894"/>
            <a:ext cx="8367221" cy="1873871"/>
          </a:xfrm>
        </p:spPr>
        <p:txBody>
          <a:bodyPr>
            <a:normAutofit/>
          </a:bodyPr>
          <a:lstStyle/>
          <a:p>
            <a:pPr>
              <a:spcBef>
                <a:spcPts val="480"/>
              </a:spcBef>
            </a:pPr>
            <a:r>
              <a:rPr lang="en-US" sz="1600" b="1" u="sng" dirty="0">
                <a:solidFill>
                  <a:srgbClr val="6CB255"/>
                </a:solidFill>
              </a:rPr>
              <a:t>Yerkes and Dodson (1908)</a:t>
            </a:r>
          </a:p>
          <a:p>
            <a:pPr>
              <a:spcBef>
                <a:spcPts val="480"/>
              </a:spcBef>
            </a:pPr>
            <a:r>
              <a:rPr lang="en-US" sz="1600" dirty="0"/>
              <a:t>The optimal arousal level depends on the complexity and difficulty of the task to be performed.</a:t>
            </a:r>
          </a:p>
          <a:p>
            <a:pPr>
              <a:spcBef>
                <a:spcPts val="480"/>
              </a:spcBef>
            </a:pPr>
            <a:r>
              <a:rPr lang="en-US" sz="1600" b="1" dirty="0"/>
              <a:t>Yerkes-Dodson Law </a:t>
            </a:r>
            <a:r>
              <a:rPr lang="mr-IN" sz="1600" dirty="0"/>
              <a:t>–</a:t>
            </a:r>
            <a:r>
              <a:rPr lang="en-US" sz="1600" dirty="0"/>
              <a:t> task performance is best when arousal levels are in a middle range, with difficult tasks best performed under lower levels of arousal and simple tasks best performed under higher levels of arousal.</a:t>
            </a:r>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CNX_Psych_10_01_YerkesDod.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4540" r="-24540"/>
          <a:stretch>
            <a:fillRect/>
          </a:stretch>
        </p:blipFill>
        <p:spPr>
          <a:xfrm>
            <a:off x="457199" y="3198798"/>
            <a:ext cx="8062913" cy="3500071"/>
          </a:xfrm>
        </p:spPr>
      </p:pic>
      <p:sp>
        <p:nvSpPr>
          <p:cNvPr id="2" name="TextBox 1"/>
          <p:cNvSpPr txBox="1"/>
          <p:nvPr/>
        </p:nvSpPr>
        <p:spPr>
          <a:xfrm>
            <a:off x="7373257" y="6131590"/>
            <a:ext cx="1412039" cy="307777"/>
          </a:xfrm>
          <a:prstGeom prst="rect">
            <a:avLst/>
          </a:prstGeom>
          <a:noFill/>
        </p:spPr>
        <p:txBody>
          <a:bodyPr wrap="square" rtlCol="0">
            <a:spAutoFit/>
          </a:bodyPr>
          <a:lstStyle/>
          <a:p>
            <a:r>
              <a:rPr lang="en-US" sz="1400" dirty="0"/>
              <a:t>Figure 10.7</a:t>
            </a:r>
          </a:p>
        </p:txBody>
      </p:sp>
    </p:spTree>
    <p:extLst>
      <p:ext uri="{BB962C8B-B14F-4D97-AF65-F5344CB8AC3E}">
        <p14:creationId xmlns:p14="http://schemas.microsoft.com/office/powerpoint/2010/main" val="727378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11130</TotalTime>
  <Words>2957</Words>
  <Application>Microsoft Office PowerPoint</Application>
  <PresentationFormat>On-screen Show (4:3)</PresentationFormat>
  <Paragraphs>304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Mangal</vt:lpstr>
      <vt:lpstr>Wingdings</vt:lpstr>
      <vt:lpstr>Essential</vt:lpstr>
      <vt:lpstr>PowerPoint Presentation</vt:lpstr>
      <vt:lpstr>Motivation and emotion</vt:lpstr>
      <vt:lpstr>PowerPoint Presentation</vt:lpstr>
      <vt:lpstr>intrinsic vs extrinsic motivation</vt:lpstr>
      <vt:lpstr>intrinsic vs extrinsic motivation</vt:lpstr>
      <vt:lpstr>Instinct theory of motivation</vt:lpstr>
      <vt:lpstr>Drive theory of motivation</vt:lpstr>
      <vt:lpstr>Arousal theory of motivation</vt:lpstr>
      <vt:lpstr>Arousal theory of motivation</vt:lpstr>
      <vt:lpstr>Self-efficacy &amp; social motivation</vt:lpstr>
      <vt:lpstr>Maslow’s hierarchy of needs</vt:lpstr>
      <vt:lpstr>PowerPoint Presentation</vt:lpstr>
      <vt:lpstr>PHYSIOLOGICAL MECHANISMS</vt:lpstr>
      <vt:lpstr>Metabolism &amp; body weight</vt:lpstr>
      <vt:lpstr>obesity</vt:lpstr>
      <vt:lpstr>obesity</vt:lpstr>
      <vt:lpstr>Eating disorders</vt:lpstr>
      <vt:lpstr>Eating disorders</vt:lpstr>
      <vt:lpstr>PowerPoint Presentation</vt:lpstr>
      <vt:lpstr>Physiological mechanisms</vt:lpstr>
      <vt:lpstr>Physiological mechanisms</vt:lpstr>
      <vt:lpstr>Kinsey’s research</vt:lpstr>
      <vt:lpstr>Masters and johnson’s research</vt:lpstr>
      <vt:lpstr>Sexual orientation</vt:lpstr>
      <vt:lpstr>Gender identity</vt:lpstr>
      <vt:lpstr>Gender identity</vt:lpstr>
      <vt:lpstr>PowerPoint Presentation</vt:lpstr>
      <vt:lpstr>Emotion vs mood</vt:lpstr>
      <vt:lpstr>emotion</vt:lpstr>
      <vt:lpstr>Theories of emotion</vt:lpstr>
      <vt:lpstr>Theories of emotion</vt:lpstr>
      <vt:lpstr>Theories of emotion</vt:lpstr>
      <vt:lpstr>The biology of emotions</vt:lpstr>
      <vt:lpstr>amygdala</vt:lpstr>
      <vt:lpstr>Facial expression and recognition of emotions</vt:lpstr>
      <vt:lpstr>seven universal facial expressions  of emotion</vt:lpstr>
      <vt:lpstr>Facial feedback hypothesis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Stephen Maret</cp:lastModifiedBy>
  <cp:revision>125</cp:revision>
  <dcterms:created xsi:type="dcterms:W3CDTF">2012-06-04T02:13:36Z</dcterms:created>
  <dcterms:modified xsi:type="dcterms:W3CDTF">2018-05-16T14:45:10Z</dcterms:modified>
</cp:coreProperties>
</file>