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44"/>
  </p:notesMasterIdLst>
  <p:handoutMasterIdLst>
    <p:handoutMasterId r:id="rId45"/>
  </p:handoutMasterIdLst>
  <p:sldIdLst>
    <p:sldId id="256" r:id="rId2"/>
    <p:sldId id="370" r:id="rId3"/>
    <p:sldId id="374" r:id="rId4"/>
    <p:sldId id="384" r:id="rId5"/>
    <p:sldId id="277" r:id="rId6"/>
    <p:sldId id="385" r:id="rId7"/>
    <p:sldId id="375" r:id="rId8"/>
    <p:sldId id="378" r:id="rId9"/>
    <p:sldId id="376" r:id="rId10"/>
    <p:sldId id="371" r:id="rId11"/>
    <p:sldId id="386" r:id="rId12"/>
    <p:sldId id="373" r:id="rId13"/>
    <p:sldId id="387" r:id="rId14"/>
    <p:sldId id="353" r:id="rId15"/>
    <p:sldId id="377" r:id="rId16"/>
    <p:sldId id="354" r:id="rId17"/>
    <p:sldId id="355" r:id="rId18"/>
    <p:sldId id="356" r:id="rId19"/>
    <p:sldId id="394" r:id="rId20"/>
    <p:sldId id="357" r:id="rId21"/>
    <p:sldId id="388" r:id="rId22"/>
    <p:sldId id="379" r:id="rId23"/>
    <p:sldId id="358" r:id="rId24"/>
    <p:sldId id="389" r:id="rId25"/>
    <p:sldId id="360" r:id="rId26"/>
    <p:sldId id="390" r:id="rId27"/>
    <p:sldId id="391" r:id="rId28"/>
    <p:sldId id="392" r:id="rId29"/>
    <p:sldId id="362" r:id="rId30"/>
    <p:sldId id="380" r:id="rId31"/>
    <p:sldId id="393" r:id="rId32"/>
    <p:sldId id="395" r:id="rId33"/>
    <p:sldId id="361" r:id="rId34"/>
    <p:sldId id="381" r:id="rId35"/>
    <p:sldId id="364" r:id="rId36"/>
    <p:sldId id="363" r:id="rId37"/>
    <p:sldId id="382" r:id="rId38"/>
    <p:sldId id="383" r:id="rId39"/>
    <p:sldId id="365" r:id="rId40"/>
    <p:sldId id="367" r:id="rId41"/>
    <p:sldId id="366" r:id="rId42"/>
    <p:sldId id="369"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B255"/>
    <a:srgbClr val="E5D419"/>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55" autoAdjust="0"/>
    <p:restoredTop sz="94555" autoAdjust="0"/>
  </p:normalViewPr>
  <p:slideViewPr>
    <p:cSldViewPr snapToGrid="0" snapToObjects="1">
      <p:cViewPr varScale="1">
        <p:scale>
          <a:sx n="82" d="100"/>
          <a:sy n="82" d="100"/>
        </p:scale>
        <p:origin x="123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t>5/16/2018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t>‹#›</a:t>
            </a:fld>
            <a:endParaRPr lang="en-US"/>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C9FD50-6BC5-2548-B63F-1750C5C4C129}" type="datetimeFigureOut">
              <a:rPr lang="en-US" smtClean="0"/>
              <a:t>5/16/2018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752052-4ED1-6444-B773-44FCEDEBEC2F}" type="slidenum">
              <a:rPr lang="en-US" smtClean="0"/>
              <a:t>‹#›</a:t>
            </a:fld>
            <a:endParaRPr lang="en-US"/>
          </a:p>
        </p:txBody>
      </p:sp>
    </p:spTree>
    <p:extLst>
      <p:ext uri="{BB962C8B-B14F-4D97-AF65-F5344CB8AC3E}">
        <p14:creationId xmlns:p14="http://schemas.microsoft.com/office/powerpoint/2010/main" val="35071044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52052-4ED1-6444-B773-44FCEDEBEC2F}" type="slidenum">
              <a:rPr lang="en-US" smtClean="0"/>
              <a:t>10</a:t>
            </a:fld>
            <a:endParaRPr lang="en-US"/>
          </a:p>
        </p:txBody>
      </p:sp>
    </p:spTree>
    <p:extLst>
      <p:ext uri="{BB962C8B-B14F-4D97-AF65-F5344CB8AC3E}">
        <p14:creationId xmlns:p14="http://schemas.microsoft.com/office/powerpoint/2010/main" val="1538124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pPr/>
              <a:t>May 16, 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May 16,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a:t>Click to edit</a:t>
            </a:r>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May 16, 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Title 1"/>
          <p:cNvSpPr>
            <a:spLocks noGrp="1"/>
          </p:cNvSpPr>
          <p:nvPr>
            <p:ph type="title"/>
          </p:nvPr>
        </p:nvSpPr>
        <p:spPr>
          <a:xfrm>
            <a:off x="457200" y="241326"/>
            <a:ext cx="8062912" cy="659535"/>
          </a:xfrm>
        </p:spPr>
        <p:txBody>
          <a:bodyPr/>
          <a:lstStyle/>
          <a:p>
            <a:r>
              <a:rPr lang="en-US" dirty="0"/>
              <a:t>Click to edit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May 16, 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 Chapter Title</a:t>
            </a:r>
          </a:p>
          <a:p>
            <a:pPr algn="ctr"/>
            <a:r>
              <a:rPr lang="en-US" sz="1600" cap="none" dirty="0">
                <a:solidFill>
                  <a:schemeClr val="tx1"/>
                </a:solidFill>
                <a:latin typeface="+mn-lt"/>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May 16, 2018</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dirty="0"/>
              <a:t>Psychology</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a:t>
            </a:r>
            <a:r>
              <a:rPr lang="en-US" sz="2000" b="1" cap="none">
                <a:solidFill>
                  <a:srgbClr val="212F62"/>
                </a:solidFill>
                <a:latin typeface="+mn-lt"/>
              </a:rPr>
              <a:t>9 LIFESPAN DEVELOPMENT</a:t>
            </a:r>
            <a:endParaRPr lang="en-US" sz="2000" b="1" cap="none" dirty="0">
              <a:solidFill>
                <a:srgbClr val="212F62"/>
              </a:solidFill>
              <a:latin typeface="+mn-lt"/>
            </a:endParaRPr>
          </a:p>
          <a:p>
            <a:pPr algn="ctr"/>
            <a:r>
              <a:rPr lang="en-US" sz="1600" cap="none" dirty="0">
                <a:solidFill>
                  <a:schemeClr val="tx1"/>
                </a:solidFill>
                <a:latin typeface="+mn-lt"/>
              </a:rPr>
              <a:t>PowerPoint Image Slideshow</a:t>
            </a:r>
          </a:p>
        </p:txBody>
      </p:sp>
      <p:pic>
        <p:nvPicPr>
          <p:cNvPr id="3" name="Picture 2"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317311" y="5507235"/>
            <a:ext cx="1507110" cy="1077181"/>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62758" y="2518312"/>
            <a:ext cx="2010682" cy="2602059"/>
          </a:xfrm>
          <a:prstGeom prst="rect">
            <a:avLst/>
          </a:prstGeom>
          <a:effectLst>
            <a:reflection blurRad="6350" stA="52000" endA="300" endPos="35000" dir="5400000" sy="-100000" algn="bl" rotWithShape="0"/>
          </a:effectLst>
          <a:scene3d>
            <a:camera prst="obliqueTopLeft"/>
            <a:lightRig rig="threePt" dir="t"/>
          </a:scene3d>
        </p:spPr>
      </p:pic>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Psychosocial theory (</a:t>
            </a:r>
            <a:r>
              <a:rPr lang="en-US" sz="2400" dirty="0" err="1">
                <a:solidFill>
                  <a:srgbClr val="6CB255"/>
                </a:solidFill>
              </a:rPr>
              <a:t>erikson</a:t>
            </a:r>
            <a:r>
              <a:rPr lang="en-US" sz="2400" dirty="0">
                <a:solidFill>
                  <a:srgbClr val="6CB255"/>
                </a:solidFill>
              </a:rPr>
              <a:t>)</a:t>
            </a:r>
          </a:p>
        </p:txBody>
      </p:sp>
      <p:pic>
        <p:nvPicPr>
          <p:cNvPr id="2" name="Picture Placeholder 1"/>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457200" y="1216025"/>
            <a:ext cx="4032250" cy="5040312"/>
          </a:xfrm>
        </p:spPr>
      </p:pic>
      <p:sp>
        <p:nvSpPr>
          <p:cNvPr id="14" name="Text Placeholder 13"/>
          <p:cNvSpPr>
            <a:spLocks noGrp="1"/>
          </p:cNvSpPr>
          <p:nvPr>
            <p:ph type="body" sz="quarter" idx="14"/>
          </p:nvPr>
        </p:nvSpPr>
        <p:spPr>
          <a:xfrm>
            <a:off x="4606925" y="1107617"/>
            <a:ext cx="4217496" cy="5256973"/>
          </a:xfrm>
        </p:spPr>
        <p:txBody>
          <a:bodyPr>
            <a:noAutofit/>
          </a:bodyPr>
          <a:lstStyle/>
          <a:p>
            <a:pPr>
              <a:spcBef>
                <a:spcPts val="480"/>
              </a:spcBef>
            </a:pPr>
            <a:r>
              <a:rPr lang="en-US" sz="1700" b="1" u="sng" dirty="0">
                <a:solidFill>
                  <a:srgbClr val="6CB255"/>
                </a:solidFill>
              </a:rPr>
              <a:t>Erik Erikson</a:t>
            </a:r>
          </a:p>
          <a:p>
            <a:pPr marL="285750" indent="-285750">
              <a:spcBef>
                <a:spcPts val="480"/>
              </a:spcBef>
              <a:buFont typeface="Arial" charset="0"/>
              <a:buChar char="•"/>
            </a:pPr>
            <a:r>
              <a:rPr lang="en-US" sz="1700" dirty="0">
                <a:solidFill>
                  <a:schemeClr val="tx1"/>
                </a:solidFill>
              </a:rPr>
              <a:t>Emphasizes the social nature of development.</a:t>
            </a:r>
          </a:p>
          <a:p>
            <a:pPr marL="285750" indent="-285750">
              <a:spcBef>
                <a:spcPts val="480"/>
              </a:spcBef>
              <a:buFont typeface="Arial" charset="0"/>
              <a:buChar char="•"/>
            </a:pPr>
            <a:r>
              <a:rPr lang="en-US" sz="1700" dirty="0">
                <a:solidFill>
                  <a:schemeClr val="tx1"/>
                </a:solidFill>
              </a:rPr>
              <a:t>Argues that personality development takes place across the lifespan, not just in childhood.</a:t>
            </a:r>
          </a:p>
          <a:p>
            <a:pPr marL="285750" indent="-285750">
              <a:spcBef>
                <a:spcPts val="480"/>
              </a:spcBef>
              <a:buFont typeface="Arial" charset="0"/>
              <a:buChar char="•"/>
            </a:pPr>
            <a:r>
              <a:rPr lang="en-US" sz="1700" dirty="0">
                <a:solidFill>
                  <a:schemeClr val="tx1"/>
                </a:solidFill>
              </a:rPr>
              <a:t>Based on his belief that social interactions affect our sense of self </a:t>
            </a:r>
            <a:r>
              <a:rPr lang="en-US" sz="1700" u="sng" dirty="0">
                <a:solidFill>
                  <a:schemeClr val="tx1"/>
                </a:solidFill>
              </a:rPr>
              <a:t>(ego identity).</a:t>
            </a:r>
          </a:p>
          <a:p>
            <a:pPr>
              <a:spcBef>
                <a:spcPts val="480"/>
              </a:spcBef>
            </a:pPr>
            <a:r>
              <a:rPr lang="en-US" sz="1700" dirty="0">
                <a:solidFill>
                  <a:schemeClr val="tx1"/>
                </a:solidFill>
              </a:rPr>
              <a:t>In each stage of Erikson’s theory, there is a psychosocial task that we must master in order to feel a sense of competence.</a:t>
            </a:r>
          </a:p>
          <a:p>
            <a:pPr marL="285750" indent="-285750">
              <a:spcBef>
                <a:spcPts val="480"/>
              </a:spcBef>
              <a:buFont typeface="Arial" charset="0"/>
              <a:buChar char="•"/>
            </a:pPr>
            <a:r>
              <a:rPr lang="en-US" sz="1700" dirty="0">
                <a:solidFill>
                  <a:schemeClr val="tx1"/>
                </a:solidFill>
              </a:rPr>
              <a:t>8 Stages.</a:t>
            </a:r>
          </a:p>
          <a:p>
            <a:pPr>
              <a:spcBef>
                <a:spcPts val="480"/>
              </a:spcBef>
            </a:pPr>
            <a:endParaRPr lang="en-US" sz="1700" dirty="0">
              <a:solidFill>
                <a:schemeClr val="tx1"/>
              </a:solidFill>
            </a:endParaRPr>
          </a:p>
        </p:txBody>
      </p:sp>
      <p:pic>
        <p:nvPicPr>
          <p:cNvPr id="11" name="Picture 10" descr="OSC-Stacked-TM-RGB-1.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457200" y="6417612"/>
            <a:ext cx="989373" cy="307777"/>
          </a:xfrm>
          <a:prstGeom prst="rect">
            <a:avLst/>
          </a:prstGeom>
          <a:noFill/>
        </p:spPr>
        <p:txBody>
          <a:bodyPr wrap="none" rtlCol="0">
            <a:spAutoFit/>
          </a:bodyPr>
          <a:lstStyle/>
          <a:p>
            <a:r>
              <a:rPr lang="en-US" sz="1400" dirty="0"/>
              <a:t>Figure 9.4</a:t>
            </a:r>
          </a:p>
        </p:txBody>
      </p:sp>
    </p:spTree>
    <p:extLst>
      <p:ext uri="{BB962C8B-B14F-4D97-AF65-F5344CB8AC3E}">
        <p14:creationId xmlns:p14="http://schemas.microsoft.com/office/powerpoint/2010/main" val="1330579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881060"/>
          </a:xfrm>
        </p:spPr>
        <p:txBody>
          <a:bodyPr>
            <a:normAutofit/>
          </a:bodyPr>
          <a:lstStyle/>
          <a:p>
            <a:r>
              <a:rPr lang="en-US"/>
              <a:t>ERIKSON’S PSYCHOSOCIAL STAGES OF DEVELOPMENT</a:t>
            </a:r>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975355789"/>
              </p:ext>
            </p:extLst>
          </p:nvPr>
        </p:nvGraphicFramePr>
        <p:xfrm>
          <a:off x="457200" y="1318524"/>
          <a:ext cx="8367221" cy="5307125"/>
        </p:xfrm>
        <a:graphic>
          <a:graphicData uri="http://schemas.openxmlformats.org/drawingml/2006/table">
            <a:tbl>
              <a:tblPr firstRow="1" bandRow="1">
                <a:tableStyleId>{5940675A-B579-460E-94D1-54222C63F5DA}</a:tableStyleId>
              </a:tblPr>
              <a:tblGrid>
                <a:gridCol w="322289">
                  <a:extLst>
                    <a:ext uri="{9D8B030D-6E8A-4147-A177-3AD203B41FA5}">
                      <a16:colId xmlns:a16="http://schemas.microsoft.com/office/drawing/2014/main" val="20000"/>
                    </a:ext>
                  </a:extLst>
                </a:gridCol>
                <a:gridCol w="2548327">
                  <a:extLst>
                    <a:ext uri="{9D8B030D-6E8A-4147-A177-3AD203B41FA5}">
                      <a16:colId xmlns:a16="http://schemas.microsoft.com/office/drawing/2014/main" val="20001"/>
                    </a:ext>
                  </a:extLst>
                </a:gridCol>
                <a:gridCol w="764499">
                  <a:extLst>
                    <a:ext uri="{9D8B030D-6E8A-4147-A177-3AD203B41FA5}">
                      <a16:colId xmlns:a16="http://schemas.microsoft.com/office/drawing/2014/main" val="20002"/>
                    </a:ext>
                  </a:extLst>
                </a:gridCol>
                <a:gridCol w="4732106">
                  <a:extLst>
                    <a:ext uri="{9D8B030D-6E8A-4147-A177-3AD203B41FA5}">
                      <a16:colId xmlns:a16="http://schemas.microsoft.com/office/drawing/2014/main" val="20003"/>
                    </a:ext>
                  </a:extLst>
                </a:gridCol>
              </a:tblGrid>
              <a:tr h="630221">
                <a:tc>
                  <a:txBody>
                    <a:bodyPr/>
                    <a:lstStyle/>
                    <a:p>
                      <a:r>
                        <a:rPr lang="en-US" sz="1600" dirty="0"/>
                        <a:t>1</a:t>
                      </a:r>
                      <a:endParaRPr lang="en-US" sz="1600" b="0" dirty="0"/>
                    </a:p>
                  </a:txBody>
                  <a:tcPr/>
                </a:tc>
                <a:tc>
                  <a:txBody>
                    <a:bodyPr/>
                    <a:lstStyle/>
                    <a:p>
                      <a:r>
                        <a:rPr lang="en-US" sz="1600" b="1" dirty="0"/>
                        <a:t>Trust vs. mistrust </a:t>
                      </a:r>
                    </a:p>
                  </a:txBody>
                  <a:tcPr/>
                </a:tc>
                <a:tc>
                  <a:txBody>
                    <a:bodyPr/>
                    <a:lstStyle/>
                    <a:p>
                      <a:r>
                        <a:rPr lang="en-US" sz="1600" dirty="0"/>
                        <a:t>0-1 years</a:t>
                      </a:r>
                      <a:endParaRPr lang="en-US" sz="16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Trust (or mistrust) that basic needs, such as nourishment and affection, will be met.</a:t>
                      </a:r>
                      <a:endParaRPr lang="en-US" sz="1600" b="0" dirty="0"/>
                    </a:p>
                  </a:txBody>
                  <a:tcPr/>
                </a:tc>
                <a:extLst>
                  <a:ext uri="{0D108BD9-81ED-4DB2-BD59-A6C34878D82A}">
                    <a16:rowId xmlns:a16="http://schemas.microsoft.com/office/drawing/2014/main" val="10000"/>
                  </a:ext>
                </a:extLst>
              </a:tr>
              <a:tr h="630221">
                <a:tc>
                  <a:txBody>
                    <a:bodyPr/>
                    <a:lstStyle/>
                    <a:p>
                      <a:r>
                        <a:rPr lang="en-US" sz="1600" dirty="0"/>
                        <a:t>2</a:t>
                      </a:r>
                      <a:endParaRPr lang="en-US" sz="1600" b="0" dirty="0"/>
                    </a:p>
                  </a:txBody>
                  <a:tcPr/>
                </a:tc>
                <a:tc>
                  <a:txBody>
                    <a:bodyPr/>
                    <a:lstStyle/>
                    <a:p>
                      <a:r>
                        <a:rPr lang="en-US" sz="1600" b="1" dirty="0"/>
                        <a:t>Autonomy vs shame/doubt</a:t>
                      </a:r>
                    </a:p>
                  </a:txBody>
                  <a:tcPr/>
                </a:tc>
                <a:tc>
                  <a:txBody>
                    <a:bodyPr/>
                    <a:lstStyle/>
                    <a:p>
                      <a:r>
                        <a:rPr lang="en-US" sz="1600" dirty="0"/>
                        <a:t>1-3 years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Develop a sense of independence in many tasks.</a:t>
                      </a:r>
                    </a:p>
                  </a:txBody>
                  <a:tcPr/>
                </a:tc>
                <a:extLst>
                  <a:ext uri="{0D108BD9-81ED-4DB2-BD59-A6C34878D82A}">
                    <a16:rowId xmlns:a16="http://schemas.microsoft.com/office/drawing/2014/main" val="10001"/>
                  </a:ext>
                </a:extLst>
              </a:tr>
              <a:tr h="895578">
                <a:tc>
                  <a:txBody>
                    <a:bodyPr/>
                    <a:lstStyle/>
                    <a:p>
                      <a:r>
                        <a:rPr lang="en-US" sz="1600" dirty="0"/>
                        <a:t>3</a:t>
                      </a:r>
                      <a:endParaRPr lang="en-US" sz="1600" b="0" dirty="0"/>
                    </a:p>
                  </a:txBody>
                  <a:tcPr/>
                </a:tc>
                <a:tc>
                  <a:txBody>
                    <a:bodyPr/>
                    <a:lstStyle/>
                    <a:p>
                      <a:r>
                        <a:rPr lang="en-US" sz="1600" b="1" dirty="0"/>
                        <a:t>Initiative vs guilt </a:t>
                      </a:r>
                    </a:p>
                  </a:txBody>
                  <a:tcPr/>
                </a:tc>
                <a:tc>
                  <a:txBody>
                    <a:bodyPr/>
                    <a:lstStyle/>
                    <a:p>
                      <a:r>
                        <a:rPr lang="en-US" sz="1600" dirty="0"/>
                        <a:t>3-6 years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Take initiative on some activities - may develop guilt when unsuccessful or boundaries overstepped.</a:t>
                      </a:r>
                    </a:p>
                  </a:txBody>
                  <a:tcPr/>
                </a:tc>
                <a:extLst>
                  <a:ext uri="{0D108BD9-81ED-4DB2-BD59-A6C34878D82A}">
                    <a16:rowId xmlns:a16="http://schemas.microsoft.com/office/drawing/2014/main" val="10002"/>
                  </a:ext>
                </a:extLst>
              </a:tr>
              <a:tr h="630221">
                <a:tc>
                  <a:txBody>
                    <a:bodyPr/>
                    <a:lstStyle/>
                    <a:p>
                      <a:r>
                        <a:rPr lang="en-US" sz="1600" dirty="0"/>
                        <a:t>4</a:t>
                      </a:r>
                      <a:endParaRPr lang="en-US" sz="1600" b="0" dirty="0"/>
                    </a:p>
                  </a:txBody>
                  <a:tcPr/>
                </a:tc>
                <a:tc>
                  <a:txBody>
                    <a:bodyPr/>
                    <a:lstStyle/>
                    <a:p>
                      <a:r>
                        <a:rPr lang="en-US" sz="1600" b="1" dirty="0"/>
                        <a:t>Industry vs inferiority </a:t>
                      </a:r>
                    </a:p>
                  </a:txBody>
                  <a:tcPr/>
                </a:tc>
                <a:tc>
                  <a:txBody>
                    <a:bodyPr/>
                    <a:lstStyle/>
                    <a:p>
                      <a:r>
                        <a:rPr lang="en-US" sz="1600" dirty="0"/>
                        <a:t>7-11 years</a:t>
                      </a:r>
                    </a:p>
                  </a:txBody>
                  <a:tcPr/>
                </a:tc>
                <a:tc>
                  <a:txBody>
                    <a:bodyPr/>
                    <a:lstStyle/>
                    <a:p>
                      <a:r>
                        <a:rPr lang="en-US" sz="1600" dirty="0"/>
                        <a:t>Develop self-confidence in abilities when competent or sense of inferiority when not.</a:t>
                      </a:r>
                    </a:p>
                  </a:txBody>
                  <a:tcPr/>
                </a:tc>
                <a:extLst>
                  <a:ext uri="{0D108BD9-81ED-4DB2-BD59-A6C34878D82A}">
                    <a16:rowId xmlns:a16="http://schemas.microsoft.com/office/drawing/2014/main" val="10003"/>
                  </a:ext>
                </a:extLst>
              </a:tr>
              <a:tr h="630221">
                <a:tc>
                  <a:txBody>
                    <a:bodyPr/>
                    <a:lstStyle/>
                    <a:p>
                      <a:r>
                        <a:rPr lang="en-US" sz="1600" dirty="0"/>
                        <a:t>5</a:t>
                      </a:r>
                      <a:endParaRPr lang="en-US" sz="1600" b="0" dirty="0"/>
                    </a:p>
                  </a:txBody>
                  <a:tcPr/>
                </a:tc>
                <a:tc>
                  <a:txBody>
                    <a:bodyPr/>
                    <a:lstStyle/>
                    <a:p>
                      <a:r>
                        <a:rPr lang="en-US" sz="1600" b="1" dirty="0"/>
                        <a:t>Identity vs confusion </a:t>
                      </a:r>
                    </a:p>
                  </a:txBody>
                  <a:tcPr/>
                </a:tc>
                <a:tc>
                  <a:txBody>
                    <a:bodyPr/>
                    <a:lstStyle/>
                    <a:p>
                      <a:r>
                        <a:rPr lang="en-US" sz="1600" dirty="0"/>
                        <a:t>12-18 years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Experiment with and develop identity and roles.</a:t>
                      </a:r>
                    </a:p>
                    <a:p>
                      <a:endParaRPr lang="en-US" sz="1600" dirty="0"/>
                    </a:p>
                  </a:txBody>
                  <a:tcPr/>
                </a:tc>
                <a:extLst>
                  <a:ext uri="{0D108BD9-81ED-4DB2-BD59-A6C34878D82A}">
                    <a16:rowId xmlns:a16="http://schemas.microsoft.com/office/drawing/2014/main" val="10004"/>
                  </a:ext>
                </a:extLst>
              </a:tr>
              <a:tr h="630221">
                <a:tc>
                  <a:txBody>
                    <a:bodyPr/>
                    <a:lstStyle/>
                    <a:p>
                      <a:r>
                        <a:rPr lang="en-US" sz="1600" dirty="0"/>
                        <a:t>6</a:t>
                      </a:r>
                      <a:endParaRPr lang="en-US" sz="1600" b="0" dirty="0"/>
                    </a:p>
                  </a:txBody>
                  <a:tcPr/>
                </a:tc>
                <a:tc>
                  <a:txBody>
                    <a:bodyPr/>
                    <a:lstStyle/>
                    <a:p>
                      <a:r>
                        <a:rPr lang="en-US" sz="1600" b="1" dirty="0"/>
                        <a:t>Intimacy vs isolation </a:t>
                      </a:r>
                    </a:p>
                  </a:txBody>
                  <a:tcPr/>
                </a:tc>
                <a:tc>
                  <a:txBody>
                    <a:bodyPr/>
                    <a:lstStyle/>
                    <a:p>
                      <a:r>
                        <a:rPr lang="en-US" sz="1600" dirty="0"/>
                        <a:t>19-29</a:t>
                      </a:r>
                      <a:r>
                        <a:rPr lang="en-US" sz="1600" baseline="0" dirty="0"/>
                        <a:t> years</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Establish intimacy and relationships with others.</a:t>
                      </a:r>
                    </a:p>
                  </a:txBody>
                  <a:tcPr/>
                </a:tc>
                <a:extLst>
                  <a:ext uri="{0D108BD9-81ED-4DB2-BD59-A6C34878D82A}">
                    <a16:rowId xmlns:a16="http://schemas.microsoft.com/office/drawing/2014/main" val="10005"/>
                  </a:ext>
                </a:extLst>
              </a:tr>
              <a:tr h="630221">
                <a:tc>
                  <a:txBody>
                    <a:bodyPr/>
                    <a:lstStyle/>
                    <a:p>
                      <a:r>
                        <a:rPr lang="en-US" sz="1600" dirty="0"/>
                        <a:t>7</a:t>
                      </a:r>
                    </a:p>
                  </a:txBody>
                  <a:tcPr/>
                </a:tc>
                <a:tc>
                  <a:txBody>
                    <a:bodyPr/>
                    <a:lstStyle/>
                    <a:p>
                      <a:r>
                        <a:rPr lang="en-US" sz="1600" b="1" dirty="0"/>
                        <a:t>Generativity vs stagnation </a:t>
                      </a:r>
                    </a:p>
                  </a:txBody>
                  <a:tcPr/>
                </a:tc>
                <a:tc>
                  <a:txBody>
                    <a:bodyPr/>
                    <a:lstStyle/>
                    <a:p>
                      <a:r>
                        <a:rPr lang="en-US" sz="1600" dirty="0"/>
                        <a:t>30-64 years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Contribute to society and be part of a family.</a:t>
                      </a:r>
                    </a:p>
                  </a:txBody>
                  <a:tcPr/>
                </a:tc>
                <a:extLst>
                  <a:ext uri="{0D108BD9-81ED-4DB2-BD59-A6C34878D82A}">
                    <a16:rowId xmlns:a16="http://schemas.microsoft.com/office/drawing/2014/main" val="10006"/>
                  </a:ext>
                </a:extLst>
              </a:tr>
              <a:tr h="630221">
                <a:tc>
                  <a:txBody>
                    <a:bodyPr/>
                    <a:lstStyle/>
                    <a:p>
                      <a:r>
                        <a:rPr lang="en-US" sz="1600" dirty="0"/>
                        <a:t>8</a:t>
                      </a:r>
                    </a:p>
                  </a:txBody>
                  <a:tcPr/>
                </a:tc>
                <a:tc>
                  <a:txBody>
                    <a:bodyPr/>
                    <a:lstStyle/>
                    <a:p>
                      <a:r>
                        <a:rPr lang="en-US" sz="1600" b="1" dirty="0"/>
                        <a:t>Integrity vs despair </a:t>
                      </a:r>
                    </a:p>
                  </a:txBody>
                  <a:tcPr/>
                </a:tc>
                <a:tc>
                  <a:txBody>
                    <a:bodyPr/>
                    <a:lstStyle/>
                    <a:p>
                      <a:r>
                        <a:rPr lang="en-US" sz="1600" dirty="0"/>
                        <a:t>65+</a:t>
                      </a:r>
                    </a:p>
                  </a:txBody>
                  <a:tcPr/>
                </a:tc>
                <a:tc>
                  <a:txBody>
                    <a:bodyPr/>
                    <a:lstStyle/>
                    <a:p>
                      <a:r>
                        <a:rPr lang="en-US" sz="1600" dirty="0"/>
                        <a:t>Assess and make sense of life and meaning of contributions.</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02301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pPr algn="r"/>
            <a:r>
              <a:rPr lang="en-US" sz="2400" dirty="0">
                <a:solidFill>
                  <a:srgbClr val="6CB255"/>
                </a:solidFill>
              </a:rPr>
              <a:t>Cognitive theory (</a:t>
            </a:r>
            <a:r>
              <a:rPr lang="en-US" sz="2400" dirty="0" err="1">
                <a:solidFill>
                  <a:srgbClr val="6CB255"/>
                </a:solidFill>
              </a:rPr>
              <a:t>piaget</a:t>
            </a:r>
            <a:r>
              <a:rPr lang="en-US" sz="2400" dirty="0">
                <a:solidFill>
                  <a:srgbClr val="6CB255"/>
                </a:solidFill>
              </a:rPr>
              <a:t>)</a:t>
            </a:r>
          </a:p>
        </p:txBody>
      </p:sp>
      <p:pic>
        <p:nvPicPr>
          <p:cNvPr id="2" name="Picture Placeholder 1" descr="CNX_Psych_09_03_Piaget.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4113" r="-14113"/>
          <a:stretch>
            <a:fillRect/>
          </a:stretch>
        </p:blipFill>
        <p:spPr>
          <a:xfrm>
            <a:off x="5422446" y="1117745"/>
            <a:ext cx="3850143" cy="5020805"/>
          </a:xfrm>
        </p:spPr>
      </p:pic>
      <p:sp>
        <p:nvSpPr>
          <p:cNvPr id="14" name="Text Placeholder 13"/>
          <p:cNvSpPr>
            <a:spLocks noGrp="1"/>
          </p:cNvSpPr>
          <p:nvPr>
            <p:ph type="body" sz="quarter" idx="14"/>
          </p:nvPr>
        </p:nvSpPr>
        <p:spPr>
          <a:xfrm>
            <a:off x="457199" y="1107617"/>
            <a:ext cx="5414963" cy="5555595"/>
          </a:xfrm>
        </p:spPr>
        <p:txBody>
          <a:bodyPr>
            <a:noAutofit/>
          </a:bodyPr>
          <a:lstStyle/>
          <a:p>
            <a:pPr>
              <a:spcBef>
                <a:spcPts val="480"/>
              </a:spcBef>
            </a:pPr>
            <a:r>
              <a:rPr lang="en-US" sz="1700" b="1" u="sng" dirty="0">
                <a:solidFill>
                  <a:srgbClr val="6CB255"/>
                </a:solidFill>
              </a:rPr>
              <a:t>Piaget</a:t>
            </a:r>
          </a:p>
          <a:p>
            <a:pPr marL="285750" indent="-285750">
              <a:spcBef>
                <a:spcPts val="480"/>
              </a:spcBef>
              <a:buFont typeface="Arial" charset="0"/>
              <a:buChar char="•"/>
            </a:pPr>
            <a:r>
              <a:rPr lang="en-US" sz="1700" dirty="0">
                <a:solidFill>
                  <a:schemeClr val="tx1"/>
                </a:solidFill>
              </a:rPr>
              <a:t>Focused on children’s cognitive growth and theorized that cognitive abilities develop through specific stages.</a:t>
            </a:r>
          </a:p>
          <a:p>
            <a:pPr marL="285750" indent="-285750">
              <a:spcBef>
                <a:spcPts val="480"/>
              </a:spcBef>
              <a:buFont typeface="Arial" charset="0"/>
              <a:buChar char="•"/>
            </a:pPr>
            <a:r>
              <a:rPr lang="en-US" sz="1700" dirty="0">
                <a:solidFill>
                  <a:schemeClr val="tx1"/>
                </a:solidFill>
              </a:rPr>
              <a:t>Piaget believed children develop </a:t>
            </a:r>
            <a:r>
              <a:rPr lang="en-US" sz="1700" u="sng" dirty="0">
                <a:solidFill>
                  <a:schemeClr val="tx1"/>
                </a:solidFill>
              </a:rPr>
              <a:t>schemata</a:t>
            </a:r>
            <a:r>
              <a:rPr lang="en-US" sz="1700" dirty="0">
                <a:solidFill>
                  <a:schemeClr val="tx1"/>
                </a:solidFill>
              </a:rPr>
              <a:t> (concepts used to categorize and interpret information) to help them understand the world.</a:t>
            </a:r>
          </a:p>
          <a:p>
            <a:pPr marL="285750" indent="-285750">
              <a:spcBef>
                <a:spcPts val="480"/>
              </a:spcBef>
              <a:buFont typeface="Arial" charset="0"/>
              <a:buChar char="•"/>
            </a:pPr>
            <a:r>
              <a:rPr lang="en-US" sz="1700" dirty="0">
                <a:solidFill>
                  <a:schemeClr val="tx1"/>
                </a:solidFill>
              </a:rPr>
              <a:t>When children learn new information they adjust their schemata through </a:t>
            </a:r>
            <a:r>
              <a:rPr lang="en-US" sz="1700" u="sng" dirty="0">
                <a:solidFill>
                  <a:schemeClr val="tx1"/>
                </a:solidFill>
              </a:rPr>
              <a:t>assimilation</a:t>
            </a:r>
            <a:r>
              <a:rPr lang="en-US" sz="1700" dirty="0">
                <a:solidFill>
                  <a:schemeClr val="tx1"/>
                </a:solidFill>
              </a:rPr>
              <a:t> and </a:t>
            </a:r>
            <a:r>
              <a:rPr lang="en-US" sz="1700" u="sng" dirty="0">
                <a:solidFill>
                  <a:schemeClr val="tx1"/>
                </a:solidFill>
              </a:rPr>
              <a:t>accommodation</a:t>
            </a:r>
            <a:r>
              <a:rPr lang="en-US" sz="1700" dirty="0">
                <a:solidFill>
                  <a:schemeClr val="tx1"/>
                </a:solidFill>
              </a:rPr>
              <a:t>.</a:t>
            </a:r>
          </a:p>
          <a:p>
            <a:pPr>
              <a:spcBef>
                <a:spcPts val="480"/>
              </a:spcBef>
            </a:pPr>
            <a:r>
              <a:rPr lang="en-US" sz="1700" b="1" dirty="0">
                <a:solidFill>
                  <a:schemeClr val="tx1"/>
                </a:solidFill>
              </a:rPr>
              <a:t>Assimilation</a:t>
            </a:r>
            <a:r>
              <a:rPr lang="en-US" sz="1700" dirty="0">
                <a:solidFill>
                  <a:schemeClr val="tx1"/>
                </a:solidFill>
              </a:rPr>
              <a:t> </a:t>
            </a:r>
            <a:r>
              <a:rPr lang="mr-IN" sz="1700" dirty="0">
                <a:solidFill>
                  <a:schemeClr val="tx1"/>
                </a:solidFill>
              </a:rPr>
              <a:t>–</a:t>
            </a:r>
            <a:r>
              <a:rPr lang="en-US" sz="1700" dirty="0">
                <a:solidFill>
                  <a:schemeClr val="tx1"/>
                </a:solidFill>
              </a:rPr>
              <a:t> incorporates information into existing schemata.</a:t>
            </a:r>
          </a:p>
          <a:p>
            <a:pPr>
              <a:spcBef>
                <a:spcPts val="480"/>
              </a:spcBef>
            </a:pPr>
            <a:r>
              <a:rPr lang="en-US" sz="1700" b="1" dirty="0">
                <a:solidFill>
                  <a:schemeClr val="tx1"/>
                </a:solidFill>
              </a:rPr>
              <a:t>Accommodation</a:t>
            </a:r>
            <a:r>
              <a:rPr lang="en-US" sz="1700" dirty="0">
                <a:solidFill>
                  <a:schemeClr val="tx1"/>
                </a:solidFill>
              </a:rPr>
              <a:t> </a:t>
            </a:r>
            <a:r>
              <a:rPr lang="mr-IN" sz="1700" dirty="0">
                <a:solidFill>
                  <a:schemeClr val="tx1"/>
                </a:solidFill>
              </a:rPr>
              <a:t>–</a:t>
            </a:r>
            <a:r>
              <a:rPr lang="en-US" sz="1700" dirty="0">
                <a:solidFill>
                  <a:schemeClr val="tx1"/>
                </a:solidFill>
              </a:rPr>
              <a:t> Change schemata based on new information.</a:t>
            </a:r>
          </a:p>
        </p:txBody>
      </p:sp>
      <p:pic>
        <p:nvPicPr>
          <p:cNvPr id="11" name="Picture 10" descr="OSC-Stacked-TM-RGB-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0695" y="241326"/>
            <a:ext cx="1051734" cy="751709"/>
          </a:xfrm>
          <a:prstGeom prst="rect">
            <a:avLst/>
          </a:prstGeom>
        </p:spPr>
      </p:pic>
      <p:sp>
        <p:nvSpPr>
          <p:cNvPr id="3" name="TextBox 2"/>
          <p:cNvSpPr txBox="1"/>
          <p:nvPr/>
        </p:nvSpPr>
        <p:spPr>
          <a:xfrm>
            <a:off x="7900989" y="6355435"/>
            <a:ext cx="1371600" cy="307777"/>
          </a:xfrm>
          <a:prstGeom prst="rect">
            <a:avLst/>
          </a:prstGeom>
          <a:noFill/>
        </p:spPr>
        <p:txBody>
          <a:bodyPr wrap="square" rtlCol="0">
            <a:spAutoFit/>
          </a:bodyPr>
          <a:lstStyle/>
          <a:p>
            <a:r>
              <a:rPr lang="en-US" sz="1400" dirty="0"/>
              <a:t>Figure 9.5</a:t>
            </a:r>
          </a:p>
        </p:txBody>
      </p:sp>
    </p:spTree>
    <p:extLst>
      <p:ext uri="{BB962C8B-B14F-4D97-AF65-F5344CB8AC3E}">
        <p14:creationId xmlns:p14="http://schemas.microsoft.com/office/powerpoint/2010/main" val="565013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01637"/>
          </a:xfrm>
        </p:spPr>
        <p:txBody>
          <a:bodyPr>
            <a:normAutofit fontScale="90000"/>
          </a:bodyPr>
          <a:lstStyle/>
          <a:p>
            <a:r>
              <a:rPr lang="en-US" dirty="0"/>
              <a:t>Piaget’s stages </a:t>
            </a:r>
            <a:r>
              <a:rPr lang="en-US"/>
              <a:t>of cognitive development</a:t>
            </a:r>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852914088"/>
              </p:ext>
            </p:extLst>
          </p:nvPr>
        </p:nvGraphicFramePr>
        <p:xfrm>
          <a:off x="457196" y="1128713"/>
          <a:ext cx="8367227" cy="5609154"/>
        </p:xfrm>
        <a:graphic>
          <a:graphicData uri="http://schemas.openxmlformats.org/drawingml/2006/table">
            <a:tbl>
              <a:tblPr firstRow="1" bandRow="1">
                <a:tableStyleId>{5940675A-B579-460E-94D1-54222C63F5DA}</a:tableStyleId>
              </a:tblPr>
              <a:tblGrid>
                <a:gridCol w="714375">
                  <a:extLst>
                    <a:ext uri="{9D8B030D-6E8A-4147-A177-3AD203B41FA5}">
                      <a16:colId xmlns:a16="http://schemas.microsoft.com/office/drawing/2014/main" val="20000"/>
                    </a:ext>
                  </a:extLst>
                </a:gridCol>
                <a:gridCol w="1643063">
                  <a:extLst>
                    <a:ext uri="{9D8B030D-6E8A-4147-A177-3AD203B41FA5}">
                      <a16:colId xmlns:a16="http://schemas.microsoft.com/office/drawing/2014/main" val="20001"/>
                    </a:ext>
                  </a:extLst>
                </a:gridCol>
                <a:gridCol w="2771779">
                  <a:extLst>
                    <a:ext uri="{9D8B030D-6E8A-4147-A177-3AD203B41FA5}">
                      <a16:colId xmlns:a16="http://schemas.microsoft.com/office/drawing/2014/main" val="20002"/>
                    </a:ext>
                  </a:extLst>
                </a:gridCol>
                <a:gridCol w="3238010">
                  <a:extLst>
                    <a:ext uri="{9D8B030D-6E8A-4147-A177-3AD203B41FA5}">
                      <a16:colId xmlns:a16="http://schemas.microsoft.com/office/drawing/2014/main" val="20003"/>
                    </a:ext>
                  </a:extLst>
                </a:gridCol>
              </a:tblGrid>
              <a:tr h="551943">
                <a:tc>
                  <a:txBody>
                    <a:bodyPr/>
                    <a:lstStyle/>
                    <a:p>
                      <a:pPr>
                        <a:spcBef>
                          <a:spcPts val="480"/>
                        </a:spcBef>
                        <a:spcAft>
                          <a:spcPts val="600"/>
                        </a:spcAft>
                      </a:pPr>
                      <a:r>
                        <a:rPr lang="en-US" sz="1600" dirty="0"/>
                        <a:t>Age (</a:t>
                      </a:r>
                      <a:r>
                        <a:rPr lang="en-US" sz="1600" dirty="0" err="1"/>
                        <a:t>Yrs</a:t>
                      </a:r>
                      <a:r>
                        <a:rPr lang="en-US" sz="1600" dirty="0"/>
                        <a:t>)</a:t>
                      </a:r>
                    </a:p>
                  </a:txBody>
                  <a:tcPr>
                    <a:solidFill>
                      <a:srgbClr val="6CB255"/>
                    </a:solidFill>
                  </a:tcPr>
                </a:tc>
                <a:tc>
                  <a:txBody>
                    <a:bodyPr/>
                    <a:lstStyle/>
                    <a:p>
                      <a:pPr>
                        <a:spcBef>
                          <a:spcPts val="480"/>
                        </a:spcBef>
                        <a:spcAft>
                          <a:spcPts val="600"/>
                        </a:spcAft>
                      </a:pPr>
                      <a:r>
                        <a:rPr lang="en-US" sz="1600" dirty="0"/>
                        <a:t>Stage</a:t>
                      </a:r>
                    </a:p>
                  </a:txBody>
                  <a:tcPr>
                    <a:solidFill>
                      <a:srgbClr val="6CB255"/>
                    </a:solidFill>
                  </a:tcPr>
                </a:tc>
                <a:tc>
                  <a:txBody>
                    <a:bodyPr/>
                    <a:lstStyle/>
                    <a:p>
                      <a:pPr>
                        <a:spcBef>
                          <a:spcPts val="480"/>
                        </a:spcBef>
                        <a:spcAft>
                          <a:spcPts val="600"/>
                        </a:spcAft>
                      </a:pPr>
                      <a:r>
                        <a:rPr lang="en-US" sz="1600" dirty="0"/>
                        <a:t>Description</a:t>
                      </a:r>
                    </a:p>
                  </a:txBody>
                  <a:tcPr>
                    <a:solidFill>
                      <a:srgbClr val="6CB255"/>
                    </a:solidFill>
                  </a:tcPr>
                </a:tc>
                <a:tc>
                  <a:txBody>
                    <a:bodyPr/>
                    <a:lstStyle/>
                    <a:p>
                      <a:pPr>
                        <a:spcBef>
                          <a:spcPts val="480"/>
                        </a:spcBef>
                        <a:spcAft>
                          <a:spcPts val="600"/>
                        </a:spcAft>
                      </a:pPr>
                      <a:r>
                        <a:rPr lang="en-US" sz="1600" dirty="0"/>
                        <a:t>Developmental</a:t>
                      </a:r>
                      <a:r>
                        <a:rPr lang="en-US" sz="1600" baseline="0" dirty="0"/>
                        <a:t> issues</a:t>
                      </a:r>
                      <a:endParaRPr lang="en-US" sz="1600" dirty="0"/>
                    </a:p>
                  </a:txBody>
                  <a:tcPr>
                    <a:solidFill>
                      <a:srgbClr val="6CB255"/>
                    </a:solidFill>
                  </a:tcPr>
                </a:tc>
                <a:extLst>
                  <a:ext uri="{0D108BD9-81ED-4DB2-BD59-A6C34878D82A}">
                    <a16:rowId xmlns:a16="http://schemas.microsoft.com/office/drawing/2014/main" val="10000"/>
                  </a:ext>
                </a:extLst>
              </a:tr>
              <a:tr h="1382277">
                <a:tc>
                  <a:txBody>
                    <a:bodyPr/>
                    <a:lstStyle/>
                    <a:p>
                      <a:pPr>
                        <a:spcBef>
                          <a:spcPts val="480"/>
                        </a:spcBef>
                        <a:spcAft>
                          <a:spcPts val="600"/>
                        </a:spcAft>
                      </a:pPr>
                      <a:r>
                        <a:rPr lang="en-US" sz="1600" dirty="0"/>
                        <a:t>0-2</a:t>
                      </a:r>
                    </a:p>
                  </a:txBody>
                  <a:tcPr/>
                </a:tc>
                <a:tc>
                  <a:txBody>
                    <a:bodyPr/>
                    <a:lstStyle/>
                    <a:p>
                      <a:pPr>
                        <a:spcBef>
                          <a:spcPts val="480"/>
                        </a:spcBef>
                        <a:spcAft>
                          <a:spcPts val="600"/>
                        </a:spcAft>
                      </a:pPr>
                      <a:r>
                        <a:rPr lang="en-US" sz="1600" b="1" dirty="0"/>
                        <a:t>Sensorimotor</a:t>
                      </a:r>
                    </a:p>
                  </a:txBody>
                  <a:tcPr/>
                </a:tc>
                <a:tc>
                  <a:txBody>
                    <a:bodyPr/>
                    <a:lstStyle/>
                    <a:p>
                      <a:pPr>
                        <a:spcBef>
                          <a:spcPts val="480"/>
                        </a:spcBef>
                        <a:spcAft>
                          <a:spcPts val="600"/>
                        </a:spcAft>
                      </a:pPr>
                      <a:r>
                        <a:rPr lang="en-US" sz="1600" dirty="0"/>
                        <a:t>World experienced</a:t>
                      </a:r>
                      <a:r>
                        <a:rPr lang="en-US" sz="1600" baseline="0" dirty="0"/>
                        <a:t> through senses and actions.</a:t>
                      </a:r>
                      <a:endParaRPr lang="en-US" sz="1600" dirty="0"/>
                    </a:p>
                  </a:txBody>
                  <a:tcPr/>
                </a:tc>
                <a:tc>
                  <a:txBody>
                    <a:bodyPr/>
                    <a:lstStyle/>
                    <a:p>
                      <a:pPr>
                        <a:spcBef>
                          <a:spcPts val="480"/>
                        </a:spcBef>
                        <a:spcAft>
                          <a:spcPts val="600"/>
                        </a:spcAft>
                      </a:pPr>
                      <a:r>
                        <a:rPr lang="en-US" sz="1600" dirty="0"/>
                        <a:t>Object permanence </a:t>
                      </a:r>
                      <a:r>
                        <a:rPr lang="mr-IN" sz="1600" dirty="0"/>
                        <a:t>–</a:t>
                      </a:r>
                      <a:r>
                        <a:rPr lang="en-US" sz="1600" dirty="0"/>
                        <a:t> understanding that even if something’s out</a:t>
                      </a:r>
                      <a:r>
                        <a:rPr lang="en-US" sz="1600" baseline="0" dirty="0"/>
                        <a:t> of sight, it still exists</a:t>
                      </a:r>
                      <a:endParaRPr lang="en-US" sz="1600" dirty="0"/>
                    </a:p>
                    <a:p>
                      <a:pPr>
                        <a:spcBef>
                          <a:spcPts val="480"/>
                        </a:spcBef>
                        <a:spcAft>
                          <a:spcPts val="600"/>
                        </a:spcAft>
                      </a:pPr>
                      <a:r>
                        <a:rPr lang="en-US" sz="1600" dirty="0"/>
                        <a:t>Stranger</a:t>
                      </a:r>
                      <a:r>
                        <a:rPr lang="en-US" sz="1600" baseline="0" dirty="0"/>
                        <a:t> anxiety</a:t>
                      </a:r>
                      <a:endParaRPr lang="en-US" sz="1600" dirty="0"/>
                    </a:p>
                  </a:txBody>
                  <a:tcPr/>
                </a:tc>
                <a:extLst>
                  <a:ext uri="{0D108BD9-81ED-4DB2-BD59-A6C34878D82A}">
                    <a16:rowId xmlns:a16="http://schemas.microsoft.com/office/drawing/2014/main" val="10001"/>
                  </a:ext>
                </a:extLst>
              </a:tr>
              <a:tr h="1283025">
                <a:tc>
                  <a:txBody>
                    <a:bodyPr/>
                    <a:lstStyle/>
                    <a:p>
                      <a:pPr>
                        <a:spcBef>
                          <a:spcPts val="480"/>
                        </a:spcBef>
                        <a:spcAft>
                          <a:spcPts val="600"/>
                        </a:spcAft>
                      </a:pPr>
                      <a:r>
                        <a:rPr lang="en-US" sz="1600" dirty="0"/>
                        <a:t>2-6</a:t>
                      </a:r>
                    </a:p>
                  </a:txBody>
                  <a:tcPr/>
                </a:tc>
                <a:tc>
                  <a:txBody>
                    <a:bodyPr/>
                    <a:lstStyle/>
                    <a:p>
                      <a:pPr>
                        <a:spcBef>
                          <a:spcPts val="480"/>
                        </a:spcBef>
                        <a:spcAft>
                          <a:spcPts val="600"/>
                        </a:spcAft>
                      </a:pPr>
                      <a:r>
                        <a:rPr lang="en-US" sz="1600" b="1" dirty="0"/>
                        <a:t>Preoperational</a:t>
                      </a:r>
                    </a:p>
                  </a:txBody>
                  <a:tcPr/>
                </a:tc>
                <a:tc>
                  <a:txBody>
                    <a:bodyPr/>
                    <a:lstStyle/>
                    <a:p>
                      <a:pPr>
                        <a:spcBef>
                          <a:spcPts val="480"/>
                        </a:spcBef>
                        <a:spcAft>
                          <a:spcPts val="600"/>
                        </a:spcAft>
                      </a:pPr>
                      <a:r>
                        <a:rPr lang="en-US" sz="1600" dirty="0"/>
                        <a:t>Use words and images to represent things, but lack logical reasoning.</a:t>
                      </a:r>
                    </a:p>
                  </a:txBody>
                  <a:tcPr/>
                </a:tc>
                <a:tc>
                  <a:txBody>
                    <a:bodyPr/>
                    <a:lstStyle/>
                    <a:p>
                      <a:pPr>
                        <a:spcBef>
                          <a:spcPts val="480"/>
                        </a:spcBef>
                        <a:spcAft>
                          <a:spcPts val="600"/>
                        </a:spcAft>
                      </a:pPr>
                      <a:r>
                        <a:rPr lang="en-US" sz="1600" dirty="0"/>
                        <a:t>Pretend play</a:t>
                      </a:r>
                    </a:p>
                    <a:p>
                      <a:pPr>
                        <a:spcBef>
                          <a:spcPts val="480"/>
                        </a:spcBef>
                        <a:spcAft>
                          <a:spcPts val="600"/>
                        </a:spcAft>
                      </a:pPr>
                      <a:r>
                        <a:rPr lang="en-US" sz="1600" dirty="0"/>
                        <a:t>Egocentrism </a:t>
                      </a:r>
                      <a:r>
                        <a:rPr lang="mr-IN" sz="1600" dirty="0"/>
                        <a:t>–</a:t>
                      </a:r>
                      <a:r>
                        <a:rPr lang="en-US" sz="1600" dirty="0"/>
                        <a:t> unable to take the perspective of others.</a:t>
                      </a:r>
                    </a:p>
                    <a:p>
                      <a:pPr>
                        <a:spcBef>
                          <a:spcPts val="480"/>
                        </a:spcBef>
                        <a:spcAft>
                          <a:spcPts val="600"/>
                        </a:spcAft>
                      </a:pPr>
                      <a:r>
                        <a:rPr lang="en-US" sz="1600" dirty="0"/>
                        <a:t>Language development</a:t>
                      </a:r>
                    </a:p>
                  </a:txBody>
                  <a:tcPr/>
                </a:tc>
                <a:extLst>
                  <a:ext uri="{0D108BD9-81ED-4DB2-BD59-A6C34878D82A}">
                    <a16:rowId xmlns:a16="http://schemas.microsoft.com/office/drawing/2014/main" val="10002"/>
                  </a:ext>
                </a:extLst>
              </a:tr>
              <a:tr h="1016737">
                <a:tc>
                  <a:txBody>
                    <a:bodyPr/>
                    <a:lstStyle/>
                    <a:p>
                      <a:pPr>
                        <a:spcBef>
                          <a:spcPts val="480"/>
                        </a:spcBef>
                        <a:spcAft>
                          <a:spcPts val="600"/>
                        </a:spcAft>
                      </a:pPr>
                      <a:r>
                        <a:rPr lang="en-US" sz="1600" dirty="0"/>
                        <a:t>7-11</a:t>
                      </a:r>
                    </a:p>
                  </a:txBody>
                  <a:tcPr/>
                </a:tc>
                <a:tc>
                  <a:txBody>
                    <a:bodyPr/>
                    <a:lstStyle/>
                    <a:p>
                      <a:pPr>
                        <a:spcBef>
                          <a:spcPts val="480"/>
                        </a:spcBef>
                        <a:spcAft>
                          <a:spcPts val="600"/>
                        </a:spcAft>
                      </a:pPr>
                      <a:r>
                        <a:rPr lang="en-US" sz="1600" b="1" dirty="0"/>
                        <a:t>Concrete operational</a:t>
                      </a:r>
                    </a:p>
                  </a:txBody>
                  <a:tcPr/>
                </a:tc>
                <a:tc>
                  <a:txBody>
                    <a:bodyPr/>
                    <a:lstStyle/>
                    <a:p>
                      <a:pPr>
                        <a:spcBef>
                          <a:spcPts val="480"/>
                        </a:spcBef>
                        <a:spcAft>
                          <a:spcPts val="600"/>
                        </a:spcAft>
                      </a:pPr>
                      <a:r>
                        <a:rPr lang="en-US" sz="1600" dirty="0"/>
                        <a:t>Understand</a:t>
                      </a:r>
                      <a:r>
                        <a:rPr lang="en-US" sz="1600" baseline="0" dirty="0"/>
                        <a:t> concrete events and analogies logically; perform arithmetical operations.</a:t>
                      </a:r>
                      <a:endParaRPr lang="en-US" sz="1600" dirty="0"/>
                    </a:p>
                  </a:txBody>
                  <a:tcPr/>
                </a:tc>
                <a:tc>
                  <a:txBody>
                    <a:bodyPr/>
                    <a:lstStyle/>
                    <a:p>
                      <a:pPr>
                        <a:spcBef>
                          <a:spcPts val="480"/>
                        </a:spcBef>
                        <a:spcAft>
                          <a:spcPts val="600"/>
                        </a:spcAft>
                      </a:pPr>
                      <a:r>
                        <a:rPr lang="en-US" sz="1600" dirty="0"/>
                        <a:t>Conversation</a:t>
                      </a:r>
                    </a:p>
                    <a:p>
                      <a:pPr>
                        <a:spcBef>
                          <a:spcPts val="480"/>
                        </a:spcBef>
                        <a:spcAft>
                          <a:spcPts val="600"/>
                        </a:spcAft>
                      </a:pPr>
                      <a:r>
                        <a:rPr lang="en-US" sz="1600" dirty="0"/>
                        <a:t>Mathematical</a:t>
                      </a:r>
                      <a:r>
                        <a:rPr lang="en-US" sz="1600" baseline="0" dirty="0"/>
                        <a:t> transformations</a:t>
                      </a:r>
                      <a:endParaRPr lang="en-US" sz="1600" dirty="0"/>
                    </a:p>
                  </a:txBody>
                  <a:tcPr/>
                </a:tc>
                <a:extLst>
                  <a:ext uri="{0D108BD9-81ED-4DB2-BD59-A6C34878D82A}">
                    <a16:rowId xmlns:a16="http://schemas.microsoft.com/office/drawing/2014/main" val="10003"/>
                  </a:ext>
                </a:extLst>
              </a:tr>
              <a:tr h="1166694">
                <a:tc>
                  <a:txBody>
                    <a:bodyPr/>
                    <a:lstStyle/>
                    <a:p>
                      <a:pPr>
                        <a:spcBef>
                          <a:spcPts val="480"/>
                        </a:spcBef>
                        <a:spcAft>
                          <a:spcPts val="600"/>
                        </a:spcAft>
                      </a:pPr>
                      <a:r>
                        <a:rPr lang="en-US" sz="1600" dirty="0"/>
                        <a:t>12+</a:t>
                      </a:r>
                    </a:p>
                  </a:txBody>
                  <a:tcPr/>
                </a:tc>
                <a:tc>
                  <a:txBody>
                    <a:bodyPr/>
                    <a:lstStyle/>
                    <a:p>
                      <a:pPr>
                        <a:spcBef>
                          <a:spcPts val="480"/>
                        </a:spcBef>
                        <a:spcAft>
                          <a:spcPts val="600"/>
                        </a:spcAft>
                      </a:pPr>
                      <a:r>
                        <a:rPr lang="en-US" sz="1600" b="1" dirty="0"/>
                        <a:t>Formal operational</a:t>
                      </a:r>
                    </a:p>
                  </a:txBody>
                  <a:tcPr/>
                </a:tc>
                <a:tc>
                  <a:txBody>
                    <a:bodyPr/>
                    <a:lstStyle/>
                    <a:p>
                      <a:pPr>
                        <a:spcBef>
                          <a:spcPts val="480"/>
                        </a:spcBef>
                        <a:spcAft>
                          <a:spcPts val="600"/>
                        </a:spcAft>
                      </a:pPr>
                      <a:r>
                        <a:rPr lang="en-US" sz="1600" dirty="0"/>
                        <a:t>Formal operations.</a:t>
                      </a:r>
                    </a:p>
                    <a:p>
                      <a:pPr>
                        <a:spcBef>
                          <a:spcPts val="480"/>
                        </a:spcBef>
                        <a:spcAft>
                          <a:spcPts val="600"/>
                        </a:spcAft>
                      </a:pPr>
                      <a:r>
                        <a:rPr lang="en-US" sz="1600" dirty="0"/>
                        <a:t>Utilize</a:t>
                      </a:r>
                      <a:r>
                        <a:rPr lang="en-US" sz="1600" baseline="0" dirty="0"/>
                        <a:t> abstract reasoning.</a:t>
                      </a:r>
                      <a:endParaRPr lang="en-US" sz="1600" dirty="0"/>
                    </a:p>
                  </a:txBody>
                  <a:tcPr/>
                </a:tc>
                <a:tc>
                  <a:txBody>
                    <a:bodyPr/>
                    <a:lstStyle/>
                    <a:p>
                      <a:pPr>
                        <a:spcBef>
                          <a:spcPts val="480"/>
                        </a:spcBef>
                        <a:spcAft>
                          <a:spcPts val="600"/>
                        </a:spcAft>
                      </a:pPr>
                      <a:r>
                        <a:rPr lang="en-US" sz="1600" dirty="0"/>
                        <a:t>Abstract logic</a:t>
                      </a:r>
                    </a:p>
                    <a:p>
                      <a:pPr>
                        <a:spcBef>
                          <a:spcPts val="480"/>
                        </a:spcBef>
                        <a:spcAft>
                          <a:spcPts val="600"/>
                        </a:spcAft>
                      </a:pPr>
                      <a:r>
                        <a:rPr lang="en-US" sz="1600" dirty="0"/>
                        <a:t>Moral</a:t>
                      </a:r>
                      <a:r>
                        <a:rPr lang="en-US" sz="1600" baseline="0" dirty="0"/>
                        <a:t> reasoning</a:t>
                      </a:r>
                      <a:endParaRPr lang="en-US" sz="16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20847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6"/>
            <a:ext cx="8062912" cy="751709"/>
          </a:xfrm>
        </p:spPr>
        <p:txBody>
          <a:bodyPr>
            <a:normAutofit fontScale="90000"/>
          </a:bodyPr>
          <a:lstStyle/>
          <a:p>
            <a:r>
              <a:rPr lang="en-US" dirty="0"/>
              <a:t>Theory of moral </a:t>
            </a:r>
            <a:r>
              <a:rPr lang="en-US"/>
              <a:t>development </a:t>
            </a:r>
            <a:br>
              <a:rPr lang="en-US"/>
            </a:br>
            <a:r>
              <a:rPr lang="en-US"/>
              <a:t>(</a:t>
            </a:r>
            <a:r>
              <a:rPr lang="en-US" dirty="0" err="1"/>
              <a:t>kohlberg</a:t>
            </a:r>
            <a:r>
              <a:rPr lang="en-US" dirty="0"/>
              <a:t>)</a:t>
            </a:r>
          </a:p>
        </p:txBody>
      </p:sp>
      <p:sp>
        <p:nvSpPr>
          <p:cNvPr id="7" name="Text Placeholder 6"/>
          <p:cNvSpPr>
            <a:spLocks noGrp="1"/>
          </p:cNvSpPr>
          <p:nvPr>
            <p:ph type="body" sz="quarter" idx="14"/>
          </p:nvPr>
        </p:nvSpPr>
        <p:spPr>
          <a:xfrm>
            <a:off x="457200" y="1152174"/>
            <a:ext cx="8062912" cy="1166382"/>
          </a:xfrm>
        </p:spPr>
        <p:txBody>
          <a:bodyPr>
            <a:normAutofit/>
          </a:bodyPr>
          <a:lstStyle/>
          <a:p>
            <a:r>
              <a:rPr lang="en-US" sz="1700" dirty="0"/>
              <a:t>Lawrence Kohlberg identified 3 stages of moral development (learning to discern right from wrong).</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9_03_KohlStage.jpg"/>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l="-48854" r="-48854"/>
          <a:stretch>
            <a:fillRect/>
          </a:stretch>
        </p:blipFill>
        <p:spPr>
          <a:xfrm>
            <a:off x="-936432" y="1944178"/>
            <a:ext cx="10850175" cy="4710008"/>
          </a:xfrm>
        </p:spPr>
      </p:pic>
      <p:sp>
        <p:nvSpPr>
          <p:cNvPr id="2" name="TextBox 1"/>
          <p:cNvSpPr txBox="1"/>
          <p:nvPr/>
        </p:nvSpPr>
        <p:spPr>
          <a:xfrm>
            <a:off x="7710488" y="6279807"/>
            <a:ext cx="1433512" cy="307777"/>
          </a:xfrm>
          <a:prstGeom prst="rect">
            <a:avLst/>
          </a:prstGeom>
          <a:noFill/>
        </p:spPr>
        <p:txBody>
          <a:bodyPr wrap="square" rtlCol="0">
            <a:spAutoFit/>
          </a:bodyPr>
          <a:lstStyle/>
          <a:p>
            <a:r>
              <a:rPr lang="en-US" sz="1400" dirty="0"/>
              <a:t>Figure 9.6</a:t>
            </a:r>
          </a:p>
        </p:txBody>
      </p:sp>
    </p:spTree>
    <p:extLst>
      <p:ext uri="{BB962C8B-B14F-4D97-AF65-F5344CB8AC3E}">
        <p14:creationId xmlns:p14="http://schemas.microsoft.com/office/powerpoint/2010/main" val="3996669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7" name="TextBox 6"/>
          <p:cNvSpPr txBox="1"/>
          <p:nvPr/>
        </p:nvSpPr>
        <p:spPr>
          <a:xfrm>
            <a:off x="769042" y="1357312"/>
            <a:ext cx="7529512" cy="4832092"/>
          </a:xfrm>
          <a:prstGeom prst="rect">
            <a:avLst/>
          </a:prstGeom>
          <a:noFill/>
          <a:ln w="76200">
            <a:solidFill>
              <a:srgbClr val="6CB255"/>
            </a:solidFill>
          </a:ln>
        </p:spPr>
        <p:txBody>
          <a:bodyPr wrap="square" rtlCol="0">
            <a:spAutoFit/>
          </a:bodyPr>
          <a:lstStyle/>
          <a:p>
            <a:pPr algn="ctr"/>
            <a:endParaRPr lang="en-US" sz="2400" b="1" dirty="0">
              <a:solidFill>
                <a:srgbClr val="6CB255"/>
              </a:solidFill>
            </a:endParaRPr>
          </a:p>
          <a:p>
            <a:pPr algn="ctr"/>
            <a:endParaRPr lang="en-US" sz="2400" b="1" dirty="0">
              <a:solidFill>
                <a:srgbClr val="6CB255"/>
              </a:solidFill>
            </a:endParaRPr>
          </a:p>
          <a:p>
            <a:pPr algn="ctr"/>
            <a:r>
              <a:rPr lang="en-US" sz="3600" b="1" dirty="0">
                <a:solidFill>
                  <a:srgbClr val="6CB255"/>
                </a:solidFill>
              </a:rPr>
              <a:t>STAGES OF DEVELOPMENT</a:t>
            </a:r>
          </a:p>
          <a:p>
            <a:pPr algn="ctr"/>
            <a:endParaRPr lang="en-US" sz="2000" b="1" dirty="0">
              <a:solidFill>
                <a:srgbClr val="6CB255"/>
              </a:solidFill>
            </a:endParaRPr>
          </a:p>
          <a:p>
            <a:pPr algn="ctr"/>
            <a:r>
              <a:rPr lang="en-US" sz="2000" dirty="0">
                <a:solidFill>
                  <a:srgbClr val="6CB255"/>
                </a:solidFill>
              </a:rPr>
              <a:t>PRENATAL </a:t>
            </a:r>
          </a:p>
          <a:p>
            <a:pPr algn="ctr"/>
            <a:endParaRPr lang="en-US" sz="2000" dirty="0">
              <a:solidFill>
                <a:srgbClr val="6CB255"/>
              </a:solidFill>
            </a:endParaRPr>
          </a:p>
          <a:p>
            <a:pPr algn="ctr"/>
            <a:r>
              <a:rPr lang="en-US" sz="2000" dirty="0">
                <a:solidFill>
                  <a:srgbClr val="6CB255"/>
                </a:solidFill>
              </a:rPr>
              <a:t>INFANCY THROUGH CHILDHOOD</a:t>
            </a:r>
          </a:p>
          <a:p>
            <a:pPr algn="ctr"/>
            <a:endParaRPr lang="en-US" sz="2000" dirty="0">
              <a:solidFill>
                <a:srgbClr val="6CB255"/>
              </a:solidFill>
            </a:endParaRPr>
          </a:p>
          <a:p>
            <a:pPr algn="ctr"/>
            <a:r>
              <a:rPr lang="en-US" sz="2000" dirty="0">
                <a:solidFill>
                  <a:srgbClr val="6CB255"/>
                </a:solidFill>
              </a:rPr>
              <a:t>ADOLESCENCE</a:t>
            </a:r>
          </a:p>
          <a:p>
            <a:pPr algn="ctr"/>
            <a:endParaRPr lang="en-US" sz="2000" dirty="0">
              <a:solidFill>
                <a:srgbClr val="6CB255"/>
              </a:solidFill>
            </a:endParaRPr>
          </a:p>
          <a:p>
            <a:pPr algn="ctr"/>
            <a:r>
              <a:rPr lang="en-US" sz="2000" dirty="0">
                <a:solidFill>
                  <a:srgbClr val="6CB255"/>
                </a:solidFill>
              </a:rPr>
              <a:t>EMERGING ADULTHOOD</a:t>
            </a:r>
          </a:p>
          <a:p>
            <a:pPr algn="ctr"/>
            <a:endParaRPr lang="en-US" sz="2000" dirty="0">
              <a:solidFill>
                <a:srgbClr val="6CB255"/>
              </a:solidFill>
            </a:endParaRPr>
          </a:p>
          <a:p>
            <a:pPr algn="ctr"/>
            <a:r>
              <a:rPr lang="en-US" sz="2000" dirty="0">
                <a:solidFill>
                  <a:srgbClr val="6CB255"/>
                </a:solidFill>
              </a:rPr>
              <a:t>ADULTHOOD</a:t>
            </a:r>
            <a:endParaRPr lang="en-US" sz="2400" b="1" dirty="0">
              <a:solidFill>
                <a:srgbClr val="6CB255"/>
              </a:solidFill>
            </a:endParaRPr>
          </a:p>
          <a:p>
            <a:pPr algn="ctr"/>
            <a:endParaRPr lang="en-US" sz="2400" b="1" dirty="0">
              <a:solidFill>
                <a:srgbClr val="6CB255"/>
              </a:solidFill>
            </a:endParaRPr>
          </a:p>
        </p:txBody>
      </p:sp>
    </p:spTree>
    <p:extLst>
      <p:ext uri="{BB962C8B-B14F-4D97-AF65-F5344CB8AC3E}">
        <p14:creationId xmlns:p14="http://schemas.microsoft.com/office/powerpoint/2010/main" val="2119720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Prenatal development</a:t>
            </a:r>
          </a:p>
        </p:txBody>
      </p:sp>
      <p:sp>
        <p:nvSpPr>
          <p:cNvPr id="7" name="Text Placeholder 6"/>
          <p:cNvSpPr>
            <a:spLocks noGrp="1"/>
          </p:cNvSpPr>
          <p:nvPr>
            <p:ph type="body" sz="quarter" idx="14"/>
          </p:nvPr>
        </p:nvSpPr>
        <p:spPr>
          <a:xfrm>
            <a:off x="457198" y="1100631"/>
            <a:ext cx="4521201" cy="2895893"/>
          </a:xfrm>
        </p:spPr>
        <p:txBody>
          <a:bodyPr>
            <a:normAutofit/>
          </a:bodyPr>
          <a:lstStyle/>
          <a:p>
            <a:pPr>
              <a:spcBef>
                <a:spcPts val="480"/>
              </a:spcBef>
            </a:pPr>
            <a:r>
              <a:rPr lang="en-US" sz="1700" b="1" u="sng" dirty="0">
                <a:solidFill>
                  <a:srgbClr val="6CB255"/>
                </a:solidFill>
              </a:rPr>
              <a:t>Germinal Stage (Weeks 1-2)</a:t>
            </a:r>
          </a:p>
          <a:p>
            <a:pPr>
              <a:spcBef>
                <a:spcPts val="480"/>
              </a:spcBef>
            </a:pPr>
            <a:r>
              <a:rPr lang="en-US" sz="1700" dirty="0"/>
              <a:t>Conception occurs when sperm fertilizes an egg and forms a </a:t>
            </a:r>
            <a:r>
              <a:rPr lang="en-US" sz="1700" u="sng" dirty="0"/>
              <a:t>zygote</a:t>
            </a:r>
            <a:r>
              <a:rPr lang="en-US" sz="1700" dirty="0"/>
              <a:t> (one-cell structure).</a:t>
            </a:r>
          </a:p>
          <a:p>
            <a:pPr>
              <a:spcBef>
                <a:spcPts val="480"/>
              </a:spcBef>
            </a:pPr>
            <a:r>
              <a:rPr lang="en-US" sz="1700" b="1" dirty="0"/>
              <a:t>Mitosis</a:t>
            </a:r>
            <a:r>
              <a:rPr lang="en-US" sz="1700" dirty="0"/>
              <a:t> </a:t>
            </a:r>
            <a:r>
              <a:rPr lang="mr-IN" sz="1700" dirty="0"/>
              <a:t>–</a:t>
            </a:r>
            <a:r>
              <a:rPr lang="en-US" sz="1700" dirty="0"/>
              <a:t> process of cell division.</a:t>
            </a:r>
          </a:p>
          <a:p>
            <a:pPr marL="285750" indent="-285750">
              <a:spcBef>
                <a:spcPts val="480"/>
              </a:spcBef>
              <a:buFont typeface="Arial" charset="0"/>
              <a:buChar char="•"/>
            </a:pPr>
            <a:r>
              <a:rPr lang="en-US" sz="1700" dirty="0"/>
              <a:t>The zygote divides and cells become more specialized, forming organs and body parts.</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9_02_Conception.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7890" r="-27890"/>
          <a:stretch>
            <a:fillRect/>
          </a:stretch>
        </p:blipFill>
        <p:spPr>
          <a:xfrm>
            <a:off x="3895974" y="1099655"/>
            <a:ext cx="5989939" cy="2354503"/>
          </a:xfrm>
        </p:spPr>
      </p:pic>
      <p:sp>
        <p:nvSpPr>
          <p:cNvPr id="2" name="TextBox 1"/>
          <p:cNvSpPr txBox="1"/>
          <p:nvPr/>
        </p:nvSpPr>
        <p:spPr>
          <a:xfrm>
            <a:off x="4866131" y="3465894"/>
            <a:ext cx="4049624" cy="738664"/>
          </a:xfrm>
          <a:prstGeom prst="rect">
            <a:avLst/>
          </a:prstGeom>
          <a:noFill/>
        </p:spPr>
        <p:txBody>
          <a:bodyPr wrap="square" rtlCol="0">
            <a:spAutoFit/>
          </a:bodyPr>
          <a:lstStyle/>
          <a:p>
            <a:r>
              <a:rPr lang="en-US" sz="1400"/>
              <a:t>Figure 9.7 Sperm and ovum fuse at the point of conception.</a:t>
            </a:r>
          </a:p>
          <a:p>
            <a:endParaRPr lang="en-US" sz="1400" dirty="0"/>
          </a:p>
        </p:txBody>
      </p:sp>
      <p:sp>
        <p:nvSpPr>
          <p:cNvPr id="3" name="TextBox 2"/>
          <p:cNvSpPr txBox="1"/>
          <p:nvPr/>
        </p:nvSpPr>
        <p:spPr>
          <a:xfrm>
            <a:off x="457199" y="3662192"/>
            <a:ext cx="8325354" cy="3695884"/>
          </a:xfrm>
          <a:prstGeom prst="rect">
            <a:avLst/>
          </a:prstGeom>
          <a:noFill/>
        </p:spPr>
        <p:txBody>
          <a:bodyPr wrap="square" rtlCol="0">
            <a:spAutoFit/>
          </a:bodyPr>
          <a:lstStyle/>
          <a:p>
            <a:pPr>
              <a:spcBef>
                <a:spcPts val="480"/>
              </a:spcBef>
              <a:spcAft>
                <a:spcPts val="600"/>
              </a:spcAft>
            </a:pPr>
            <a:r>
              <a:rPr lang="en-US" sz="1700" b="1" u="sng" dirty="0">
                <a:solidFill>
                  <a:srgbClr val="6CB255"/>
                </a:solidFill>
              </a:rPr>
              <a:t>Embryonic Stage (Weeks 3-8)</a:t>
            </a:r>
          </a:p>
          <a:p>
            <a:pPr>
              <a:spcBef>
                <a:spcPts val="480"/>
              </a:spcBef>
              <a:spcAft>
                <a:spcPts val="600"/>
              </a:spcAft>
            </a:pPr>
            <a:r>
              <a:rPr lang="en-US" sz="1700" dirty="0"/>
              <a:t>After the zygote has 150 cells it travels down the fallopian tubes and implants itself in the lining of the uterus.</a:t>
            </a:r>
          </a:p>
          <a:p>
            <a:pPr>
              <a:spcBef>
                <a:spcPts val="480"/>
              </a:spcBef>
              <a:spcAft>
                <a:spcPts val="600"/>
              </a:spcAft>
            </a:pPr>
            <a:r>
              <a:rPr lang="en-US" sz="1700" dirty="0"/>
              <a:t>The zygote is now an </a:t>
            </a:r>
            <a:r>
              <a:rPr lang="en-US" sz="1700" u="sng" dirty="0"/>
              <a:t>embryo</a:t>
            </a:r>
            <a:r>
              <a:rPr lang="en-US" sz="1700" dirty="0"/>
              <a:t> (multi-cellular organism).</a:t>
            </a:r>
          </a:p>
          <a:p>
            <a:pPr marL="285750" indent="-285750">
              <a:spcBef>
                <a:spcPts val="480"/>
              </a:spcBef>
              <a:spcAft>
                <a:spcPts val="600"/>
              </a:spcAft>
              <a:buClr>
                <a:srgbClr val="6CB255"/>
              </a:buClr>
              <a:buFont typeface="Arial" charset="0"/>
              <a:buChar char="•"/>
            </a:pPr>
            <a:r>
              <a:rPr lang="en-US" sz="1700" dirty="0"/>
              <a:t>Organs begin to function (heart begins to beat).</a:t>
            </a:r>
          </a:p>
          <a:p>
            <a:pPr marL="285750" indent="-285750">
              <a:spcBef>
                <a:spcPts val="480"/>
              </a:spcBef>
              <a:spcAft>
                <a:spcPts val="600"/>
              </a:spcAft>
              <a:buClr>
                <a:srgbClr val="6CB255"/>
              </a:buClr>
              <a:buFont typeface="Arial" charset="0"/>
              <a:buChar char="•"/>
            </a:pPr>
            <a:r>
              <a:rPr lang="en-US" sz="1700" dirty="0"/>
              <a:t>Basic structures develop that will become the head, chest and abdomen.</a:t>
            </a:r>
          </a:p>
          <a:p>
            <a:pPr>
              <a:spcBef>
                <a:spcPts val="480"/>
              </a:spcBef>
              <a:spcAft>
                <a:spcPts val="600"/>
              </a:spcAft>
            </a:pPr>
            <a:r>
              <a:rPr lang="en-US" sz="1700" b="1" dirty="0"/>
              <a:t>Placenta</a:t>
            </a:r>
            <a:r>
              <a:rPr lang="en-US" sz="1700" dirty="0"/>
              <a:t> </a:t>
            </a:r>
            <a:r>
              <a:rPr lang="mr-IN" sz="1700" dirty="0"/>
              <a:t>–</a:t>
            </a:r>
            <a:r>
              <a:rPr lang="en-US" sz="1700" dirty="0"/>
              <a:t> structure connected to the uterus that provides nourishment and oxygen from the mother to the embryo via the umbilical cord.</a:t>
            </a:r>
          </a:p>
          <a:p>
            <a:pPr>
              <a:spcBef>
                <a:spcPts val="480"/>
              </a:spcBef>
              <a:spcAft>
                <a:spcPts val="600"/>
              </a:spcAft>
            </a:pPr>
            <a:endParaRPr lang="en-US" sz="1700" dirty="0"/>
          </a:p>
          <a:p>
            <a:pPr>
              <a:spcBef>
                <a:spcPts val="480"/>
              </a:spcBef>
              <a:spcAft>
                <a:spcPts val="600"/>
              </a:spcAft>
            </a:pPr>
            <a:endParaRPr lang="en-US" sz="1700" dirty="0"/>
          </a:p>
        </p:txBody>
      </p:sp>
    </p:spTree>
    <p:extLst>
      <p:ext uri="{BB962C8B-B14F-4D97-AF65-F5344CB8AC3E}">
        <p14:creationId xmlns:p14="http://schemas.microsoft.com/office/powerpoint/2010/main" val="1913498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Prenatal development</a:t>
            </a:r>
          </a:p>
        </p:txBody>
      </p:sp>
      <p:sp>
        <p:nvSpPr>
          <p:cNvPr id="7" name="Text Placeholder 6"/>
          <p:cNvSpPr>
            <a:spLocks noGrp="1"/>
          </p:cNvSpPr>
          <p:nvPr>
            <p:ph type="body" sz="quarter" idx="14"/>
          </p:nvPr>
        </p:nvSpPr>
        <p:spPr>
          <a:xfrm>
            <a:off x="457200" y="1105254"/>
            <a:ext cx="8367221" cy="1166460"/>
          </a:xfrm>
        </p:spPr>
        <p:txBody>
          <a:bodyPr>
            <a:normAutofit/>
          </a:bodyPr>
          <a:lstStyle/>
          <a:p>
            <a:pPr>
              <a:spcBef>
                <a:spcPts val="480"/>
              </a:spcBef>
            </a:pPr>
            <a:r>
              <a:rPr lang="en-US" sz="1700" b="1" u="sng" dirty="0">
                <a:solidFill>
                  <a:srgbClr val="6CB255"/>
                </a:solidFill>
              </a:rPr>
              <a:t>Fetal Stage (Weeks 9-40)</a:t>
            </a:r>
          </a:p>
          <a:p>
            <a:pPr>
              <a:spcBef>
                <a:spcPts val="480"/>
              </a:spcBef>
            </a:pPr>
            <a:r>
              <a:rPr lang="en-US" sz="1700" dirty="0"/>
              <a:t>During the fetal stage, the baby's brain develops and the body adds size and weight, until the fetus reaches full-term development.</a:t>
            </a:r>
          </a:p>
          <a:p>
            <a:pPr>
              <a:spcBef>
                <a:spcPts val="480"/>
              </a:spcBef>
            </a:pPr>
            <a:endParaRPr lang="en-US" sz="1700" dirty="0"/>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9_02_Stages.jpg"/>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l="-70224" r="-70224"/>
          <a:stretch>
            <a:fillRect/>
          </a:stretch>
        </p:blipFill>
        <p:spPr>
          <a:xfrm>
            <a:off x="-752681" y="2060302"/>
            <a:ext cx="10477214" cy="4548107"/>
          </a:xfrm>
        </p:spPr>
      </p:pic>
      <p:sp>
        <p:nvSpPr>
          <p:cNvPr id="2" name="TextBox 1"/>
          <p:cNvSpPr txBox="1"/>
          <p:nvPr/>
        </p:nvSpPr>
        <p:spPr>
          <a:xfrm>
            <a:off x="7924308" y="6454521"/>
            <a:ext cx="1800225" cy="307777"/>
          </a:xfrm>
          <a:prstGeom prst="rect">
            <a:avLst/>
          </a:prstGeom>
          <a:noFill/>
        </p:spPr>
        <p:txBody>
          <a:bodyPr wrap="square" rtlCol="0">
            <a:spAutoFit/>
          </a:bodyPr>
          <a:lstStyle/>
          <a:p>
            <a:r>
              <a:rPr lang="en-US" sz="1400" dirty="0"/>
              <a:t>Figure 9.8</a:t>
            </a:r>
          </a:p>
        </p:txBody>
      </p:sp>
    </p:spTree>
    <p:extLst>
      <p:ext uri="{BB962C8B-B14F-4D97-AF65-F5344CB8AC3E}">
        <p14:creationId xmlns:p14="http://schemas.microsoft.com/office/powerpoint/2010/main" val="1696719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Prenatal influences</a:t>
            </a:r>
          </a:p>
        </p:txBody>
      </p:sp>
      <p:sp>
        <p:nvSpPr>
          <p:cNvPr id="7" name="Text Placeholder 6"/>
          <p:cNvSpPr>
            <a:spLocks noGrp="1"/>
          </p:cNvSpPr>
          <p:nvPr>
            <p:ph type="body" sz="quarter" idx="14"/>
          </p:nvPr>
        </p:nvSpPr>
        <p:spPr>
          <a:xfrm>
            <a:off x="5086351" y="5572125"/>
            <a:ext cx="3919536" cy="1157288"/>
          </a:xfrm>
        </p:spPr>
        <p:txBody>
          <a:bodyPr>
            <a:normAutofit/>
          </a:bodyPr>
          <a:lstStyle/>
          <a:p>
            <a:r>
              <a:rPr lang="en-US" sz="1500" dirty="0"/>
              <a:t>A pregnant woman receives an ultrasound as part of her prenatal care. </a:t>
            </a:r>
          </a:p>
          <a:p>
            <a:r>
              <a:rPr lang="en-US" sz="1400" dirty="0"/>
              <a:t>Figure 9.9 (credit: United States Agency for International Development)</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9_02_Prenatal.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9219" r="-39219"/>
          <a:stretch>
            <a:fillRect/>
          </a:stretch>
        </p:blipFill>
        <p:spPr>
          <a:xfrm>
            <a:off x="3857624" y="2773939"/>
            <a:ext cx="6200775" cy="2691726"/>
          </a:xfrm>
        </p:spPr>
      </p:pic>
      <p:sp>
        <p:nvSpPr>
          <p:cNvPr id="2" name="TextBox 1"/>
          <p:cNvSpPr txBox="1"/>
          <p:nvPr/>
        </p:nvSpPr>
        <p:spPr>
          <a:xfrm>
            <a:off x="457199" y="1090456"/>
            <a:ext cx="8367222" cy="1279838"/>
          </a:xfrm>
          <a:prstGeom prst="rect">
            <a:avLst/>
          </a:prstGeom>
          <a:noFill/>
        </p:spPr>
        <p:txBody>
          <a:bodyPr wrap="square" rtlCol="0">
            <a:spAutoFit/>
          </a:bodyPr>
          <a:lstStyle/>
          <a:p>
            <a:pPr>
              <a:spcBef>
                <a:spcPts val="480"/>
              </a:spcBef>
              <a:spcAft>
                <a:spcPts val="600"/>
              </a:spcAft>
            </a:pPr>
            <a:r>
              <a:rPr lang="en-US" sz="1700" dirty="0"/>
              <a:t>Genetic and environmental factors can affect development during each prenatal stage.</a:t>
            </a:r>
          </a:p>
          <a:p>
            <a:pPr>
              <a:spcBef>
                <a:spcPts val="480"/>
              </a:spcBef>
              <a:spcAft>
                <a:spcPts val="600"/>
              </a:spcAft>
            </a:pPr>
            <a:r>
              <a:rPr lang="en-US" sz="1700" dirty="0"/>
              <a:t>It is important for the mother to receive prenatal care, (medical care during pregnancy), to monitor the health of the mother and fetus.</a:t>
            </a:r>
          </a:p>
        </p:txBody>
      </p:sp>
      <p:sp>
        <p:nvSpPr>
          <p:cNvPr id="3" name="TextBox 2"/>
          <p:cNvSpPr txBox="1"/>
          <p:nvPr/>
        </p:nvSpPr>
        <p:spPr>
          <a:xfrm>
            <a:off x="457199" y="2456766"/>
            <a:ext cx="4629152" cy="4057521"/>
          </a:xfrm>
          <a:prstGeom prst="rect">
            <a:avLst/>
          </a:prstGeom>
          <a:noFill/>
        </p:spPr>
        <p:txBody>
          <a:bodyPr wrap="square" rtlCol="0">
            <a:spAutoFit/>
          </a:bodyPr>
          <a:lstStyle/>
          <a:p>
            <a:pPr>
              <a:spcBef>
                <a:spcPts val="480"/>
              </a:spcBef>
              <a:spcAft>
                <a:spcPts val="600"/>
              </a:spcAft>
            </a:pPr>
            <a:r>
              <a:rPr lang="en-US" sz="1700" b="1" dirty="0"/>
              <a:t>Teratogen</a:t>
            </a:r>
            <a:r>
              <a:rPr lang="en-US" sz="1700" dirty="0"/>
              <a:t> </a:t>
            </a:r>
            <a:r>
              <a:rPr lang="mr-IN" sz="1700" dirty="0"/>
              <a:t>–</a:t>
            </a:r>
            <a:r>
              <a:rPr lang="en-US" sz="1700" dirty="0"/>
              <a:t> any environmental agent (biological, chemical, or physical) that causes damage to the developing embryo or fetus.</a:t>
            </a:r>
          </a:p>
          <a:p>
            <a:pPr marL="285750" indent="-285750">
              <a:spcBef>
                <a:spcPts val="480"/>
              </a:spcBef>
              <a:spcAft>
                <a:spcPts val="600"/>
              </a:spcAft>
              <a:buClr>
                <a:srgbClr val="6CB255"/>
              </a:buClr>
              <a:buFont typeface="Arial" charset="0"/>
              <a:buChar char="•"/>
            </a:pPr>
            <a:r>
              <a:rPr lang="en-US" sz="1700" b="1" dirty="0"/>
              <a:t>Alcohol</a:t>
            </a:r>
            <a:r>
              <a:rPr lang="en-US" sz="1700" dirty="0"/>
              <a:t> </a:t>
            </a:r>
            <a:r>
              <a:rPr lang="mr-IN" sz="1700" dirty="0"/>
              <a:t>–</a:t>
            </a:r>
            <a:r>
              <a:rPr lang="en-US" sz="1700" dirty="0"/>
              <a:t> can cause fetal-alcohol syndrome.</a:t>
            </a:r>
          </a:p>
          <a:p>
            <a:pPr marL="285750" indent="-285750">
              <a:spcBef>
                <a:spcPts val="480"/>
              </a:spcBef>
              <a:spcAft>
                <a:spcPts val="600"/>
              </a:spcAft>
              <a:buClr>
                <a:srgbClr val="6CB255"/>
              </a:buClr>
              <a:buFont typeface="Arial" charset="0"/>
              <a:buChar char="•"/>
            </a:pPr>
            <a:r>
              <a:rPr lang="en-US" sz="1700" b="1" dirty="0"/>
              <a:t>Smoking</a:t>
            </a:r>
            <a:r>
              <a:rPr lang="en-US" sz="1700" dirty="0"/>
              <a:t> </a:t>
            </a:r>
            <a:r>
              <a:rPr lang="mr-IN" sz="1700" dirty="0"/>
              <a:t>–</a:t>
            </a:r>
            <a:r>
              <a:rPr lang="en-US" sz="1700" dirty="0"/>
              <a:t> can result in premature birth, low-birth weight, stillbirths, sudden infant death syndrome.</a:t>
            </a:r>
          </a:p>
          <a:p>
            <a:pPr marL="285750" indent="-285750">
              <a:spcBef>
                <a:spcPts val="480"/>
              </a:spcBef>
              <a:spcAft>
                <a:spcPts val="600"/>
              </a:spcAft>
              <a:buClr>
                <a:srgbClr val="6CB255"/>
              </a:buClr>
              <a:buFont typeface="Arial" charset="0"/>
              <a:buChar char="•"/>
            </a:pPr>
            <a:r>
              <a:rPr lang="en-US" sz="1700" b="1" dirty="0"/>
              <a:t>Drugs</a:t>
            </a:r>
            <a:r>
              <a:rPr lang="en-US" sz="1700" dirty="0"/>
              <a:t> </a:t>
            </a:r>
            <a:r>
              <a:rPr lang="mr-IN" sz="1700" dirty="0"/>
              <a:t>–</a:t>
            </a:r>
            <a:r>
              <a:rPr lang="en-US" sz="1700" dirty="0"/>
              <a:t> heroine, cocaine, methamphetamine as well as prescription drugs.</a:t>
            </a:r>
          </a:p>
          <a:p>
            <a:pPr marL="285750" indent="-285750">
              <a:spcBef>
                <a:spcPts val="480"/>
              </a:spcBef>
              <a:spcAft>
                <a:spcPts val="600"/>
              </a:spcAft>
              <a:buClr>
                <a:srgbClr val="6CB255"/>
              </a:buClr>
              <a:buFont typeface="Arial" charset="0"/>
              <a:buChar char="•"/>
            </a:pPr>
            <a:r>
              <a:rPr lang="en-US" sz="1700" dirty="0"/>
              <a:t>Radiation, viruses (e.g., HIV, Herpes, Rubella). </a:t>
            </a:r>
          </a:p>
        </p:txBody>
      </p:sp>
    </p:spTree>
    <p:extLst>
      <p:ext uri="{BB962C8B-B14F-4D97-AF65-F5344CB8AC3E}">
        <p14:creationId xmlns:p14="http://schemas.microsoft.com/office/powerpoint/2010/main" val="1196573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876274"/>
          </a:xfrm>
        </p:spPr>
        <p:txBody>
          <a:bodyPr>
            <a:normAutofit/>
          </a:bodyPr>
          <a:lstStyle/>
          <a:p>
            <a:r>
              <a:rPr lang="en-US" dirty="0"/>
              <a:t>Prenatal influences:</a:t>
            </a:r>
            <a:br>
              <a:rPr lang="en-US" dirty="0"/>
            </a:br>
            <a:r>
              <a:rPr lang="en-US" dirty="0">
                <a:latin typeface="+mn-lt"/>
              </a:rPr>
              <a:t>Fetal-alcohol syndrome </a:t>
            </a:r>
          </a:p>
        </p:txBody>
      </p:sp>
      <p:sp>
        <p:nvSpPr>
          <p:cNvPr id="4" name="Text Placeholder 3"/>
          <p:cNvSpPr>
            <a:spLocks noGrp="1"/>
          </p:cNvSpPr>
          <p:nvPr>
            <p:ph type="body" sz="quarter" idx="14"/>
          </p:nvPr>
        </p:nvSpPr>
        <p:spPr>
          <a:xfrm>
            <a:off x="457200" y="1360553"/>
            <a:ext cx="8367221" cy="4996704"/>
          </a:xfrm>
        </p:spPr>
        <p:txBody>
          <a:bodyPr>
            <a:normAutofit/>
          </a:bodyPr>
          <a:lstStyle/>
          <a:p>
            <a:pPr>
              <a:spcBef>
                <a:spcPts val="480"/>
              </a:spcBef>
            </a:pPr>
            <a:r>
              <a:rPr lang="en-US" sz="1700" dirty="0"/>
              <a:t>Collection of birth defects associated with heavy consumption of alcohol during pregnancy.</a:t>
            </a:r>
          </a:p>
          <a:p>
            <a:pPr>
              <a:spcBef>
                <a:spcPts val="480"/>
              </a:spcBef>
            </a:pPr>
            <a:r>
              <a:rPr lang="en-US" sz="1700" dirty="0"/>
              <a:t>Research has found alcohol to be the leading preventable cause of mental retardation in children in the U.S.</a:t>
            </a:r>
          </a:p>
          <a:p>
            <a:pPr>
              <a:spcBef>
                <a:spcPts val="480"/>
              </a:spcBef>
            </a:pPr>
            <a:r>
              <a:rPr lang="en-US" sz="1700" b="1" dirty="0"/>
              <a:t>Physical:</a:t>
            </a:r>
          </a:p>
          <a:p>
            <a:pPr marL="285750" indent="-285750">
              <a:spcBef>
                <a:spcPts val="480"/>
              </a:spcBef>
              <a:buFont typeface="Arial" charset="0"/>
              <a:buChar char="•"/>
            </a:pPr>
            <a:r>
              <a:rPr lang="en-US" sz="1700" dirty="0"/>
              <a:t>Small head size.</a:t>
            </a:r>
          </a:p>
          <a:p>
            <a:pPr marL="285750" indent="-285750">
              <a:spcBef>
                <a:spcPts val="480"/>
              </a:spcBef>
              <a:buFont typeface="Arial" charset="0"/>
              <a:buChar char="•"/>
            </a:pPr>
            <a:r>
              <a:rPr lang="en-US" sz="1700" dirty="0"/>
              <a:t>Abnormal facial features.</a:t>
            </a:r>
          </a:p>
          <a:p>
            <a:pPr>
              <a:spcBef>
                <a:spcPts val="480"/>
              </a:spcBef>
            </a:pPr>
            <a:r>
              <a:rPr lang="en-US" sz="1700" b="1" dirty="0"/>
              <a:t>Cognitive:</a:t>
            </a:r>
          </a:p>
          <a:p>
            <a:pPr marL="285750" indent="-285750">
              <a:spcBef>
                <a:spcPts val="480"/>
              </a:spcBef>
              <a:buFont typeface="Arial" charset="0"/>
              <a:buChar char="•"/>
            </a:pPr>
            <a:r>
              <a:rPr lang="en-US" sz="1700" dirty="0"/>
              <a:t>Poor judgement.</a:t>
            </a:r>
          </a:p>
          <a:p>
            <a:pPr marL="285750" indent="-285750">
              <a:spcBef>
                <a:spcPts val="480"/>
              </a:spcBef>
              <a:buFont typeface="Arial" charset="0"/>
              <a:buChar char="•"/>
            </a:pPr>
            <a:r>
              <a:rPr lang="en-US" sz="1700" dirty="0"/>
              <a:t>Poor impulse control.</a:t>
            </a:r>
          </a:p>
          <a:p>
            <a:pPr marL="285750" indent="-285750">
              <a:spcBef>
                <a:spcPts val="480"/>
              </a:spcBef>
              <a:buFont typeface="Arial" charset="0"/>
              <a:buChar char="•"/>
            </a:pPr>
            <a:r>
              <a:rPr lang="en-US" sz="1700" dirty="0"/>
              <a:t>Higher rates of ADHD.</a:t>
            </a:r>
          </a:p>
          <a:p>
            <a:pPr marL="285750" indent="-285750">
              <a:spcBef>
                <a:spcPts val="480"/>
              </a:spcBef>
              <a:buFont typeface="Arial" charset="0"/>
              <a:buChar char="•"/>
            </a:pPr>
            <a:r>
              <a:rPr lang="en-US" sz="1700" dirty="0"/>
              <a:t>Learning issues.</a:t>
            </a:r>
          </a:p>
          <a:p>
            <a:pPr marL="285750" indent="-285750">
              <a:spcBef>
                <a:spcPts val="480"/>
              </a:spcBef>
              <a:buFont typeface="Arial" charset="0"/>
              <a:buChar char="•"/>
            </a:pPr>
            <a:r>
              <a:rPr lang="en-US" sz="1700" dirty="0"/>
              <a:t>Lower IQ scores.</a:t>
            </a:r>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6" name="Picture 5"/>
          <p:cNvPicPr>
            <a:picLocks noChangeAspect="1"/>
          </p:cNvPicPr>
          <p:nvPr/>
        </p:nvPicPr>
        <p:blipFill>
          <a:blip r:embed="rId3"/>
          <a:stretch>
            <a:fillRect/>
          </a:stretch>
        </p:blipFill>
        <p:spPr>
          <a:xfrm>
            <a:off x="4286779" y="3182257"/>
            <a:ext cx="4233333" cy="3175000"/>
          </a:xfrm>
          <a:prstGeom prst="rect">
            <a:avLst/>
          </a:prstGeom>
        </p:spPr>
      </p:pic>
      <p:sp>
        <p:nvSpPr>
          <p:cNvPr id="7" name="TextBox 6"/>
          <p:cNvSpPr txBox="1"/>
          <p:nvPr/>
        </p:nvSpPr>
        <p:spPr>
          <a:xfrm>
            <a:off x="4640810" y="6454016"/>
            <a:ext cx="3643085" cy="292388"/>
          </a:xfrm>
          <a:prstGeom prst="rect">
            <a:avLst/>
          </a:prstGeom>
          <a:noFill/>
        </p:spPr>
        <p:txBody>
          <a:bodyPr wrap="square" rtlCol="0">
            <a:spAutoFit/>
          </a:bodyPr>
          <a:lstStyle/>
          <a:p>
            <a:r>
              <a:rPr lang="en-US" sz="1300" dirty="0"/>
              <a:t>(Credit: Fetal Alcohol Syndrome, </a:t>
            </a:r>
            <a:r>
              <a:rPr lang="en-US" sz="1300" dirty="0" err="1"/>
              <a:t>Youtube</a:t>
            </a:r>
            <a:r>
              <a:rPr lang="en-US" sz="1300" dirty="0"/>
              <a:t>)</a:t>
            </a:r>
          </a:p>
        </p:txBody>
      </p:sp>
    </p:spTree>
    <p:extLst>
      <p:ext uri="{BB962C8B-B14F-4D97-AF65-F5344CB8AC3E}">
        <p14:creationId xmlns:p14="http://schemas.microsoft.com/office/powerpoint/2010/main" val="323265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LIFESPAN development</a:t>
            </a:r>
          </a:p>
        </p:txBody>
      </p:sp>
      <p:sp>
        <p:nvSpPr>
          <p:cNvPr id="7" name="Text Placeholder 6"/>
          <p:cNvSpPr>
            <a:spLocks noGrp="1"/>
          </p:cNvSpPr>
          <p:nvPr>
            <p:ph type="body" sz="quarter" idx="14"/>
          </p:nvPr>
        </p:nvSpPr>
        <p:spPr>
          <a:xfrm>
            <a:off x="457200" y="5173766"/>
            <a:ext cx="8062912" cy="777330"/>
          </a:xfrm>
        </p:spPr>
        <p:txBody>
          <a:bodyPr>
            <a:normAutofit/>
          </a:bodyPr>
          <a:lstStyle/>
          <a:p>
            <a:r>
              <a:rPr lang="en-US" sz="1700" dirty="0"/>
              <a:t>Lifespan development studies how you change as well as how you remain the </a:t>
            </a:r>
            <a:r>
              <a:rPr lang="en-US" sz="1700"/>
              <a:t>same over </a:t>
            </a:r>
            <a:r>
              <a:rPr lang="en-US" sz="1700" dirty="0"/>
              <a:t>the course of your life. </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9_00_Hands.jpg"/>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l="-20881" r="-20881"/>
          <a:stretch>
            <a:fillRect/>
          </a:stretch>
        </p:blipFill>
        <p:spPr/>
      </p:pic>
      <p:sp>
        <p:nvSpPr>
          <p:cNvPr id="2" name="TextBox 1"/>
          <p:cNvSpPr txBox="1"/>
          <p:nvPr/>
        </p:nvSpPr>
        <p:spPr>
          <a:xfrm>
            <a:off x="2250923" y="4586946"/>
            <a:ext cx="4475463" cy="292388"/>
          </a:xfrm>
          <a:prstGeom prst="rect">
            <a:avLst/>
          </a:prstGeom>
          <a:noFill/>
        </p:spPr>
        <p:txBody>
          <a:bodyPr wrap="square" rtlCol="0">
            <a:spAutoFit/>
          </a:bodyPr>
          <a:lstStyle/>
          <a:p>
            <a:r>
              <a:rPr lang="en-US" sz="1300" dirty="0"/>
              <a:t>Figure 9.1 (credit: modification of work by Giles </a:t>
            </a:r>
            <a:r>
              <a:rPr lang="en-US" sz="1300"/>
              <a:t>Cook)</a:t>
            </a:r>
            <a:endParaRPr lang="en-US" sz="1300" dirty="0"/>
          </a:p>
        </p:txBody>
      </p:sp>
    </p:spTree>
    <p:extLst>
      <p:ext uri="{BB962C8B-B14F-4D97-AF65-F5344CB8AC3E}">
        <p14:creationId xmlns:p14="http://schemas.microsoft.com/office/powerpoint/2010/main" val="3734958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Infancy through childhood</a:t>
            </a:r>
          </a:p>
        </p:txBody>
      </p:sp>
      <p:sp>
        <p:nvSpPr>
          <p:cNvPr id="7" name="Text Placeholder 6"/>
          <p:cNvSpPr>
            <a:spLocks noGrp="1"/>
          </p:cNvSpPr>
          <p:nvPr>
            <p:ph type="body" sz="quarter" idx="14"/>
          </p:nvPr>
        </p:nvSpPr>
        <p:spPr>
          <a:xfrm>
            <a:off x="457200" y="4593837"/>
            <a:ext cx="8062912" cy="699568"/>
          </a:xfrm>
        </p:spPr>
        <p:txBody>
          <a:bodyPr>
            <a:normAutofit/>
          </a:bodyPr>
          <a:lstStyle/>
          <a:p>
            <a:r>
              <a:rPr lang="en-US" sz="1300" dirty="0"/>
              <a:t>Figure 9.10 (credit “left”: modification of work by Kerry </a:t>
            </a:r>
            <a:r>
              <a:rPr lang="en-US" sz="1300" dirty="0" err="1"/>
              <a:t>Ceszyk</a:t>
            </a:r>
            <a:r>
              <a:rPr lang="en-US" sz="1300" dirty="0"/>
              <a:t>; credit “middle-left”: modification of work by Kristi </a:t>
            </a:r>
            <a:r>
              <a:rPr lang="en-US" sz="1300" dirty="0" err="1"/>
              <a:t>Fausel</a:t>
            </a:r>
            <a:r>
              <a:rPr lang="en-US" sz="1300" dirty="0"/>
              <a:t>; credit “middle-right”: modification of work by “</a:t>
            </a:r>
            <a:r>
              <a:rPr lang="en-US" sz="1300" dirty="0" err="1"/>
              <a:t>devinf</a:t>
            </a:r>
            <a:r>
              <a:rPr lang="en-US" sz="1300" dirty="0"/>
              <a:t>”/Flickr; credit “right”: modification of work by Rose </a:t>
            </a:r>
            <a:r>
              <a:rPr lang="en-US" sz="1300" dirty="0" err="1"/>
              <a:t>Spielman</a:t>
            </a:r>
            <a:r>
              <a:rPr lang="en-US" sz="1300" dirty="0"/>
              <a:t>)</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9_04_Growth.jpg"/>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t="-36730" b="-36730"/>
          <a:stretch>
            <a:fillRect/>
          </a:stretch>
        </p:blipFill>
        <p:spPr>
          <a:xfrm>
            <a:off x="457199" y="1640655"/>
            <a:ext cx="8062913" cy="3500071"/>
          </a:xfrm>
        </p:spPr>
      </p:pic>
    </p:spTree>
    <p:extLst>
      <p:ext uri="{BB962C8B-B14F-4D97-AF65-F5344CB8AC3E}">
        <p14:creationId xmlns:p14="http://schemas.microsoft.com/office/powerpoint/2010/main" val="3409522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newborns</a:t>
            </a:r>
          </a:p>
        </p:txBody>
      </p:sp>
      <p:sp>
        <p:nvSpPr>
          <p:cNvPr id="4" name="Text Placeholder 3"/>
          <p:cNvSpPr>
            <a:spLocks noGrp="1"/>
          </p:cNvSpPr>
          <p:nvPr>
            <p:ph type="body" sz="quarter" idx="14"/>
          </p:nvPr>
        </p:nvSpPr>
        <p:spPr>
          <a:xfrm>
            <a:off x="457200" y="1228337"/>
            <a:ext cx="8367221" cy="4940234"/>
          </a:xfrm>
        </p:spPr>
        <p:txBody>
          <a:bodyPr>
            <a:normAutofit/>
          </a:bodyPr>
          <a:lstStyle/>
          <a:p>
            <a:pPr>
              <a:spcBef>
                <a:spcPts val="480"/>
              </a:spcBef>
            </a:pPr>
            <a:r>
              <a:rPr lang="en-US" sz="1700" b="1" dirty="0"/>
              <a:t>Newborn reflexes </a:t>
            </a:r>
            <a:r>
              <a:rPr lang="mr-IN" sz="1700" dirty="0"/>
              <a:t>–</a:t>
            </a:r>
            <a:r>
              <a:rPr lang="en-US" sz="1700" dirty="0"/>
              <a:t> inborn automatic responses to particular forms of stimulation (help the newborn survive).</a:t>
            </a:r>
          </a:p>
          <a:p>
            <a:pPr>
              <a:spcBef>
                <a:spcPts val="480"/>
              </a:spcBef>
            </a:pPr>
            <a:r>
              <a:rPr lang="en-US" sz="1700" b="1" dirty="0"/>
              <a:t>Rooting reflex </a:t>
            </a:r>
            <a:r>
              <a:rPr lang="mr-IN" sz="1700" dirty="0"/>
              <a:t>–</a:t>
            </a:r>
            <a:r>
              <a:rPr lang="en-US" sz="1700" dirty="0"/>
              <a:t> baby turns its head towards something that touches its cheek.</a:t>
            </a:r>
          </a:p>
          <a:p>
            <a:pPr>
              <a:spcBef>
                <a:spcPts val="480"/>
              </a:spcBef>
            </a:pPr>
            <a:r>
              <a:rPr lang="en-US" sz="1700" b="1" dirty="0"/>
              <a:t>Sucking reflex </a:t>
            </a:r>
            <a:r>
              <a:rPr lang="mr-IN" sz="1700" dirty="0"/>
              <a:t>–</a:t>
            </a:r>
            <a:r>
              <a:rPr lang="en-US" sz="1700" dirty="0"/>
              <a:t> suck on objects placed by the mouth.</a:t>
            </a:r>
          </a:p>
          <a:p>
            <a:pPr>
              <a:spcBef>
                <a:spcPts val="480"/>
              </a:spcBef>
            </a:pPr>
            <a:r>
              <a:rPr lang="en-US" sz="1700" b="1" dirty="0"/>
              <a:t>Grasping reflex </a:t>
            </a:r>
            <a:r>
              <a:rPr lang="mr-IN" sz="1700" dirty="0"/>
              <a:t>–</a:t>
            </a:r>
            <a:r>
              <a:rPr lang="en-US" sz="1700" dirty="0"/>
              <a:t> cling to objects placed in hands.</a:t>
            </a:r>
          </a:p>
          <a:p>
            <a:pPr>
              <a:spcBef>
                <a:spcPts val="480"/>
              </a:spcBef>
            </a:pPr>
            <a:r>
              <a:rPr lang="en-US" sz="1700" b="1" dirty="0"/>
              <a:t>Moro reflex </a:t>
            </a:r>
            <a:r>
              <a:rPr lang="mr-IN" sz="1700" dirty="0"/>
              <a:t>–</a:t>
            </a:r>
            <a:r>
              <a:rPr lang="en-US" sz="1700" dirty="0"/>
              <a:t> baby spreads arms and pulls them back in when they are startled/feel like they are falling.</a:t>
            </a:r>
          </a:p>
          <a:p>
            <a:pPr>
              <a:spcBef>
                <a:spcPts val="480"/>
              </a:spcBef>
            </a:pPr>
            <a:endParaRPr lang="en-US" sz="1700" dirty="0"/>
          </a:p>
          <a:p>
            <a:pPr>
              <a:spcBef>
                <a:spcPts val="480"/>
              </a:spcBef>
            </a:pPr>
            <a:r>
              <a:rPr lang="en-US" sz="1700" b="1" dirty="0">
                <a:solidFill>
                  <a:schemeClr val="tx1"/>
                </a:solidFill>
              </a:rPr>
              <a:t>Sensory abilities:</a:t>
            </a:r>
          </a:p>
          <a:p>
            <a:pPr marL="285750" indent="-285750">
              <a:spcBef>
                <a:spcPts val="480"/>
              </a:spcBef>
              <a:buFont typeface="Arial" charset="0"/>
              <a:buChar char="•"/>
            </a:pPr>
            <a:r>
              <a:rPr lang="en-US" sz="1700" dirty="0"/>
              <a:t>Not yet fully developed at birth.</a:t>
            </a:r>
          </a:p>
          <a:p>
            <a:pPr marL="285750" indent="-285750">
              <a:spcBef>
                <a:spcPts val="480"/>
              </a:spcBef>
              <a:buFont typeface="Arial" charset="0"/>
              <a:buChar char="•"/>
            </a:pPr>
            <a:r>
              <a:rPr lang="en-US" sz="1700" dirty="0"/>
              <a:t>Vision is the least developed sense.</a:t>
            </a:r>
          </a:p>
          <a:p>
            <a:pPr marL="285750" indent="-285750">
              <a:spcBef>
                <a:spcPts val="480"/>
              </a:spcBef>
              <a:buFont typeface="Arial" charset="0"/>
              <a:buChar char="•"/>
            </a:pPr>
            <a:r>
              <a:rPr lang="en-US" sz="1700" dirty="0"/>
              <a:t>Prefer human voices, specifically their mothers over a stranger’s.</a:t>
            </a:r>
          </a:p>
          <a:p>
            <a:pPr marL="285750" indent="-285750">
              <a:spcBef>
                <a:spcPts val="480"/>
              </a:spcBef>
              <a:buFont typeface="Arial" charset="0"/>
              <a:buChar char="•"/>
            </a:pPr>
            <a:r>
              <a:rPr lang="en-US" sz="1700" dirty="0"/>
              <a:t>Can distinguish between the smell of their mother and others.</a:t>
            </a:r>
          </a:p>
          <a:p>
            <a:endParaRPr lang="en-US" dirty="0"/>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676366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development</a:t>
            </a:r>
          </a:p>
        </p:txBody>
      </p:sp>
      <p:sp>
        <p:nvSpPr>
          <p:cNvPr id="4" name="Text Placeholder 3"/>
          <p:cNvSpPr>
            <a:spLocks noGrp="1"/>
          </p:cNvSpPr>
          <p:nvPr>
            <p:ph type="body" sz="quarter" idx="14"/>
          </p:nvPr>
        </p:nvSpPr>
        <p:spPr>
          <a:xfrm>
            <a:off x="457200" y="1109150"/>
            <a:ext cx="8367221" cy="5432586"/>
          </a:xfrm>
        </p:spPr>
        <p:txBody>
          <a:bodyPr>
            <a:normAutofit fontScale="92500" lnSpcReduction="20000"/>
          </a:bodyPr>
          <a:lstStyle/>
          <a:p>
            <a:pPr>
              <a:spcBef>
                <a:spcPts val="450"/>
              </a:spcBef>
            </a:pPr>
            <a:r>
              <a:rPr lang="en-US" sz="1700" b="1" u="sng" dirty="0">
                <a:solidFill>
                  <a:srgbClr val="6CB255"/>
                </a:solidFill>
              </a:rPr>
              <a:t>Growth</a:t>
            </a:r>
          </a:p>
          <a:p>
            <a:pPr marL="285750" indent="-285750">
              <a:spcBef>
                <a:spcPts val="450"/>
              </a:spcBef>
              <a:buFont typeface="Arial" charset="0"/>
              <a:buChar char="•"/>
            </a:pPr>
            <a:r>
              <a:rPr lang="en-US" sz="1700" dirty="0"/>
              <a:t>Occurs rapidly during infancy.</a:t>
            </a:r>
          </a:p>
          <a:p>
            <a:pPr marL="285750" indent="-285750">
              <a:spcBef>
                <a:spcPts val="450"/>
              </a:spcBef>
              <a:buFont typeface="Arial" charset="0"/>
              <a:buChar char="•"/>
            </a:pPr>
            <a:r>
              <a:rPr lang="en-US" sz="1700" dirty="0"/>
              <a:t>Slows down at around ages 4-6.</a:t>
            </a:r>
          </a:p>
          <a:p>
            <a:pPr marL="285750" indent="-285750">
              <a:spcBef>
                <a:spcPts val="450"/>
              </a:spcBef>
              <a:buFont typeface="Arial" charset="0"/>
              <a:buChar char="•"/>
            </a:pPr>
            <a:r>
              <a:rPr lang="en-US" sz="1700" dirty="0"/>
              <a:t>Girls have a growth spurt at age 8/9 </a:t>
            </a:r>
            <a:r>
              <a:rPr lang="mr-IN" sz="1700" dirty="0"/>
              <a:t>–</a:t>
            </a:r>
            <a:r>
              <a:rPr lang="en-US" sz="1700" dirty="0"/>
              <a:t> about 12.</a:t>
            </a:r>
          </a:p>
          <a:p>
            <a:pPr>
              <a:spcBef>
                <a:spcPts val="450"/>
              </a:spcBef>
            </a:pPr>
            <a:r>
              <a:rPr lang="en-US" sz="1700" b="1" u="sng" dirty="0">
                <a:solidFill>
                  <a:srgbClr val="6CB255"/>
                </a:solidFill>
              </a:rPr>
              <a:t>Nervous System</a:t>
            </a:r>
          </a:p>
          <a:p>
            <a:pPr>
              <a:spcBef>
                <a:spcPts val="450"/>
              </a:spcBef>
            </a:pPr>
            <a:r>
              <a:rPr lang="en-US" sz="1700" b="1" dirty="0"/>
              <a:t>Blooming period </a:t>
            </a:r>
            <a:r>
              <a:rPr lang="en-US" sz="1700" dirty="0"/>
              <a:t>- neural pathways form thousands of new connections during infancy and toddlerhood.</a:t>
            </a:r>
          </a:p>
          <a:p>
            <a:pPr>
              <a:spcBef>
                <a:spcPts val="450"/>
              </a:spcBef>
            </a:pPr>
            <a:r>
              <a:rPr lang="en-US" sz="1700" b="1" dirty="0"/>
              <a:t>Pruning period </a:t>
            </a:r>
            <a:r>
              <a:rPr lang="mr-IN" sz="1700" dirty="0"/>
              <a:t>–</a:t>
            </a:r>
            <a:r>
              <a:rPr lang="en-US" sz="1700" dirty="0"/>
              <a:t> neural connections are reduced during childhood and adolescence to allow the brain to function more efficiently.</a:t>
            </a:r>
          </a:p>
          <a:p>
            <a:pPr>
              <a:spcBef>
                <a:spcPts val="450"/>
              </a:spcBef>
            </a:pPr>
            <a:r>
              <a:rPr lang="en-US" sz="1700" dirty="0"/>
              <a:t>Size of the brain increases rapidly (especially the frontal lobe </a:t>
            </a:r>
            <a:r>
              <a:rPr lang="en-US" sz="1700" dirty="0" err="1"/>
              <a:t>duirng</a:t>
            </a:r>
            <a:r>
              <a:rPr lang="en-US" sz="1700" dirty="0"/>
              <a:t> ages 3-6). </a:t>
            </a:r>
          </a:p>
          <a:p>
            <a:pPr marL="285750" indent="-285750">
              <a:spcBef>
                <a:spcPts val="450"/>
              </a:spcBef>
              <a:buFont typeface="Arial" charset="0"/>
              <a:buChar char="•"/>
            </a:pPr>
            <a:r>
              <a:rPr lang="en-US" sz="1700" dirty="0"/>
              <a:t>55% of adult size at age 2, 90% of adult size at age 6.</a:t>
            </a:r>
          </a:p>
          <a:p>
            <a:pPr>
              <a:spcBef>
                <a:spcPts val="450"/>
              </a:spcBef>
            </a:pPr>
            <a:r>
              <a:rPr lang="en-US" sz="1700" b="1" u="sng" dirty="0">
                <a:solidFill>
                  <a:srgbClr val="6CB255"/>
                </a:solidFill>
              </a:rPr>
              <a:t>Motor Development</a:t>
            </a:r>
          </a:p>
          <a:p>
            <a:pPr>
              <a:spcBef>
                <a:spcPts val="450"/>
              </a:spcBef>
            </a:pPr>
            <a:r>
              <a:rPr lang="en-US" sz="1700" b="1" dirty="0"/>
              <a:t>Motor skills </a:t>
            </a:r>
            <a:r>
              <a:rPr lang="mr-IN" sz="1700" dirty="0"/>
              <a:t>–</a:t>
            </a:r>
            <a:r>
              <a:rPr lang="en-US" sz="1700" dirty="0"/>
              <a:t> ability to move our bodies and manipulate objects.</a:t>
            </a:r>
          </a:p>
          <a:p>
            <a:pPr>
              <a:spcBef>
                <a:spcPts val="450"/>
              </a:spcBef>
            </a:pPr>
            <a:r>
              <a:rPr lang="en-US" sz="1700" dirty="0"/>
              <a:t>Occurs in an orderly sequence </a:t>
            </a:r>
            <a:r>
              <a:rPr lang="mr-IN" sz="1700" dirty="0"/>
              <a:t>–</a:t>
            </a:r>
            <a:r>
              <a:rPr lang="en-US" sz="1700" dirty="0"/>
              <a:t> becomes more advanced.</a:t>
            </a:r>
          </a:p>
          <a:p>
            <a:pPr>
              <a:spcBef>
                <a:spcPts val="450"/>
              </a:spcBef>
            </a:pPr>
            <a:r>
              <a:rPr lang="en-US" sz="1700" b="1" dirty="0"/>
              <a:t>Fine motor skills </a:t>
            </a:r>
            <a:r>
              <a:rPr lang="mr-IN" sz="1700" dirty="0"/>
              <a:t>–</a:t>
            </a:r>
            <a:r>
              <a:rPr lang="en-US" sz="1700" dirty="0"/>
              <a:t> focus on the muscles in our fingers, toes, and eyes, and enable coordination of small actions (e.g., gripping a pencil).</a:t>
            </a:r>
          </a:p>
          <a:p>
            <a:pPr>
              <a:spcBef>
                <a:spcPts val="450"/>
              </a:spcBef>
            </a:pPr>
            <a:r>
              <a:rPr lang="en-US" sz="1700" b="1" dirty="0"/>
              <a:t>Gross motor skills </a:t>
            </a:r>
            <a:r>
              <a:rPr lang="mr-IN" sz="1700" dirty="0"/>
              <a:t>–</a:t>
            </a:r>
            <a:r>
              <a:rPr lang="en-US" sz="1700" dirty="0"/>
              <a:t> focus on large muscle groups that control arms and legs and involve larger movements (e.g., balancing, running).</a:t>
            </a:r>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589125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Cognitive development</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9_04_TruckBox.jpg"/>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t="-62565" b="-62565"/>
          <a:stretch>
            <a:fillRect/>
          </a:stretch>
        </p:blipFill>
        <p:spPr>
          <a:xfrm>
            <a:off x="525242" y="3966795"/>
            <a:ext cx="8231133" cy="3646513"/>
          </a:xfrm>
        </p:spPr>
      </p:pic>
      <p:sp>
        <p:nvSpPr>
          <p:cNvPr id="2" name="TextBox 1"/>
          <p:cNvSpPr txBox="1"/>
          <p:nvPr/>
        </p:nvSpPr>
        <p:spPr>
          <a:xfrm>
            <a:off x="7707859" y="6429375"/>
            <a:ext cx="1928812" cy="307777"/>
          </a:xfrm>
          <a:prstGeom prst="rect">
            <a:avLst/>
          </a:prstGeom>
          <a:noFill/>
        </p:spPr>
        <p:txBody>
          <a:bodyPr wrap="square" rtlCol="0">
            <a:spAutoFit/>
          </a:bodyPr>
          <a:lstStyle/>
          <a:p>
            <a:r>
              <a:rPr lang="en-US" sz="1400" dirty="0"/>
              <a:t>Figure 9.11</a:t>
            </a:r>
          </a:p>
        </p:txBody>
      </p:sp>
      <p:sp>
        <p:nvSpPr>
          <p:cNvPr id="10" name="Text Placeholder 3"/>
          <p:cNvSpPr txBox="1">
            <a:spLocks/>
          </p:cNvSpPr>
          <p:nvPr/>
        </p:nvSpPr>
        <p:spPr>
          <a:xfrm>
            <a:off x="457199" y="1112867"/>
            <a:ext cx="8367221" cy="403786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rgbClr val="000000"/>
                </a:solidFill>
                <a:latin typeface="+mn-lt"/>
                <a:ea typeface="+mn-ea"/>
                <a:cs typeface="+mn-cs"/>
              </a:defRPr>
            </a:lvl1pPr>
            <a:lvl2pPr marL="731520" indent="-457200" algn="l" defTabSz="914400" rtl="0" eaLnBrk="1" latinLnBrk="0" hangingPunct="1">
              <a:spcBef>
                <a:spcPct val="20000"/>
              </a:spcBef>
              <a:buClr>
                <a:srgbClr val="6CB255"/>
              </a:buClr>
              <a:buFont typeface="+mj-lt"/>
              <a:buAutoNum type="alphaLcParenR"/>
              <a:defRPr sz="2000" kern="1200">
                <a:solidFill>
                  <a:schemeClr val="tx1"/>
                </a:solidFill>
                <a:latin typeface="+mn-lt"/>
                <a:ea typeface="+mn-ea"/>
                <a:cs typeface="+mn-cs"/>
              </a:defRPr>
            </a:lvl2pPr>
            <a:lvl3pPr marL="12573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3pPr>
            <a:lvl4pPr marL="17145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4pPr>
            <a:lvl5pPr marL="2171700" indent="-342900" algn="l" defTabSz="914400" rtl="0" eaLnBrk="1" latinLnBrk="0" hangingPunct="1">
              <a:spcBef>
                <a:spcPct val="20000"/>
              </a:spcBef>
              <a:buClr>
                <a:srgbClr val="6CB255"/>
              </a:buClr>
              <a:buFont typeface="+mj-lt"/>
              <a:buAutoNum type="alphaLcParen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spcBef>
                <a:spcPts val="480"/>
              </a:spcBef>
            </a:pPr>
            <a:r>
              <a:rPr lang="en-US" sz="1600" dirty="0"/>
              <a:t>Piaget thought that children’s ability to understand objects developed slowly as a child matures and interacts with the environment.</a:t>
            </a:r>
          </a:p>
          <a:p>
            <a:pPr>
              <a:spcBef>
                <a:spcPts val="480"/>
              </a:spcBef>
            </a:pPr>
            <a:r>
              <a:rPr lang="en-US" sz="1600" dirty="0"/>
              <a:t>Today, developmental psychologists think Piaget was incorrect.</a:t>
            </a:r>
          </a:p>
          <a:p>
            <a:pPr>
              <a:spcBef>
                <a:spcPts val="480"/>
              </a:spcBef>
            </a:pPr>
            <a:r>
              <a:rPr lang="en-US" sz="1600" b="1" dirty="0" err="1">
                <a:solidFill>
                  <a:srgbClr val="6CB255"/>
                </a:solidFill>
              </a:rPr>
              <a:t>Baillargeon</a:t>
            </a:r>
            <a:r>
              <a:rPr lang="en-US" sz="1600" b="1" dirty="0">
                <a:solidFill>
                  <a:srgbClr val="6CB255"/>
                </a:solidFill>
              </a:rPr>
              <a:t> (1987):</a:t>
            </a:r>
          </a:p>
          <a:p>
            <a:pPr marL="285750" indent="-285750">
              <a:spcBef>
                <a:spcPts val="480"/>
              </a:spcBef>
              <a:buFont typeface="Arial" charset="0"/>
              <a:buChar char="•"/>
            </a:pPr>
            <a:r>
              <a:rPr lang="en-US" sz="1600" dirty="0"/>
              <a:t>Very young children understand objects and how they work long before they have experience with those objects.</a:t>
            </a:r>
          </a:p>
          <a:p>
            <a:pPr marL="285750" indent="-285750">
              <a:spcBef>
                <a:spcPts val="480"/>
              </a:spcBef>
              <a:buFont typeface="Arial" charset="0"/>
              <a:buChar char="•"/>
            </a:pPr>
            <a:r>
              <a:rPr lang="en-US" sz="1600" dirty="0"/>
              <a:t>In </a:t>
            </a:r>
            <a:r>
              <a:rPr lang="en-US" sz="1600" dirty="0" err="1"/>
              <a:t>Baillargeon’s</a:t>
            </a:r>
            <a:r>
              <a:rPr lang="en-US" sz="1600" dirty="0"/>
              <a:t> study, infants observed a truck </a:t>
            </a:r>
            <a:r>
              <a:rPr lang="en-US" sz="1600" dirty="0">
                <a:solidFill>
                  <a:srgbClr val="6CB255"/>
                </a:solidFill>
              </a:rPr>
              <a:t>(a) </a:t>
            </a:r>
            <a:r>
              <a:rPr lang="en-US" sz="1600" dirty="0"/>
              <a:t>roll down an unobstructed track, </a:t>
            </a:r>
            <a:r>
              <a:rPr lang="en-US" sz="1600" dirty="0">
                <a:solidFill>
                  <a:srgbClr val="6CB255"/>
                </a:solidFill>
              </a:rPr>
              <a:t>(b) </a:t>
            </a:r>
            <a:r>
              <a:rPr lang="en-US" sz="1600" dirty="0"/>
              <a:t>roll down an unobstructed track with an obstruction (box) beside it, and </a:t>
            </a:r>
            <a:r>
              <a:rPr lang="en-US" sz="1600" dirty="0">
                <a:solidFill>
                  <a:srgbClr val="6CB255"/>
                </a:solidFill>
              </a:rPr>
              <a:t>(c) </a:t>
            </a:r>
            <a:r>
              <a:rPr lang="en-US" sz="1600" dirty="0"/>
              <a:t>roll down and pass through what appeared to be an obstruction.</a:t>
            </a:r>
          </a:p>
          <a:p>
            <a:pPr marL="285750" indent="-285750">
              <a:buFont typeface="Arial" charset="0"/>
              <a:buChar char="•"/>
            </a:pPr>
            <a:r>
              <a:rPr lang="en-US" sz="1600" dirty="0"/>
              <a:t>Infants spent more time looking at </a:t>
            </a:r>
            <a:r>
              <a:rPr lang="en-US" sz="1600" dirty="0">
                <a:solidFill>
                  <a:srgbClr val="6CB255"/>
                </a:solidFill>
              </a:rPr>
              <a:t>(c) </a:t>
            </a:r>
            <a:r>
              <a:rPr lang="en-US" sz="1600" dirty="0">
                <a:solidFill>
                  <a:schemeClr val="tx1"/>
                </a:solidFill>
              </a:rPr>
              <a:t>suggesting that they knew solid objects cannot pass through each other.</a:t>
            </a:r>
            <a:endParaRPr lang="en-US" sz="1600" dirty="0"/>
          </a:p>
          <a:p>
            <a:pPr marL="285750" indent="-285750">
              <a:buFontTx/>
              <a:buChar char="-"/>
            </a:pPr>
            <a:endParaRPr lang="en-US" sz="1700" dirty="0"/>
          </a:p>
        </p:txBody>
      </p:sp>
    </p:spTree>
    <p:extLst>
      <p:ext uri="{BB962C8B-B14F-4D97-AF65-F5344CB8AC3E}">
        <p14:creationId xmlns:p14="http://schemas.microsoft.com/office/powerpoint/2010/main" val="2780218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Cognitive development</a:t>
            </a:r>
          </a:p>
        </p:txBody>
      </p:sp>
      <p:sp>
        <p:nvSpPr>
          <p:cNvPr id="4" name="Text Placeholder 3"/>
          <p:cNvSpPr>
            <a:spLocks noGrp="1"/>
          </p:cNvSpPr>
          <p:nvPr>
            <p:ph type="body" sz="quarter" idx="14"/>
          </p:nvPr>
        </p:nvSpPr>
        <p:spPr>
          <a:xfrm>
            <a:off x="457199" y="1069599"/>
            <a:ext cx="4026833" cy="3365613"/>
          </a:xfrm>
        </p:spPr>
        <p:txBody>
          <a:bodyPr>
            <a:normAutofit/>
          </a:bodyPr>
          <a:lstStyle/>
          <a:p>
            <a:pPr>
              <a:spcBef>
                <a:spcPts val="480"/>
              </a:spcBef>
            </a:pPr>
            <a:r>
              <a:rPr lang="en-US" sz="1600" b="1" u="sng" dirty="0">
                <a:solidFill>
                  <a:srgbClr val="6CB255"/>
                </a:solidFill>
              </a:rPr>
              <a:t>Cognitive Milestones</a:t>
            </a:r>
          </a:p>
          <a:p>
            <a:pPr>
              <a:spcBef>
                <a:spcPts val="480"/>
              </a:spcBef>
            </a:pPr>
            <a:r>
              <a:rPr lang="en-US" sz="1600" b="1" dirty="0"/>
              <a:t>6-9 months </a:t>
            </a:r>
            <a:r>
              <a:rPr lang="mr-IN" sz="1600" dirty="0"/>
              <a:t>–</a:t>
            </a:r>
            <a:r>
              <a:rPr lang="en-US" sz="1600" dirty="0"/>
              <a:t> can shake their head “no”.</a:t>
            </a:r>
          </a:p>
          <a:p>
            <a:pPr>
              <a:spcBef>
                <a:spcPts val="480"/>
              </a:spcBef>
            </a:pPr>
            <a:r>
              <a:rPr lang="en-US" sz="1600" b="1" dirty="0"/>
              <a:t>9-12 months </a:t>
            </a:r>
            <a:r>
              <a:rPr lang="mr-IN" sz="1600" dirty="0"/>
              <a:t>–</a:t>
            </a:r>
            <a:r>
              <a:rPr lang="en-US" sz="1600" dirty="0"/>
              <a:t> respond to verbal requests (e.g., wave bye-bye).</a:t>
            </a:r>
          </a:p>
          <a:p>
            <a:pPr>
              <a:spcBef>
                <a:spcPts val="480"/>
              </a:spcBef>
            </a:pPr>
            <a:r>
              <a:rPr lang="en-US" sz="1600" b="1" dirty="0"/>
              <a:t>8 months </a:t>
            </a:r>
            <a:r>
              <a:rPr lang="en-US" sz="1600" dirty="0"/>
              <a:t>- understand object permanence.</a:t>
            </a:r>
          </a:p>
          <a:p>
            <a:pPr>
              <a:spcBef>
                <a:spcPts val="480"/>
              </a:spcBef>
            </a:pPr>
            <a:r>
              <a:rPr lang="en-US" sz="1600" b="1" dirty="0"/>
              <a:t>Toddlers</a:t>
            </a:r>
            <a:r>
              <a:rPr lang="en-US" sz="1600" dirty="0"/>
              <a:t> </a:t>
            </a:r>
            <a:r>
              <a:rPr lang="mr-IN" sz="1600" dirty="0"/>
              <a:t>–</a:t>
            </a:r>
            <a:r>
              <a:rPr lang="en-US" sz="1600" dirty="0"/>
              <a:t> understand someone will come back when they leave the room, will look in appropriate places when asked to find objects.</a:t>
            </a:r>
          </a:p>
          <a:p>
            <a:pPr>
              <a:spcBef>
                <a:spcPts val="480"/>
              </a:spcBef>
            </a:pPr>
            <a:endParaRPr lang="en-US" sz="1700" dirty="0"/>
          </a:p>
          <a:p>
            <a:pPr>
              <a:spcBef>
                <a:spcPts val="480"/>
              </a:spcBef>
            </a:pPr>
            <a:endParaRPr lang="en-US" sz="1700" dirty="0"/>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6" name="TextBox 5"/>
          <p:cNvSpPr txBox="1"/>
          <p:nvPr/>
        </p:nvSpPr>
        <p:spPr>
          <a:xfrm>
            <a:off x="457200" y="4435212"/>
            <a:ext cx="8259098" cy="2064668"/>
          </a:xfrm>
          <a:prstGeom prst="rect">
            <a:avLst/>
          </a:prstGeom>
          <a:noFill/>
        </p:spPr>
        <p:txBody>
          <a:bodyPr wrap="square" rtlCol="0">
            <a:spAutoFit/>
          </a:bodyPr>
          <a:lstStyle/>
          <a:p>
            <a:pPr>
              <a:spcBef>
                <a:spcPts val="480"/>
              </a:spcBef>
              <a:spcAft>
                <a:spcPts val="600"/>
              </a:spcAft>
            </a:pPr>
            <a:r>
              <a:rPr lang="en-US" sz="1600" b="1" dirty="0"/>
              <a:t>3-5 years </a:t>
            </a:r>
            <a:r>
              <a:rPr lang="mr-IN" sz="1600" dirty="0"/>
              <a:t>–</a:t>
            </a:r>
            <a:r>
              <a:rPr lang="en-US" sz="1600" dirty="0"/>
              <a:t> learn to count, name colors, know their name and age, can make small decisions, understand basic time concepts and sequencing, enjoy pretend play (can think symbolically), become more curious (always asking ”why?”), develop theory of mind.</a:t>
            </a:r>
          </a:p>
          <a:p>
            <a:pPr>
              <a:spcBef>
                <a:spcPts val="480"/>
              </a:spcBef>
              <a:spcAft>
                <a:spcPts val="600"/>
              </a:spcAft>
            </a:pPr>
            <a:r>
              <a:rPr lang="en-US" sz="1600" b="1" dirty="0"/>
              <a:t>6-11 years </a:t>
            </a:r>
            <a:r>
              <a:rPr lang="mr-IN" sz="1600" dirty="0"/>
              <a:t>–</a:t>
            </a:r>
            <a:r>
              <a:rPr lang="en-US" sz="1600" dirty="0"/>
              <a:t> Thinking becomes more logical and organized, understand past, present, and future, can plan and work towards goals, understand cause-and-effect relationships, basic math skills.</a:t>
            </a:r>
          </a:p>
          <a:p>
            <a:pPr>
              <a:spcAft>
                <a:spcPts val="600"/>
              </a:spcAft>
            </a:pPr>
            <a:r>
              <a:rPr lang="en-US" sz="1600" dirty="0"/>
              <a:t>Attention span is limited until approximately age 11.</a:t>
            </a:r>
          </a:p>
        </p:txBody>
      </p:sp>
      <p:pic>
        <p:nvPicPr>
          <p:cNvPr id="7" name="Picture Placeholder 3" descr="CNX_Psych_09_04_Game.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6197" r="-26197"/>
          <a:stretch>
            <a:fillRect/>
          </a:stretch>
        </p:blipFill>
        <p:spPr>
          <a:xfrm>
            <a:off x="3598606" y="1053991"/>
            <a:ext cx="6164826" cy="2397132"/>
          </a:xfrm>
        </p:spPr>
      </p:pic>
      <p:sp>
        <p:nvSpPr>
          <p:cNvPr id="8" name="Text Placeholder 6"/>
          <p:cNvSpPr txBox="1">
            <a:spLocks/>
          </p:cNvSpPr>
          <p:nvPr/>
        </p:nvSpPr>
        <p:spPr>
          <a:xfrm>
            <a:off x="4592155" y="3451123"/>
            <a:ext cx="4232265" cy="984090"/>
          </a:xfrm>
          <a:prstGeom prst="rect">
            <a:avLst/>
          </a:prstGeom>
        </p:spPr>
        <p:txBody>
          <a:bodyPr vert="horz" lIns="91440" tIns="45720" rIns="91440" bIns="45720" rtlCol="0">
            <a:normAutofit fontScale="62500" lnSpcReduction="20000"/>
          </a:bodyPr>
          <a:lst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rgbClr val="000000"/>
                </a:solidFill>
                <a:latin typeface="+mn-lt"/>
                <a:ea typeface="+mn-ea"/>
                <a:cs typeface="+mn-cs"/>
              </a:defRPr>
            </a:lvl1pPr>
            <a:lvl2pPr marL="731520" indent="-457200" algn="l" defTabSz="914400" rtl="0" eaLnBrk="1" latinLnBrk="0" hangingPunct="1">
              <a:spcBef>
                <a:spcPct val="20000"/>
              </a:spcBef>
              <a:buClr>
                <a:srgbClr val="6CB255"/>
              </a:buClr>
              <a:buFont typeface="+mj-lt"/>
              <a:buAutoNum type="alphaLcParenR"/>
              <a:defRPr sz="2000" kern="1200">
                <a:solidFill>
                  <a:schemeClr val="tx1"/>
                </a:solidFill>
                <a:latin typeface="+mn-lt"/>
                <a:ea typeface="+mn-ea"/>
                <a:cs typeface="+mn-cs"/>
              </a:defRPr>
            </a:lvl2pPr>
            <a:lvl3pPr marL="12573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3pPr>
            <a:lvl4pPr marL="17145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4pPr>
            <a:lvl5pPr marL="2171700" indent="-342900" algn="l" defTabSz="914400" rtl="0" eaLnBrk="1" latinLnBrk="0" hangingPunct="1">
              <a:spcBef>
                <a:spcPct val="20000"/>
              </a:spcBef>
              <a:buClr>
                <a:srgbClr val="6CB255"/>
              </a:buClr>
              <a:buFont typeface="+mj-lt"/>
              <a:buAutoNum type="alphaLcParen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500" dirty="0"/>
              <a:t>Because they understand luck and fairness, children in middle and late childhood (6–11 years old) are able to follow rules for games. </a:t>
            </a:r>
          </a:p>
          <a:p>
            <a:r>
              <a:rPr lang="en-US" sz="1600" dirty="0"/>
              <a:t>Figure 9.12 (credit: Edwin Martinez)</a:t>
            </a:r>
          </a:p>
        </p:txBody>
      </p:sp>
    </p:spTree>
    <p:extLst>
      <p:ext uri="{BB962C8B-B14F-4D97-AF65-F5344CB8AC3E}">
        <p14:creationId xmlns:p14="http://schemas.microsoft.com/office/powerpoint/2010/main" val="86801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6"/>
            <a:ext cx="8062912" cy="908871"/>
          </a:xfrm>
        </p:spPr>
        <p:txBody>
          <a:bodyPr>
            <a:normAutofit/>
          </a:bodyPr>
          <a:lstStyle/>
          <a:p>
            <a:r>
              <a:rPr lang="en-US" dirty="0"/>
              <a:t>Psychosocial development: </a:t>
            </a:r>
            <a:br>
              <a:rPr lang="en-US" dirty="0"/>
            </a:br>
            <a:r>
              <a:rPr lang="en-US" dirty="0">
                <a:latin typeface="+mn-lt"/>
              </a:rPr>
              <a:t>Attachment</a:t>
            </a:r>
          </a:p>
        </p:txBody>
      </p:sp>
      <p:sp>
        <p:nvSpPr>
          <p:cNvPr id="7" name="Text Placeholder 6"/>
          <p:cNvSpPr>
            <a:spLocks noGrp="1"/>
          </p:cNvSpPr>
          <p:nvPr>
            <p:ph type="body" sz="quarter" idx="14"/>
          </p:nvPr>
        </p:nvSpPr>
        <p:spPr>
          <a:xfrm>
            <a:off x="5129211" y="5800724"/>
            <a:ext cx="3543302" cy="965101"/>
          </a:xfrm>
        </p:spPr>
        <p:txBody>
          <a:bodyPr>
            <a:normAutofit/>
          </a:bodyPr>
          <a:lstStyle/>
          <a:p>
            <a:r>
              <a:rPr lang="en-US" sz="1400" dirty="0"/>
              <a:t>Mutually enjoyable interactions promote the mother-infant bond. Figure 9.13 (credit: Peter Shanks</a:t>
            </a:r>
            <a:r>
              <a:rPr lang="en-US" sz="1600" dirty="0"/>
              <a:t>)</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9_04_BabySmile.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6475" r="-36475"/>
          <a:stretch>
            <a:fillRect/>
          </a:stretch>
        </p:blipFill>
        <p:spPr>
          <a:xfrm>
            <a:off x="3929063" y="3070576"/>
            <a:ext cx="6076949" cy="2637974"/>
          </a:xfrm>
        </p:spPr>
      </p:pic>
      <p:sp>
        <p:nvSpPr>
          <p:cNvPr id="2" name="TextBox 1"/>
          <p:cNvSpPr txBox="1"/>
          <p:nvPr/>
        </p:nvSpPr>
        <p:spPr>
          <a:xfrm>
            <a:off x="457200" y="1242371"/>
            <a:ext cx="8367221" cy="1823576"/>
          </a:xfrm>
          <a:prstGeom prst="rect">
            <a:avLst/>
          </a:prstGeom>
          <a:noFill/>
        </p:spPr>
        <p:txBody>
          <a:bodyPr wrap="square" rtlCol="0">
            <a:spAutoFit/>
          </a:bodyPr>
          <a:lstStyle/>
          <a:p>
            <a:pPr>
              <a:spcBef>
                <a:spcPts val="480"/>
              </a:spcBef>
              <a:spcAft>
                <a:spcPts val="600"/>
              </a:spcAft>
            </a:pPr>
            <a:r>
              <a:rPr lang="en-US" sz="1700" dirty="0"/>
              <a:t>Psychosocial development occurs as children form relationships, interact with others, and understand and manage their feelings.</a:t>
            </a:r>
            <a:endParaRPr lang="en-US" sz="1700" b="1" u="sng" dirty="0">
              <a:solidFill>
                <a:srgbClr val="6CB255"/>
              </a:solidFill>
            </a:endParaRPr>
          </a:p>
          <a:p>
            <a:pPr>
              <a:spcBef>
                <a:spcPts val="480"/>
              </a:spcBef>
              <a:spcAft>
                <a:spcPts val="600"/>
              </a:spcAft>
            </a:pPr>
            <a:r>
              <a:rPr lang="en-US" sz="1700" b="1" u="sng" dirty="0">
                <a:solidFill>
                  <a:srgbClr val="6CB255"/>
                </a:solidFill>
              </a:rPr>
              <a:t>Attachment</a:t>
            </a:r>
          </a:p>
          <a:p>
            <a:pPr>
              <a:spcBef>
                <a:spcPts val="480"/>
              </a:spcBef>
              <a:spcAft>
                <a:spcPts val="600"/>
              </a:spcAft>
            </a:pPr>
            <a:r>
              <a:rPr lang="en-US" sz="1700" b="1" dirty="0"/>
              <a:t>Attachment</a:t>
            </a:r>
            <a:r>
              <a:rPr lang="en-US" sz="1700" dirty="0"/>
              <a:t> </a:t>
            </a:r>
            <a:r>
              <a:rPr lang="mr-IN" sz="1700" dirty="0"/>
              <a:t>–</a:t>
            </a:r>
            <a:r>
              <a:rPr lang="en-US" sz="1700" dirty="0"/>
              <a:t> a long-standing connection or bond with others.</a:t>
            </a:r>
          </a:p>
          <a:p>
            <a:pPr marL="285750" indent="-285750">
              <a:spcBef>
                <a:spcPts val="480"/>
              </a:spcBef>
              <a:spcAft>
                <a:spcPts val="600"/>
              </a:spcAft>
              <a:buClr>
                <a:srgbClr val="6CB255"/>
              </a:buClr>
              <a:buFont typeface="Arial" charset="0"/>
              <a:buChar char="•"/>
            </a:pPr>
            <a:r>
              <a:rPr lang="en-US" sz="1700" dirty="0"/>
              <a:t>Forming health attachments is one of the main psychosocial milestones of infancy.</a:t>
            </a:r>
          </a:p>
        </p:txBody>
      </p:sp>
      <p:sp>
        <p:nvSpPr>
          <p:cNvPr id="3" name="TextBox 2"/>
          <p:cNvSpPr txBox="1"/>
          <p:nvPr/>
        </p:nvSpPr>
        <p:spPr>
          <a:xfrm>
            <a:off x="457200" y="3227738"/>
            <a:ext cx="4513006" cy="2608406"/>
          </a:xfrm>
          <a:prstGeom prst="rect">
            <a:avLst/>
          </a:prstGeom>
          <a:noFill/>
        </p:spPr>
        <p:txBody>
          <a:bodyPr wrap="square" rtlCol="0">
            <a:spAutoFit/>
          </a:bodyPr>
          <a:lstStyle/>
          <a:p>
            <a:pPr>
              <a:spcBef>
                <a:spcPts val="480"/>
              </a:spcBef>
              <a:spcAft>
                <a:spcPts val="600"/>
              </a:spcAft>
            </a:pPr>
            <a:r>
              <a:rPr lang="en-US" sz="1700" i="1" dirty="0"/>
              <a:t>How do parent and infant attachment bonds form?</a:t>
            </a:r>
          </a:p>
          <a:p>
            <a:pPr>
              <a:spcBef>
                <a:spcPts val="480"/>
              </a:spcBef>
              <a:spcAft>
                <a:spcPts val="600"/>
              </a:spcAft>
            </a:pPr>
            <a:r>
              <a:rPr lang="en-US" sz="1700" i="1" dirty="0"/>
              <a:t>How does neglect affect these bonds?</a:t>
            </a:r>
          </a:p>
          <a:p>
            <a:pPr>
              <a:spcBef>
                <a:spcPts val="480"/>
              </a:spcBef>
              <a:spcAft>
                <a:spcPts val="600"/>
              </a:spcAft>
            </a:pPr>
            <a:r>
              <a:rPr lang="en-US" sz="1700" i="1" dirty="0"/>
              <a:t>What accounts for children’s attachment differences?</a:t>
            </a:r>
          </a:p>
          <a:p>
            <a:pPr>
              <a:spcBef>
                <a:spcPts val="480"/>
              </a:spcBef>
              <a:spcAft>
                <a:spcPts val="600"/>
              </a:spcAft>
            </a:pPr>
            <a:r>
              <a:rPr lang="en-US" sz="1700" dirty="0"/>
              <a:t>The most influential studies conducted to answer these questions were by </a:t>
            </a:r>
            <a:r>
              <a:rPr lang="en-US" sz="1700" u="sng" dirty="0"/>
              <a:t>Harry Harlow,</a:t>
            </a:r>
            <a:r>
              <a:rPr lang="en-US" sz="1700" dirty="0"/>
              <a:t> </a:t>
            </a:r>
            <a:r>
              <a:rPr lang="en-US" sz="1700" u="sng" dirty="0"/>
              <a:t>John Bowlby </a:t>
            </a:r>
            <a:r>
              <a:rPr lang="en-US" sz="1700" dirty="0"/>
              <a:t>and </a:t>
            </a:r>
            <a:r>
              <a:rPr lang="en-US" sz="1700" u="sng" dirty="0"/>
              <a:t>Mary Ainsworth</a:t>
            </a:r>
            <a:r>
              <a:rPr lang="en-US" sz="1700" dirty="0"/>
              <a:t>.</a:t>
            </a:r>
          </a:p>
        </p:txBody>
      </p:sp>
    </p:spTree>
    <p:extLst>
      <p:ext uri="{BB962C8B-B14F-4D97-AF65-F5344CB8AC3E}">
        <p14:creationId xmlns:p14="http://schemas.microsoft.com/office/powerpoint/2010/main" val="2584234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881060"/>
          </a:xfrm>
        </p:spPr>
        <p:txBody>
          <a:bodyPr>
            <a:normAutofit/>
          </a:bodyPr>
          <a:lstStyle/>
          <a:p>
            <a:r>
              <a:rPr lang="en-US" dirty="0"/>
              <a:t>Psychosocial development:</a:t>
            </a:r>
            <a:br>
              <a:rPr lang="en-US" dirty="0"/>
            </a:br>
            <a:r>
              <a:rPr lang="en-US" dirty="0">
                <a:latin typeface="+mn-lt"/>
              </a:rPr>
              <a:t>ATTACHMENT</a:t>
            </a:r>
          </a:p>
        </p:txBody>
      </p:sp>
      <p:sp>
        <p:nvSpPr>
          <p:cNvPr id="4" name="Text Placeholder 3"/>
          <p:cNvSpPr>
            <a:spLocks noGrp="1"/>
          </p:cNvSpPr>
          <p:nvPr>
            <p:ph type="body" sz="quarter" idx="14"/>
          </p:nvPr>
        </p:nvSpPr>
        <p:spPr>
          <a:xfrm>
            <a:off x="457200" y="1285876"/>
            <a:ext cx="4594485" cy="5329236"/>
          </a:xfrm>
        </p:spPr>
        <p:txBody>
          <a:bodyPr>
            <a:normAutofit/>
          </a:bodyPr>
          <a:lstStyle/>
          <a:p>
            <a:pPr>
              <a:spcBef>
                <a:spcPts val="480"/>
              </a:spcBef>
            </a:pPr>
            <a:r>
              <a:rPr lang="en-US" sz="1700" b="1" u="sng" dirty="0">
                <a:solidFill>
                  <a:srgbClr val="6CB255"/>
                </a:solidFill>
              </a:rPr>
              <a:t>Harlow</a:t>
            </a:r>
          </a:p>
          <a:p>
            <a:pPr marL="285750" indent="-285750">
              <a:spcBef>
                <a:spcPts val="480"/>
              </a:spcBef>
              <a:buFont typeface="Arial" charset="0"/>
              <a:buChar char="•"/>
            </a:pPr>
            <a:r>
              <a:rPr lang="en-US" sz="1700" dirty="0"/>
              <a:t>Separated newborn monkeys from their mothers and presented them with two surrogate mothers.</a:t>
            </a:r>
          </a:p>
          <a:p>
            <a:pPr marL="1017270" lvl="1" indent="-285750">
              <a:spcBef>
                <a:spcPts val="480"/>
              </a:spcBef>
              <a:spcAft>
                <a:spcPts val="600"/>
              </a:spcAft>
              <a:buFont typeface="Arial" charset="0"/>
              <a:buChar char="•"/>
            </a:pPr>
            <a:r>
              <a:rPr lang="en-US" sz="1700" dirty="0"/>
              <a:t>One made out of wire mesh, could dispense milk.</a:t>
            </a:r>
          </a:p>
          <a:p>
            <a:pPr marL="1017270" lvl="1" indent="-285750">
              <a:spcBef>
                <a:spcPts val="480"/>
              </a:spcBef>
              <a:spcAft>
                <a:spcPts val="600"/>
              </a:spcAft>
              <a:buFont typeface="Arial" charset="0"/>
              <a:buChar char="•"/>
            </a:pPr>
            <a:r>
              <a:rPr lang="en-US" sz="1700" dirty="0"/>
              <a:t>One made from cloth, did not dispense milk.</a:t>
            </a:r>
          </a:p>
          <a:p>
            <a:pPr marL="285750" indent="-285750">
              <a:spcBef>
                <a:spcPts val="480"/>
              </a:spcBef>
              <a:buFont typeface="Arial" charset="0"/>
              <a:buChar char="•"/>
            </a:pPr>
            <a:r>
              <a:rPr lang="en-US" sz="1700" dirty="0"/>
              <a:t>Monkeys spent time clinging to the cloth monkey and only went to the wire monkey for food.</a:t>
            </a:r>
          </a:p>
          <a:p>
            <a:pPr marL="285750" indent="-285750">
              <a:spcBef>
                <a:spcPts val="480"/>
              </a:spcBef>
              <a:buFont typeface="Arial" charset="0"/>
              <a:buChar char="•"/>
            </a:pPr>
            <a:r>
              <a:rPr lang="en-US" sz="1700" dirty="0"/>
              <a:t>Results suggest that </a:t>
            </a:r>
            <a:r>
              <a:rPr lang="en-US" sz="1700" u="sng" dirty="0"/>
              <a:t>feelings of comfort and security are the critical components to maternal-infant bonding.</a:t>
            </a:r>
          </a:p>
          <a:p>
            <a:pPr>
              <a:spcBef>
                <a:spcPts val="480"/>
              </a:spcBef>
            </a:pPr>
            <a:endParaRPr lang="en-US" sz="1700" dirty="0"/>
          </a:p>
          <a:p>
            <a:pPr>
              <a:spcBef>
                <a:spcPts val="480"/>
              </a:spcBef>
            </a:pPr>
            <a:endParaRPr lang="en-US" sz="1700" dirty="0"/>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6" name="Picture 5"/>
          <p:cNvPicPr>
            <a:picLocks noChangeAspect="1"/>
          </p:cNvPicPr>
          <p:nvPr/>
        </p:nvPicPr>
        <p:blipFill>
          <a:blip r:embed="rId3"/>
          <a:stretch>
            <a:fillRect/>
          </a:stretch>
        </p:blipFill>
        <p:spPr>
          <a:xfrm>
            <a:off x="5235151" y="1285876"/>
            <a:ext cx="3643730" cy="4620249"/>
          </a:xfrm>
          <a:prstGeom prst="rect">
            <a:avLst/>
          </a:prstGeom>
        </p:spPr>
      </p:pic>
      <p:sp>
        <p:nvSpPr>
          <p:cNvPr id="7" name="TextBox 6"/>
          <p:cNvSpPr txBox="1"/>
          <p:nvPr/>
        </p:nvSpPr>
        <p:spPr>
          <a:xfrm>
            <a:off x="5231567" y="6091892"/>
            <a:ext cx="3732551" cy="523220"/>
          </a:xfrm>
          <a:prstGeom prst="rect">
            <a:avLst/>
          </a:prstGeom>
          <a:noFill/>
        </p:spPr>
        <p:txBody>
          <a:bodyPr wrap="square" rtlCol="0">
            <a:spAutoFit/>
          </a:bodyPr>
          <a:lstStyle/>
          <a:p>
            <a:r>
              <a:rPr lang="en-US" sz="1400" dirty="0"/>
              <a:t>(Credit: Harlow’s Monkey experiments </a:t>
            </a:r>
            <a:r>
              <a:rPr lang="mr-IN" sz="1400" dirty="0"/>
              <a:t>–</a:t>
            </a:r>
            <a:r>
              <a:rPr lang="en-US" sz="1400" dirty="0"/>
              <a:t> </a:t>
            </a:r>
            <a:r>
              <a:rPr lang="en-US" sz="1400" dirty="0" err="1"/>
              <a:t>Mr</a:t>
            </a:r>
            <a:r>
              <a:rPr lang="en-US" sz="1400" dirty="0"/>
              <a:t> McNabb)</a:t>
            </a:r>
          </a:p>
        </p:txBody>
      </p:sp>
    </p:spTree>
    <p:extLst>
      <p:ext uri="{BB962C8B-B14F-4D97-AF65-F5344CB8AC3E}">
        <p14:creationId xmlns:p14="http://schemas.microsoft.com/office/powerpoint/2010/main" val="1197016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873099"/>
          </a:xfrm>
        </p:spPr>
        <p:txBody>
          <a:bodyPr>
            <a:normAutofit/>
          </a:bodyPr>
          <a:lstStyle/>
          <a:p>
            <a:r>
              <a:rPr lang="en-US" dirty="0"/>
              <a:t>Psychosocial development:</a:t>
            </a:r>
            <a:br>
              <a:rPr lang="en-US" dirty="0"/>
            </a:br>
            <a:r>
              <a:rPr lang="en-US" dirty="0">
                <a:latin typeface="+mn-lt"/>
              </a:rPr>
              <a:t>Attachment</a:t>
            </a:r>
          </a:p>
        </p:txBody>
      </p:sp>
      <p:sp>
        <p:nvSpPr>
          <p:cNvPr id="4" name="Text Placeholder 3"/>
          <p:cNvSpPr>
            <a:spLocks noGrp="1"/>
          </p:cNvSpPr>
          <p:nvPr>
            <p:ph type="body" sz="quarter" idx="14"/>
          </p:nvPr>
        </p:nvSpPr>
        <p:spPr>
          <a:xfrm>
            <a:off x="457199" y="1340317"/>
            <a:ext cx="8367222" cy="3999981"/>
          </a:xfrm>
        </p:spPr>
        <p:txBody>
          <a:bodyPr>
            <a:normAutofit/>
          </a:bodyPr>
          <a:lstStyle/>
          <a:p>
            <a:pPr>
              <a:spcBef>
                <a:spcPts val="480"/>
              </a:spcBef>
            </a:pPr>
            <a:r>
              <a:rPr lang="en-US" sz="1700" b="1" u="sng" dirty="0">
                <a:solidFill>
                  <a:srgbClr val="6CB255"/>
                </a:solidFill>
              </a:rPr>
              <a:t>Bowlby (Attachment Theory)</a:t>
            </a:r>
          </a:p>
          <a:p>
            <a:pPr marL="285750" indent="-285750">
              <a:spcBef>
                <a:spcPts val="480"/>
              </a:spcBef>
              <a:buFont typeface="Arial" charset="0"/>
              <a:buChar char="•"/>
            </a:pPr>
            <a:r>
              <a:rPr lang="en-US" sz="1700" dirty="0">
                <a:solidFill>
                  <a:schemeClr val="tx1"/>
                </a:solidFill>
              </a:rPr>
              <a:t>Defined attachment as the affectional bond/tie that an infant forms with the mother.</a:t>
            </a:r>
          </a:p>
          <a:p>
            <a:pPr marL="285750" indent="-285750">
              <a:spcBef>
                <a:spcPts val="480"/>
              </a:spcBef>
              <a:buFont typeface="Arial" charset="0"/>
              <a:buChar char="•"/>
            </a:pPr>
            <a:r>
              <a:rPr lang="en-US" sz="1700" dirty="0">
                <a:solidFill>
                  <a:schemeClr val="tx1"/>
                </a:solidFill>
              </a:rPr>
              <a:t>Bond must be made with primary care giver in order to have normal social and emotional development.</a:t>
            </a:r>
          </a:p>
          <a:p>
            <a:pPr marL="285750" indent="-285750">
              <a:spcBef>
                <a:spcPts val="480"/>
              </a:spcBef>
              <a:buFont typeface="Arial" charset="0"/>
              <a:buChar char="•"/>
            </a:pPr>
            <a:r>
              <a:rPr lang="en-US" sz="1700" dirty="0">
                <a:solidFill>
                  <a:schemeClr val="tx1"/>
                </a:solidFill>
              </a:rPr>
              <a:t>Saw attachment as an all-or-nothing process.</a:t>
            </a:r>
          </a:p>
          <a:p>
            <a:pPr>
              <a:spcBef>
                <a:spcPts val="480"/>
              </a:spcBef>
            </a:pPr>
            <a:r>
              <a:rPr lang="en-US" sz="1700" b="1" dirty="0">
                <a:solidFill>
                  <a:schemeClr val="tx1"/>
                </a:solidFill>
              </a:rPr>
              <a:t>Secure base </a:t>
            </a:r>
            <a:r>
              <a:rPr lang="mr-IN" sz="1700" dirty="0">
                <a:solidFill>
                  <a:schemeClr val="tx1"/>
                </a:solidFill>
              </a:rPr>
              <a:t>–</a:t>
            </a:r>
            <a:r>
              <a:rPr lang="en-US" sz="1700" dirty="0">
                <a:solidFill>
                  <a:schemeClr val="tx1"/>
                </a:solidFill>
              </a:rPr>
              <a:t> parental presence that gives the child a sense of safety as he explores his surroundings.</a:t>
            </a:r>
          </a:p>
          <a:p>
            <a:pPr>
              <a:spcBef>
                <a:spcPts val="480"/>
              </a:spcBef>
            </a:pPr>
            <a:r>
              <a:rPr lang="en-US" sz="1700" b="1" dirty="0">
                <a:solidFill>
                  <a:schemeClr val="tx1"/>
                </a:solidFill>
              </a:rPr>
              <a:t>Requirements for a healthy attachment:</a:t>
            </a:r>
          </a:p>
          <a:p>
            <a:pPr marL="342900" indent="-342900">
              <a:spcBef>
                <a:spcPts val="480"/>
              </a:spcBef>
              <a:buAutoNum type="arabicPeriod"/>
            </a:pPr>
            <a:r>
              <a:rPr lang="en-US" sz="1700" dirty="0">
                <a:solidFill>
                  <a:schemeClr val="tx1"/>
                </a:solidFill>
              </a:rPr>
              <a:t>Caregiver must be responsive to the child’s physical, social, and emotional needs.</a:t>
            </a:r>
          </a:p>
          <a:p>
            <a:pPr marL="342900" indent="-342900">
              <a:spcBef>
                <a:spcPts val="480"/>
              </a:spcBef>
              <a:buAutoNum type="arabicPeriod"/>
            </a:pPr>
            <a:r>
              <a:rPr lang="en-US" sz="1700" dirty="0"/>
              <a:t>The caregiver and child must engage in mutually enjoyable interactions.</a:t>
            </a:r>
          </a:p>
          <a:p>
            <a:endParaRPr lang="en-US" dirty="0"/>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556336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862640"/>
          </a:xfrm>
        </p:spPr>
        <p:txBody>
          <a:bodyPr>
            <a:normAutofit/>
          </a:bodyPr>
          <a:lstStyle/>
          <a:p>
            <a:r>
              <a:rPr lang="en-US" dirty="0"/>
              <a:t>Psychosocial development:</a:t>
            </a:r>
            <a:br>
              <a:rPr lang="en-US" dirty="0"/>
            </a:br>
            <a:r>
              <a:rPr lang="en-US" dirty="0">
                <a:latin typeface="+mn-lt"/>
              </a:rPr>
              <a:t>Attachment</a:t>
            </a:r>
          </a:p>
        </p:txBody>
      </p:sp>
      <p:sp>
        <p:nvSpPr>
          <p:cNvPr id="4" name="Text Placeholder 3"/>
          <p:cNvSpPr>
            <a:spLocks noGrp="1"/>
          </p:cNvSpPr>
          <p:nvPr>
            <p:ph type="body" sz="quarter" idx="14"/>
          </p:nvPr>
        </p:nvSpPr>
        <p:spPr>
          <a:xfrm>
            <a:off x="457200" y="1297910"/>
            <a:ext cx="8367221" cy="2059678"/>
          </a:xfrm>
        </p:spPr>
        <p:txBody>
          <a:bodyPr>
            <a:normAutofit fontScale="92500" lnSpcReduction="10000"/>
          </a:bodyPr>
          <a:lstStyle/>
          <a:p>
            <a:pPr>
              <a:spcBef>
                <a:spcPts val="480"/>
              </a:spcBef>
            </a:pPr>
            <a:r>
              <a:rPr lang="en-US" sz="1700" b="1" u="sng" dirty="0">
                <a:solidFill>
                  <a:srgbClr val="6CB255"/>
                </a:solidFill>
              </a:rPr>
              <a:t>Mary Ainsworth (1970)</a:t>
            </a:r>
          </a:p>
          <a:p>
            <a:pPr>
              <a:spcBef>
                <a:spcPts val="480"/>
              </a:spcBef>
            </a:pPr>
            <a:r>
              <a:rPr lang="en-US" sz="1700" i="1" dirty="0"/>
              <a:t>Do children differ in the way they bond, and if so, why?</a:t>
            </a:r>
          </a:p>
          <a:p>
            <a:pPr>
              <a:spcBef>
                <a:spcPts val="480"/>
              </a:spcBef>
            </a:pPr>
            <a:r>
              <a:rPr lang="en-US" sz="1700" dirty="0"/>
              <a:t>Ainsworth looked to answer this question through a procedure known as the Strange Situation.</a:t>
            </a:r>
          </a:p>
          <a:p>
            <a:pPr>
              <a:spcBef>
                <a:spcPts val="480"/>
              </a:spcBef>
            </a:pPr>
            <a:r>
              <a:rPr lang="en-US" sz="1700" b="1" dirty="0">
                <a:solidFill>
                  <a:srgbClr val="6CB255"/>
                </a:solidFill>
              </a:rPr>
              <a:t>Strange Situation:</a:t>
            </a:r>
          </a:p>
          <a:p>
            <a:pPr marL="285750" indent="-285750">
              <a:spcBef>
                <a:spcPts val="480"/>
              </a:spcBef>
              <a:buFont typeface="Arial" charset="0"/>
              <a:buChar char="•"/>
            </a:pPr>
            <a:r>
              <a:rPr lang="en-US" sz="1700" dirty="0"/>
              <a:t>Mother (caregiver) and infant are placed in a room together, with toys.</a:t>
            </a:r>
          </a:p>
          <a:p>
            <a:pPr>
              <a:spcBef>
                <a:spcPts val="480"/>
              </a:spcBef>
            </a:pPr>
            <a:endParaRPr lang="en-US" sz="1700" dirty="0"/>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6" name="Picture Placeholder 3" descr="CNX_Psych_09_04_Secure.jpg"/>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l="-36151" r="-36151"/>
          <a:stretch>
            <a:fillRect/>
          </a:stretch>
        </p:blipFill>
        <p:spPr>
          <a:xfrm>
            <a:off x="4069797" y="3648743"/>
            <a:ext cx="6054065" cy="2628039"/>
          </a:xfrm>
        </p:spPr>
      </p:pic>
      <p:sp>
        <p:nvSpPr>
          <p:cNvPr id="7" name="Text Placeholder 6"/>
          <p:cNvSpPr txBox="1">
            <a:spLocks/>
          </p:cNvSpPr>
          <p:nvPr/>
        </p:nvSpPr>
        <p:spPr>
          <a:xfrm flipH="1">
            <a:off x="5338917" y="6309591"/>
            <a:ext cx="3618998" cy="544132"/>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rgbClr val="000000"/>
                </a:solidFill>
                <a:latin typeface="+mn-lt"/>
                <a:ea typeface="+mn-ea"/>
                <a:cs typeface="+mn-cs"/>
              </a:defRPr>
            </a:lvl1pPr>
            <a:lvl2pPr marL="731520" indent="-457200" algn="l" defTabSz="914400" rtl="0" eaLnBrk="1" latinLnBrk="0" hangingPunct="1">
              <a:spcBef>
                <a:spcPct val="20000"/>
              </a:spcBef>
              <a:buClr>
                <a:srgbClr val="6CB255"/>
              </a:buClr>
              <a:buFont typeface="+mj-lt"/>
              <a:buAutoNum type="alphaLcParenR"/>
              <a:defRPr sz="2000" kern="1200">
                <a:solidFill>
                  <a:schemeClr val="tx1"/>
                </a:solidFill>
                <a:latin typeface="+mn-lt"/>
                <a:ea typeface="+mn-ea"/>
                <a:cs typeface="+mn-cs"/>
              </a:defRPr>
            </a:lvl2pPr>
            <a:lvl3pPr marL="12573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3pPr>
            <a:lvl4pPr marL="17145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4pPr>
            <a:lvl5pPr marL="2171700" indent="-342900" algn="l" defTabSz="914400" rtl="0" eaLnBrk="1" latinLnBrk="0" hangingPunct="1">
              <a:spcBef>
                <a:spcPct val="20000"/>
              </a:spcBef>
              <a:buClr>
                <a:srgbClr val="6CB255"/>
              </a:buClr>
              <a:buFont typeface="+mj-lt"/>
              <a:buAutoNum type="alphaLcParen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1400" dirty="0"/>
              <a:t>Figure 9.14 (credit: Kerry </a:t>
            </a:r>
            <a:r>
              <a:rPr lang="en-US" sz="1400" dirty="0" err="1"/>
              <a:t>Ceszyk</a:t>
            </a:r>
            <a:r>
              <a:rPr lang="en-US" sz="1400" dirty="0"/>
              <a:t>)</a:t>
            </a:r>
          </a:p>
        </p:txBody>
      </p:sp>
      <p:sp>
        <p:nvSpPr>
          <p:cNvPr id="8" name="TextBox 7"/>
          <p:cNvSpPr txBox="1"/>
          <p:nvPr/>
        </p:nvSpPr>
        <p:spPr>
          <a:xfrm>
            <a:off x="457201" y="3357587"/>
            <a:ext cx="4881716" cy="2536592"/>
          </a:xfrm>
          <a:prstGeom prst="rect">
            <a:avLst/>
          </a:prstGeom>
          <a:noFill/>
        </p:spPr>
        <p:txBody>
          <a:bodyPr wrap="square" rtlCol="0">
            <a:spAutoFit/>
          </a:bodyPr>
          <a:lstStyle/>
          <a:p>
            <a:pPr marL="285750" indent="-285750">
              <a:spcBef>
                <a:spcPts val="480"/>
              </a:spcBef>
              <a:buClr>
                <a:srgbClr val="6CB255"/>
              </a:buClr>
              <a:buFont typeface="Arial" charset="0"/>
              <a:buChar char="•"/>
            </a:pPr>
            <a:r>
              <a:rPr lang="en-US" sz="1600" dirty="0"/>
              <a:t>Stranger enters the room and mother leaves.</a:t>
            </a:r>
          </a:p>
          <a:p>
            <a:pPr marL="285750" indent="-285750">
              <a:spcBef>
                <a:spcPts val="480"/>
              </a:spcBef>
              <a:buClr>
                <a:srgbClr val="6CB255"/>
              </a:buClr>
              <a:buFont typeface="Arial" charset="0"/>
              <a:buChar char="•"/>
            </a:pPr>
            <a:r>
              <a:rPr lang="en-US" sz="1600" dirty="0"/>
              <a:t>After a few minutes, mother returns to the room to comfort the child.</a:t>
            </a:r>
          </a:p>
          <a:p>
            <a:pPr marL="285750" indent="-285750">
              <a:spcBef>
                <a:spcPts val="480"/>
              </a:spcBef>
              <a:buClr>
                <a:srgbClr val="6CB255"/>
              </a:buClr>
              <a:buFont typeface=".AppleSystemUIFont" charset="-120"/>
              <a:buChar char="-"/>
            </a:pPr>
            <a:endParaRPr lang="en-US" sz="1600" dirty="0"/>
          </a:p>
          <a:p>
            <a:pPr>
              <a:spcBef>
                <a:spcPts val="480"/>
              </a:spcBef>
              <a:spcAft>
                <a:spcPts val="600"/>
              </a:spcAft>
            </a:pPr>
            <a:r>
              <a:rPr lang="en-US" sz="1600" dirty="0"/>
              <a:t>Through the Strange Situation, Ainsworth identified 3 styles of attachment. A fourth was later identified.</a:t>
            </a:r>
          </a:p>
          <a:p>
            <a:pPr marL="342900" indent="-342900">
              <a:spcBef>
                <a:spcPts val="480"/>
              </a:spcBef>
              <a:spcAft>
                <a:spcPts val="600"/>
              </a:spcAft>
              <a:buClr>
                <a:srgbClr val="6CB255"/>
              </a:buClr>
              <a:buAutoNum type="arabicPeriod"/>
            </a:pPr>
            <a:r>
              <a:rPr lang="en-US" sz="1600" dirty="0"/>
              <a:t>Secure	</a:t>
            </a:r>
            <a:r>
              <a:rPr lang="en-US" sz="1600" dirty="0">
                <a:solidFill>
                  <a:srgbClr val="6CB255"/>
                </a:solidFill>
              </a:rPr>
              <a:t>3. </a:t>
            </a:r>
            <a:r>
              <a:rPr lang="en-US" sz="1600" dirty="0"/>
              <a:t>Resistant</a:t>
            </a:r>
          </a:p>
          <a:p>
            <a:pPr marL="342900" indent="-342900">
              <a:spcBef>
                <a:spcPts val="480"/>
              </a:spcBef>
              <a:spcAft>
                <a:spcPts val="600"/>
              </a:spcAft>
              <a:buClr>
                <a:srgbClr val="6CB255"/>
              </a:buClr>
              <a:buAutoNum type="arabicPeriod"/>
            </a:pPr>
            <a:r>
              <a:rPr lang="en-US" sz="1600" dirty="0"/>
              <a:t>Avoidant	</a:t>
            </a:r>
            <a:r>
              <a:rPr lang="en-US" sz="1600" dirty="0">
                <a:solidFill>
                  <a:srgbClr val="6CB255"/>
                </a:solidFill>
              </a:rPr>
              <a:t>4. </a:t>
            </a:r>
            <a:r>
              <a:rPr lang="en-US" sz="1600" dirty="0"/>
              <a:t>Disorganized</a:t>
            </a:r>
          </a:p>
        </p:txBody>
      </p:sp>
    </p:spTree>
    <p:extLst>
      <p:ext uri="{BB962C8B-B14F-4D97-AF65-F5344CB8AC3E}">
        <p14:creationId xmlns:p14="http://schemas.microsoft.com/office/powerpoint/2010/main" val="598553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6"/>
            <a:ext cx="8062912" cy="751709"/>
          </a:xfrm>
        </p:spPr>
        <p:txBody>
          <a:bodyPr>
            <a:normAutofit fontScale="90000"/>
          </a:bodyPr>
          <a:lstStyle/>
          <a:p>
            <a:r>
              <a:rPr lang="en-US" dirty="0"/>
              <a:t>Psychosocial development:</a:t>
            </a:r>
            <a:br>
              <a:rPr lang="en-US" dirty="0"/>
            </a:br>
            <a:r>
              <a:rPr lang="en-US" dirty="0">
                <a:latin typeface="+mn-lt"/>
              </a:rPr>
              <a:t>Attachment</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2" name="TextBox 1"/>
          <p:cNvSpPr txBox="1"/>
          <p:nvPr/>
        </p:nvSpPr>
        <p:spPr>
          <a:xfrm>
            <a:off x="457200" y="1159155"/>
            <a:ext cx="8517988" cy="5678478"/>
          </a:xfrm>
          <a:prstGeom prst="rect">
            <a:avLst/>
          </a:prstGeom>
          <a:noFill/>
        </p:spPr>
        <p:txBody>
          <a:bodyPr wrap="square" rtlCol="0">
            <a:spAutoFit/>
          </a:bodyPr>
          <a:lstStyle/>
          <a:p>
            <a:pPr marL="342900" indent="-342900">
              <a:spcBef>
                <a:spcPts val="300"/>
              </a:spcBef>
              <a:spcAft>
                <a:spcPts val="400"/>
              </a:spcAft>
              <a:buClr>
                <a:srgbClr val="6CB255"/>
              </a:buClr>
              <a:buFont typeface="+mj-lt"/>
              <a:buAutoNum type="arabicPeriod"/>
            </a:pPr>
            <a:r>
              <a:rPr lang="en-US" sz="1600" b="1" dirty="0"/>
              <a:t>Secure</a:t>
            </a:r>
            <a:r>
              <a:rPr lang="en-US" sz="1600" dirty="0"/>
              <a:t> </a:t>
            </a:r>
            <a:r>
              <a:rPr lang="mr-IN" sz="1600" dirty="0"/>
              <a:t>–</a:t>
            </a:r>
            <a:r>
              <a:rPr lang="en-US" sz="1600" dirty="0"/>
              <a:t> child uses the parent as a secure base from which to explore.</a:t>
            </a:r>
          </a:p>
          <a:p>
            <a:pPr marL="285750" indent="-285750">
              <a:spcBef>
                <a:spcPts val="300"/>
              </a:spcBef>
              <a:spcAft>
                <a:spcPts val="400"/>
              </a:spcAft>
              <a:buClr>
                <a:srgbClr val="6CB255"/>
              </a:buClr>
              <a:buFont typeface="Arial" charset="0"/>
              <a:buChar char="•"/>
            </a:pPr>
            <a:r>
              <a:rPr lang="en-US" sz="1600" dirty="0"/>
              <a:t>Child was distressed when mother left, happy to see them when they returned.</a:t>
            </a:r>
          </a:p>
          <a:p>
            <a:pPr marL="285750" indent="-285750">
              <a:spcBef>
                <a:spcPts val="300"/>
              </a:spcBef>
              <a:spcAft>
                <a:spcPts val="400"/>
              </a:spcAft>
              <a:buClr>
                <a:srgbClr val="6CB255"/>
              </a:buClr>
              <a:buFont typeface="Arial" charset="0"/>
              <a:buChar char="•"/>
            </a:pPr>
            <a:r>
              <a:rPr lang="en-US" sz="1600" dirty="0"/>
              <a:t>Common when caregivers are sensitive and responsive to needs.</a:t>
            </a:r>
          </a:p>
          <a:p>
            <a:pPr>
              <a:buClr>
                <a:srgbClr val="6CB255"/>
              </a:buClr>
            </a:pPr>
            <a:endParaRPr lang="en-US" sz="1600" dirty="0"/>
          </a:p>
          <a:p>
            <a:pPr marL="342900" indent="-342900">
              <a:spcBef>
                <a:spcPts val="300"/>
              </a:spcBef>
              <a:spcAft>
                <a:spcPts val="400"/>
              </a:spcAft>
              <a:buClr>
                <a:srgbClr val="6CB255"/>
              </a:buClr>
              <a:buFont typeface="+mj-lt"/>
              <a:buAutoNum type="arabicPeriod" startAt="2"/>
            </a:pPr>
            <a:r>
              <a:rPr lang="en-US" sz="1600" b="1" dirty="0"/>
              <a:t>Avoidant</a:t>
            </a:r>
            <a:r>
              <a:rPr lang="en-US" sz="1600" dirty="0"/>
              <a:t> </a:t>
            </a:r>
            <a:r>
              <a:rPr lang="mr-IN" sz="1600" dirty="0"/>
              <a:t>–</a:t>
            </a:r>
            <a:r>
              <a:rPr lang="en-US" sz="1600" dirty="0"/>
              <a:t> unresponsive to parent, does not use the parent as a secure base, and does not care if parent leaves. </a:t>
            </a:r>
          </a:p>
          <a:p>
            <a:pPr marL="285750" indent="-285750">
              <a:spcBef>
                <a:spcPts val="300"/>
              </a:spcBef>
              <a:spcAft>
                <a:spcPts val="400"/>
              </a:spcAft>
              <a:buClr>
                <a:srgbClr val="6CB255"/>
              </a:buClr>
              <a:buFont typeface="Arial" charset="0"/>
              <a:buChar char="•"/>
            </a:pPr>
            <a:r>
              <a:rPr lang="en-US" sz="1600" dirty="0"/>
              <a:t>Child was slow to show positive reaction when mother returned.</a:t>
            </a:r>
          </a:p>
          <a:p>
            <a:pPr marL="285750" indent="-285750">
              <a:spcBef>
                <a:spcPts val="300"/>
              </a:spcBef>
              <a:spcAft>
                <a:spcPts val="400"/>
              </a:spcAft>
              <a:buClr>
                <a:srgbClr val="6CB255"/>
              </a:buClr>
              <a:buFont typeface="Arial" charset="0"/>
              <a:buChar char="•"/>
            </a:pPr>
            <a:r>
              <a:rPr lang="en-US" sz="1600" dirty="0"/>
              <a:t>Common when caregivers are insensitive and inattentive to needs.</a:t>
            </a:r>
          </a:p>
          <a:p>
            <a:pPr>
              <a:buClr>
                <a:srgbClr val="6CB255"/>
              </a:buClr>
            </a:pPr>
            <a:endParaRPr lang="en-US" sz="1600" dirty="0"/>
          </a:p>
          <a:p>
            <a:pPr marL="342900" indent="-342900">
              <a:spcBef>
                <a:spcPts val="300"/>
              </a:spcBef>
              <a:spcAft>
                <a:spcPts val="400"/>
              </a:spcAft>
              <a:buClr>
                <a:srgbClr val="6CB255"/>
              </a:buClr>
              <a:buFont typeface="+mj-lt"/>
              <a:buAutoNum type="arabicPeriod" startAt="3"/>
            </a:pPr>
            <a:r>
              <a:rPr lang="en-US" sz="1600" b="1" dirty="0"/>
              <a:t>Resistant</a:t>
            </a:r>
            <a:r>
              <a:rPr lang="en-US" sz="1600" dirty="0"/>
              <a:t> </a:t>
            </a:r>
            <a:r>
              <a:rPr lang="mr-IN" sz="1600" dirty="0"/>
              <a:t>–</a:t>
            </a:r>
            <a:r>
              <a:rPr lang="en-US" sz="1600" dirty="0"/>
              <a:t> show clingy behavior, but then reject mothers attempts to interact with them.</a:t>
            </a:r>
          </a:p>
          <a:p>
            <a:pPr marL="285750" indent="-285750">
              <a:spcBef>
                <a:spcPts val="300"/>
              </a:spcBef>
              <a:spcAft>
                <a:spcPts val="400"/>
              </a:spcAft>
              <a:buClr>
                <a:srgbClr val="6CB255"/>
              </a:buClr>
              <a:buFont typeface="Arial" charset="0"/>
              <a:buChar char="•"/>
            </a:pPr>
            <a:r>
              <a:rPr lang="en-US" sz="1600" dirty="0"/>
              <a:t>Child did not explore the toys, became extremely disturbed and angry when mother left, were difficult to comfort when mother returned.</a:t>
            </a:r>
          </a:p>
          <a:p>
            <a:pPr marL="285750" indent="-285750">
              <a:spcBef>
                <a:spcPts val="300"/>
              </a:spcBef>
              <a:spcAft>
                <a:spcPts val="400"/>
              </a:spcAft>
              <a:buClr>
                <a:srgbClr val="6CB255"/>
              </a:buClr>
              <a:buFont typeface="Arial" charset="0"/>
              <a:buChar char="•"/>
            </a:pPr>
            <a:r>
              <a:rPr lang="en-US" sz="1600" dirty="0"/>
              <a:t>Common when caregiver is inconsistent with level of response.</a:t>
            </a:r>
          </a:p>
          <a:p>
            <a:pPr>
              <a:buClr>
                <a:srgbClr val="6CB255"/>
              </a:buClr>
            </a:pPr>
            <a:endParaRPr lang="en-US" sz="1600" dirty="0"/>
          </a:p>
          <a:p>
            <a:pPr marL="342900" indent="-342900">
              <a:spcBef>
                <a:spcPts val="300"/>
              </a:spcBef>
              <a:spcAft>
                <a:spcPts val="400"/>
              </a:spcAft>
              <a:buClr>
                <a:srgbClr val="6CB255"/>
              </a:buClr>
              <a:buFont typeface="+mj-lt"/>
              <a:buAutoNum type="arabicPeriod" startAt="4"/>
            </a:pPr>
            <a:r>
              <a:rPr lang="en-US" sz="1600" b="1" dirty="0"/>
              <a:t>Disorganized</a:t>
            </a:r>
            <a:r>
              <a:rPr lang="en-US" sz="1600" dirty="0"/>
              <a:t> </a:t>
            </a:r>
            <a:r>
              <a:rPr lang="mr-IN" sz="1600" dirty="0"/>
              <a:t>–</a:t>
            </a:r>
            <a:r>
              <a:rPr lang="en-US" sz="1600" dirty="0"/>
              <a:t> show odd behavior around caregiver.</a:t>
            </a:r>
          </a:p>
          <a:p>
            <a:pPr marL="285750" indent="-285750">
              <a:spcBef>
                <a:spcPts val="300"/>
              </a:spcBef>
              <a:spcAft>
                <a:spcPts val="400"/>
              </a:spcAft>
              <a:buClr>
                <a:srgbClr val="6CB255"/>
              </a:buClr>
              <a:buFont typeface="Arial" charset="0"/>
              <a:buChar char="•"/>
            </a:pPr>
            <a:r>
              <a:rPr lang="en-US" sz="1600" dirty="0"/>
              <a:t>Behaved oddly when mother left (froze/ran around erratically), tried to run away when mother returned.</a:t>
            </a:r>
          </a:p>
          <a:p>
            <a:pPr marL="285750" indent="-285750">
              <a:spcBef>
                <a:spcPts val="300"/>
              </a:spcBef>
              <a:spcAft>
                <a:spcPts val="400"/>
              </a:spcAft>
              <a:buClr>
                <a:srgbClr val="6CB255"/>
              </a:buClr>
              <a:buFont typeface="Arial" charset="0"/>
              <a:buChar char="•"/>
            </a:pPr>
            <a:r>
              <a:rPr lang="en-US" sz="1600" dirty="0"/>
              <a:t>Common when child has been abused.</a:t>
            </a:r>
          </a:p>
        </p:txBody>
      </p:sp>
    </p:spTree>
    <p:extLst>
      <p:ext uri="{BB962C8B-B14F-4D97-AF65-F5344CB8AC3E}">
        <p14:creationId xmlns:p14="http://schemas.microsoft.com/office/powerpoint/2010/main" val="1151816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LIFESPAN development?</a:t>
            </a:r>
          </a:p>
        </p:txBody>
      </p:sp>
      <p:sp>
        <p:nvSpPr>
          <p:cNvPr id="4" name="Text Placeholder 3"/>
          <p:cNvSpPr>
            <a:spLocks noGrp="1"/>
          </p:cNvSpPr>
          <p:nvPr>
            <p:ph type="body" sz="quarter" idx="14"/>
          </p:nvPr>
        </p:nvSpPr>
        <p:spPr>
          <a:xfrm>
            <a:off x="457200" y="1229244"/>
            <a:ext cx="8243888" cy="5443019"/>
          </a:xfrm>
        </p:spPr>
        <p:txBody>
          <a:bodyPr>
            <a:normAutofit/>
          </a:bodyPr>
          <a:lstStyle/>
          <a:p>
            <a:r>
              <a:rPr lang="en-US" sz="1700" dirty="0"/>
              <a:t>Developmental psychologists study lifelong development across three domains:</a:t>
            </a:r>
          </a:p>
          <a:p>
            <a:pPr marL="342900" indent="-342900">
              <a:buAutoNum type="arabicPeriod"/>
            </a:pPr>
            <a:r>
              <a:rPr lang="en-US" sz="1700" b="1" dirty="0"/>
              <a:t>Physical development </a:t>
            </a:r>
            <a:r>
              <a:rPr lang="mr-IN" sz="1700" dirty="0"/>
              <a:t>–</a:t>
            </a:r>
            <a:r>
              <a:rPr lang="en-US" sz="1700" dirty="0"/>
              <a:t> growth and changes in the body and brain, senses, motor skills, and health and wellness.</a:t>
            </a:r>
          </a:p>
          <a:p>
            <a:pPr marL="342900" indent="-342900">
              <a:buAutoNum type="arabicPeriod"/>
            </a:pPr>
            <a:r>
              <a:rPr lang="en-US" sz="1700" b="1" dirty="0"/>
              <a:t>Cognitive development </a:t>
            </a:r>
            <a:r>
              <a:rPr lang="mr-IN" sz="1700" dirty="0"/>
              <a:t>–</a:t>
            </a:r>
            <a:r>
              <a:rPr lang="en-US" sz="1700" dirty="0"/>
              <a:t> learning, attention, memory, language, thinking, reasoning and creativity.</a:t>
            </a:r>
          </a:p>
          <a:p>
            <a:pPr marL="342900" indent="-342900">
              <a:buAutoNum type="arabicPeriod"/>
            </a:pPr>
            <a:r>
              <a:rPr lang="en-US" sz="1700" b="1" dirty="0"/>
              <a:t>Psychosocial development </a:t>
            </a:r>
            <a:r>
              <a:rPr lang="mr-IN" sz="1700" dirty="0"/>
              <a:t>–</a:t>
            </a:r>
            <a:r>
              <a:rPr lang="en-US" sz="1700" dirty="0"/>
              <a:t> emotions, personality and social relationships.</a:t>
            </a:r>
          </a:p>
          <a:p>
            <a:endParaRPr lang="en-US" sz="1700" dirty="0"/>
          </a:p>
          <a:p>
            <a:r>
              <a:rPr lang="en-US" sz="1700" b="1" u="sng" dirty="0">
                <a:solidFill>
                  <a:srgbClr val="6CB255"/>
                </a:solidFill>
              </a:rPr>
              <a:t>Normative approach</a:t>
            </a:r>
          </a:p>
          <a:p>
            <a:r>
              <a:rPr lang="en-US" sz="1700" i="1" dirty="0">
                <a:solidFill>
                  <a:schemeClr val="tx1"/>
                </a:solidFill>
              </a:rPr>
              <a:t>What is “normal” development?”</a:t>
            </a:r>
          </a:p>
          <a:p>
            <a:r>
              <a:rPr lang="en-US" sz="1700" dirty="0">
                <a:solidFill>
                  <a:schemeClr val="tx1"/>
                </a:solidFill>
              </a:rPr>
              <a:t>Normative psychologists have studied large numbers of children to determine </a:t>
            </a:r>
            <a:r>
              <a:rPr lang="en-US" sz="1700" u="sng" dirty="0">
                <a:solidFill>
                  <a:schemeClr val="tx1"/>
                </a:solidFill>
              </a:rPr>
              <a:t>norms</a:t>
            </a:r>
            <a:r>
              <a:rPr lang="en-US" sz="1700" dirty="0">
                <a:solidFill>
                  <a:schemeClr val="tx1"/>
                </a:solidFill>
              </a:rPr>
              <a:t> (average ages) of when most children reach specific </a:t>
            </a:r>
            <a:r>
              <a:rPr lang="en-US" sz="1700" u="sng" dirty="0">
                <a:solidFill>
                  <a:schemeClr val="tx1"/>
                </a:solidFill>
              </a:rPr>
              <a:t>developmental milestones </a:t>
            </a:r>
            <a:r>
              <a:rPr lang="en-US" sz="1700" dirty="0">
                <a:solidFill>
                  <a:schemeClr val="tx1"/>
                </a:solidFill>
              </a:rPr>
              <a:t>(e.g. crawling, walking, speaking in sentences, starting puberty).</a:t>
            </a:r>
          </a:p>
          <a:p>
            <a:r>
              <a:rPr lang="en-US" sz="1700" dirty="0">
                <a:solidFill>
                  <a:schemeClr val="tx1"/>
                </a:solidFill>
              </a:rPr>
              <a:t>Biological milestones such as starting puberty are universal.</a:t>
            </a:r>
          </a:p>
          <a:p>
            <a:r>
              <a:rPr lang="en-US" sz="1700" dirty="0">
                <a:solidFill>
                  <a:schemeClr val="tx1"/>
                </a:solidFill>
              </a:rPr>
              <a:t>Social milestones such as starting school vary across cultures.</a:t>
            </a:r>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20391708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751709"/>
          </a:xfrm>
        </p:spPr>
        <p:txBody>
          <a:bodyPr>
            <a:normAutofit fontScale="90000"/>
          </a:bodyPr>
          <a:lstStyle/>
          <a:p>
            <a:r>
              <a:rPr lang="en-US" dirty="0"/>
              <a:t>Psychosocial development:</a:t>
            </a:r>
            <a:br>
              <a:rPr lang="en-US" dirty="0"/>
            </a:br>
            <a:r>
              <a:rPr lang="en-US" dirty="0">
                <a:latin typeface="+mn-lt"/>
              </a:rPr>
              <a:t>self-concept</a:t>
            </a:r>
          </a:p>
        </p:txBody>
      </p:sp>
      <p:sp>
        <p:nvSpPr>
          <p:cNvPr id="4" name="Text Placeholder 3"/>
          <p:cNvSpPr>
            <a:spLocks noGrp="1"/>
          </p:cNvSpPr>
          <p:nvPr>
            <p:ph type="body" sz="quarter" idx="14"/>
          </p:nvPr>
        </p:nvSpPr>
        <p:spPr>
          <a:xfrm>
            <a:off x="457200" y="1184938"/>
            <a:ext cx="8489853" cy="5415533"/>
          </a:xfrm>
        </p:spPr>
        <p:txBody>
          <a:bodyPr>
            <a:normAutofit lnSpcReduction="10000"/>
          </a:bodyPr>
          <a:lstStyle/>
          <a:p>
            <a:pPr>
              <a:spcBef>
                <a:spcPts val="300"/>
              </a:spcBef>
              <a:spcAft>
                <a:spcPts val="400"/>
              </a:spcAft>
            </a:pPr>
            <a:r>
              <a:rPr lang="en-US" sz="1600" b="1" u="sng" dirty="0">
                <a:solidFill>
                  <a:srgbClr val="6CB255"/>
                </a:solidFill>
              </a:rPr>
              <a:t>Self-Concept (Self-Awareness)</a:t>
            </a:r>
          </a:p>
          <a:p>
            <a:pPr marL="285750" indent="-285750">
              <a:spcBef>
                <a:spcPts val="300"/>
              </a:spcBef>
              <a:spcAft>
                <a:spcPts val="400"/>
              </a:spcAft>
              <a:buFont typeface="Arial" charset="0"/>
              <a:buChar char="•"/>
            </a:pPr>
            <a:r>
              <a:rPr lang="en-US" sz="1600" dirty="0"/>
              <a:t>Development of a positive sense of self is the main psychosocial milestone of childhood.</a:t>
            </a:r>
          </a:p>
          <a:p>
            <a:pPr marL="285750" indent="-285750">
              <a:spcBef>
                <a:spcPts val="300"/>
              </a:spcBef>
              <a:spcAft>
                <a:spcPts val="400"/>
              </a:spcAft>
              <a:buFont typeface="Arial" charset="0"/>
              <a:buChar char="•"/>
            </a:pPr>
            <a:r>
              <a:rPr lang="en-US" sz="1600" dirty="0"/>
              <a:t>Children with a positive self-concept tend to be </a:t>
            </a:r>
            <a:r>
              <a:rPr lang="en-US" sz="1600" dirty="0">
                <a:sym typeface="Wingdings"/>
              </a:rPr>
              <a:t>more confident, more independent, do better in school and are more willing to try new activities.</a:t>
            </a:r>
          </a:p>
          <a:p>
            <a:pPr marL="285750" indent="-285750">
              <a:spcBef>
                <a:spcPts val="300"/>
              </a:spcBef>
              <a:spcAft>
                <a:spcPts val="400"/>
              </a:spcAft>
              <a:buFont typeface="Arial" charset="0"/>
              <a:buChar char="•"/>
            </a:pPr>
            <a:r>
              <a:rPr lang="en-US" sz="1600" dirty="0">
                <a:sym typeface="Wingdings"/>
              </a:rPr>
              <a:t>By 18 months a baby can recognize themselves in the mirror.</a:t>
            </a:r>
          </a:p>
          <a:p>
            <a:pPr marL="285750" indent="-285750">
              <a:spcBef>
                <a:spcPts val="300"/>
              </a:spcBef>
              <a:spcAft>
                <a:spcPts val="400"/>
              </a:spcAft>
              <a:buFont typeface="Arial" charset="0"/>
              <a:buChar char="•"/>
            </a:pPr>
            <a:r>
              <a:rPr lang="en-US" sz="1600" dirty="0">
                <a:sym typeface="Wingdings"/>
              </a:rPr>
              <a:t>By 24-46 months they can recognize themselves in a photo.</a:t>
            </a:r>
          </a:p>
          <a:p>
            <a:pPr>
              <a:spcBef>
                <a:spcPts val="300"/>
              </a:spcBef>
              <a:spcAft>
                <a:spcPts val="400"/>
              </a:spcAft>
            </a:pPr>
            <a:endParaRPr lang="en-US" sz="1600" dirty="0"/>
          </a:p>
          <a:p>
            <a:pPr>
              <a:spcBef>
                <a:spcPts val="300"/>
              </a:spcBef>
              <a:spcAft>
                <a:spcPts val="400"/>
              </a:spcAft>
            </a:pPr>
            <a:r>
              <a:rPr lang="en-US" sz="1600" b="1" u="sng" dirty="0">
                <a:solidFill>
                  <a:srgbClr val="6CB255"/>
                </a:solidFill>
              </a:rPr>
              <a:t>Self-Concept &amp; Social Behavior</a:t>
            </a:r>
          </a:p>
          <a:p>
            <a:pPr>
              <a:spcBef>
                <a:spcPts val="300"/>
              </a:spcBef>
              <a:spcAft>
                <a:spcPts val="400"/>
              </a:spcAft>
            </a:pPr>
            <a:r>
              <a:rPr lang="en-US" sz="1600" dirty="0">
                <a:solidFill>
                  <a:schemeClr val="tx1"/>
                </a:solidFill>
              </a:rPr>
              <a:t>Children display increased social behavior after establishing a self-concept.</a:t>
            </a:r>
          </a:p>
          <a:p>
            <a:pPr>
              <a:spcBef>
                <a:spcPts val="300"/>
              </a:spcBef>
              <a:spcAft>
                <a:spcPts val="400"/>
              </a:spcAft>
            </a:pPr>
            <a:r>
              <a:rPr lang="en-US" sz="1600" b="1" dirty="0">
                <a:solidFill>
                  <a:schemeClr val="tx1"/>
                </a:solidFill>
              </a:rPr>
              <a:t>Age 2-4:</a:t>
            </a:r>
          </a:p>
          <a:p>
            <a:pPr marL="285750" indent="-285750">
              <a:spcBef>
                <a:spcPts val="300"/>
              </a:spcBef>
              <a:spcAft>
                <a:spcPts val="400"/>
              </a:spcAft>
              <a:buFont typeface="Arial" charset="0"/>
              <a:buChar char="•"/>
            </a:pPr>
            <a:r>
              <a:rPr lang="en-US" sz="1600" dirty="0">
                <a:solidFill>
                  <a:schemeClr val="tx1"/>
                </a:solidFill>
              </a:rPr>
              <a:t>Enjoy playing with other children.</a:t>
            </a:r>
          </a:p>
          <a:p>
            <a:pPr marL="285750" indent="-285750">
              <a:spcBef>
                <a:spcPts val="300"/>
              </a:spcBef>
              <a:spcAft>
                <a:spcPts val="400"/>
              </a:spcAft>
              <a:buFont typeface="Arial" charset="0"/>
              <a:buChar char="•"/>
            </a:pPr>
            <a:r>
              <a:rPr lang="en-US" sz="1600" dirty="0">
                <a:solidFill>
                  <a:schemeClr val="tx1"/>
                </a:solidFill>
              </a:rPr>
              <a:t>Can label themselves as boy or girl - through  play, children explore and come to understand gender roles </a:t>
            </a:r>
          </a:p>
          <a:p>
            <a:pPr>
              <a:spcBef>
                <a:spcPts val="300"/>
              </a:spcBef>
              <a:spcAft>
                <a:spcPts val="400"/>
              </a:spcAft>
            </a:pPr>
            <a:r>
              <a:rPr lang="en-US" sz="1600" b="1" dirty="0">
                <a:solidFill>
                  <a:schemeClr val="tx1"/>
                </a:solidFill>
              </a:rPr>
              <a:t>Age 4:</a:t>
            </a:r>
          </a:p>
          <a:p>
            <a:pPr marL="285750" indent="-285750">
              <a:spcBef>
                <a:spcPts val="300"/>
              </a:spcBef>
              <a:spcAft>
                <a:spcPts val="400"/>
              </a:spcAft>
              <a:buFont typeface="Arial" charset="0"/>
              <a:buChar char="•"/>
            </a:pPr>
            <a:r>
              <a:rPr lang="en-US" sz="1600" dirty="0">
                <a:solidFill>
                  <a:schemeClr val="tx1"/>
                </a:solidFill>
              </a:rPr>
              <a:t>Can cooperate and share.</a:t>
            </a:r>
          </a:p>
          <a:p>
            <a:pPr marL="285750" indent="-285750">
              <a:spcBef>
                <a:spcPts val="300"/>
              </a:spcBef>
              <a:spcAft>
                <a:spcPts val="400"/>
              </a:spcAft>
              <a:buFont typeface="Arial" charset="0"/>
              <a:buChar char="•"/>
            </a:pPr>
            <a:r>
              <a:rPr lang="en-US" sz="1600" dirty="0">
                <a:solidFill>
                  <a:schemeClr val="tx1"/>
                </a:solidFill>
              </a:rPr>
              <a:t>Can initiate tasks and carry out plans.</a:t>
            </a:r>
          </a:p>
          <a:p>
            <a:pPr>
              <a:spcBef>
                <a:spcPts val="300"/>
              </a:spcBef>
              <a:spcAft>
                <a:spcPts val="400"/>
              </a:spcAft>
            </a:pPr>
            <a:r>
              <a:rPr lang="en-US" sz="1600" b="1" dirty="0">
                <a:solidFill>
                  <a:schemeClr val="tx1"/>
                </a:solidFill>
              </a:rPr>
              <a:t>Age 6:</a:t>
            </a:r>
          </a:p>
          <a:p>
            <a:pPr marL="285750" indent="-285750">
              <a:spcBef>
                <a:spcPts val="300"/>
              </a:spcBef>
              <a:spcAft>
                <a:spcPts val="400"/>
              </a:spcAft>
              <a:buFont typeface="Arial" charset="0"/>
              <a:buChar char="•"/>
            </a:pPr>
            <a:r>
              <a:rPr lang="en-US" sz="1600" dirty="0">
                <a:solidFill>
                  <a:schemeClr val="tx1"/>
                </a:solidFill>
              </a:rPr>
              <a:t>Can identify themselves in terms of group membership.</a:t>
            </a:r>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078894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930540"/>
          </a:xfrm>
        </p:spPr>
        <p:txBody>
          <a:bodyPr>
            <a:normAutofit/>
          </a:bodyPr>
          <a:lstStyle/>
          <a:p>
            <a:r>
              <a:rPr lang="en-US" dirty="0"/>
              <a:t>Psychosocial development:</a:t>
            </a:r>
            <a:br>
              <a:rPr lang="en-US" dirty="0"/>
            </a:br>
            <a:r>
              <a:rPr lang="en-US" dirty="0">
                <a:latin typeface="+mn-lt"/>
              </a:rPr>
              <a:t>Parenting styles</a:t>
            </a:r>
          </a:p>
        </p:txBody>
      </p:sp>
      <p:sp>
        <p:nvSpPr>
          <p:cNvPr id="4" name="Text Placeholder 3"/>
          <p:cNvSpPr>
            <a:spLocks noGrp="1"/>
          </p:cNvSpPr>
          <p:nvPr>
            <p:ph type="body" sz="quarter" idx="14"/>
          </p:nvPr>
        </p:nvSpPr>
        <p:spPr>
          <a:xfrm>
            <a:off x="457200" y="1409074"/>
            <a:ext cx="8367221" cy="4976977"/>
          </a:xfrm>
        </p:spPr>
        <p:txBody>
          <a:bodyPr>
            <a:normAutofit/>
          </a:bodyPr>
          <a:lstStyle/>
          <a:p>
            <a:pPr>
              <a:spcBef>
                <a:spcPts val="480"/>
              </a:spcBef>
            </a:pPr>
            <a:r>
              <a:rPr lang="en-US" sz="1700" dirty="0"/>
              <a:t>The development of a healthy self-concept can depend on parenting styles.</a:t>
            </a:r>
          </a:p>
          <a:p>
            <a:pPr>
              <a:spcBef>
                <a:spcPts val="480"/>
              </a:spcBef>
            </a:pPr>
            <a:r>
              <a:rPr lang="en-US" sz="1700" b="1" u="sng" dirty="0" err="1">
                <a:solidFill>
                  <a:srgbClr val="6CB255"/>
                </a:solidFill>
              </a:rPr>
              <a:t>Baumrind</a:t>
            </a:r>
            <a:r>
              <a:rPr lang="en-US" sz="1700" b="1" u="sng" dirty="0">
                <a:solidFill>
                  <a:srgbClr val="6CB255"/>
                </a:solidFill>
              </a:rPr>
              <a:t> (1971)</a:t>
            </a:r>
          </a:p>
          <a:p>
            <a:pPr marL="342900" indent="-342900">
              <a:spcBef>
                <a:spcPts val="480"/>
              </a:spcBef>
              <a:buAutoNum type="arabicPeriod"/>
            </a:pPr>
            <a:r>
              <a:rPr lang="en-US" sz="1700" b="1" dirty="0"/>
              <a:t>Authoritative style </a:t>
            </a:r>
            <a:r>
              <a:rPr lang="mr-IN" sz="1700" dirty="0"/>
              <a:t>–</a:t>
            </a:r>
            <a:r>
              <a:rPr lang="en-US" sz="1700" dirty="0"/>
              <a:t> parents give children reasonable demands and consistent limits, express warmth and affection, and listen to the child’s point of view.</a:t>
            </a:r>
          </a:p>
          <a:p>
            <a:pPr marL="342900" indent="-342900">
              <a:spcBef>
                <a:spcPts val="480"/>
              </a:spcBef>
              <a:buAutoNum type="arabicPeriod"/>
            </a:pPr>
            <a:r>
              <a:rPr lang="en-US" sz="1700" b="1" dirty="0"/>
              <a:t>Authoritarian style </a:t>
            </a:r>
            <a:r>
              <a:rPr lang="mr-IN" sz="1700" dirty="0"/>
              <a:t>–</a:t>
            </a:r>
            <a:r>
              <a:rPr lang="en-US" sz="1700" dirty="0"/>
              <a:t> parents place a high value on conformity and obedience, are often rigid, and express little warmth to the child.</a:t>
            </a:r>
          </a:p>
          <a:p>
            <a:pPr marL="342900" indent="-342900">
              <a:spcBef>
                <a:spcPts val="480"/>
              </a:spcBef>
              <a:buAutoNum type="arabicPeriod"/>
            </a:pPr>
            <a:r>
              <a:rPr lang="en-US" sz="1700" b="1" dirty="0"/>
              <a:t>Permissive style </a:t>
            </a:r>
            <a:r>
              <a:rPr lang="mr-IN" sz="1700" dirty="0"/>
              <a:t>–</a:t>
            </a:r>
            <a:r>
              <a:rPr lang="en-US" sz="1700" dirty="0"/>
              <a:t> parents make few demands and rarely use punishment.</a:t>
            </a:r>
          </a:p>
          <a:p>
            <a:pPr marL="342900" indent="-342900">
              <a:spcBef>
                <a:spcPts val="480"/>
              </a:spcBef>
              <a:buAutoNum type="arabicPeriod"/>
            </a:pPr>
            <a:r>
              <a:rPr lang="en-US" sz="1700" b="1" dirty="0"/>
              <a:t>Uninvolved style </a:t>
            </a:r>
            <a:r>
              <a:rPr lang="mr-IN" sz="1700" dirty="0"/>
              <a:t>–</a:t>
            </a:r>
            <a:r>
              <a:rPr lang="en-US" sz="1700" dirty="0"/>
              <a:t> parents are indifferent, uninvolved, and sometimes referred to as neglectful; they don’t respond to the child’s needs and make relatively few demands.</a:t>
            </a:r>
          </a:p>
          <a:p>
            <a:pPr>
              <a:spcBef>
                <a:spcPts val="480"/>
              </a:spcBef>
            </a:pPr>
            <a:endParaRPr lang="en-US" sz="1600" dirty="0"/>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898794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864803"/>
          </a:xfrm>
        </p:spPr>
        <p:txBody>
          <a:bodyPr>
            <a:normAutofit/>
          </a:bodyPr>
          <a:lstStyle/>
          <a:p>
            <a:r>
              <a:rPr lang="en-US" dirty="0"/>
              <a:t>Psychosocial development:</a:t>
            </a:r>
            <a:br>
              <a:rPr lang="en-US"/>
            </a:br>
            <a:r>
              <a:rPr lang="en-US">
                <a:latin typeface="+mn-lt"/>
              </a:rPr>
              <a:t>temperament</a:t>
            </a:r>
            <a:endParaRPr lang="en-US" dirty="0">
              <a:latin typeface="+mn-lt"/>
            </a:endParaRPr>
          </a:p>
        </p:txBody>
      </p:sp>
      <p:sp>
        <p:nvSpPr>
          <p:cNvPr id="4" name="Text Placeholder 3"/>
          <p:cNvSpPr>
            <a:spLocks noGrp="1"/>
          </p:cNvSpPr>
          <p:nvPr>
            <p:ph type="body" sz="quarter" idx="14"/>
          </p:nvPr>
        </p:nvSpPr>
        <p:spPr>
          <a:xfrm>
            <a:off x="457200" y="1451851"/>
            <a:ext cx="8062912" cy="4712975"/>
          </a:xfrm>
        </p:spPr>
        <p:txBody>
          <a:bodyPr>
            <a:normAutofit/>
          </a:bodyPr>
          <a:lstStyle/>
          <a:p>
            <a:r>
              <a:rPr lang="en-US" sz="1700" dirty="0"/>
              <a:t>Parenting style can depend on the temperament of a child.</a:t>
            </a:r>
          </a:p>
          <a:p>
            <a:r>
              <a:rPr lang="en-US" sz="1700" b="1" dirty="0"/>
              <a:t>Temperament </a:t>
            </a:r>
            <a:r>
              <a:rPr lang="mr-IN" sz="1700" dirty="0"/>
              <a:t>–</a:t>
            </a:r>
            <a:r>
              <a:rPr lang="en-US" sz="1700" dirty="0"/>
              <a:t> innate traits that influence how one thinks, behaves, and reacts with the environment.</a:t>
            </a:r>
          </a:p>
          <a:p>
            <a:r>
              <a:rPr lang="en-US" sz="1700" b="1" dirty="0"/>
              <a:t>Easy temperament </a:t>
            </a:r>
            <a:r>
              <a:rPr lang="mr-IN" sz="1700" dirty="0"/>
              <a:t>–</a:t>
            </a:r>
            <a:r>
              <a:rPr lang="en-US" sz="1700" dirty="0"/>
              <a:t> positive emotions, adapt well to change, and capable of regulating emotions.</a:t>
            </a:r>
          </a:p>
          <a:p>
            <a:pPr marL="285750" indent="-285750">
              <a:buFont typeface="Arial" charset="0"/>
              <a:buChar char="•"/>
            </a:pPr>
            <a:r>
              <a:rPr lang="en-US" sz="1700" dirty="0"/>
              <a:t>More likely to elicit warm and responsive parenting.</a:t>
            </a:r>
          </a:p>
          <a:p>
            <a:r>
              <a:rPr lang="en-US" sz="1700" b="1" dirty="0"/>
              <a:t>Difficult temperament </a:t>
            </a:r>
            <a:r>
              <a:rPr lang="mr-IN" sz="1700" dirty="0"/>
              <a:t>–</a:t>
            </a:r>
            <a:r>
              <a:rPr lang="en-US" sz="1700" dirty="0"/>
              <a:t> negative emotions, difficulty adapting to change and regulating emotions.</a:t>
            </a:r>
          </a:p>
          <a:p>
            <a:pPr marL="285750" indent="-285750">
              <a:buFont typeface="Arial" charset="0"/>
              <a:buChar char="•"/>
            </a:pPr>
            <a:r>
              <a:rPr lang="en-US" sz="1700" dirty="0"/>
              <a:t>More likely to evoke irritation and cause parents to withdraw.</a:t>
            </a:r>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678351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adolescence</a:t>
            </a:r>
          </a:p>
        </p:txBody>
      </p:sp>
      <p:sp>
        <p:nvSpPr>
          <p:cNvPr id="7" name="Text Placeholder 6"/>
          <p:cNvSpPr>
            <a:spLocks noGrp="1"/>
          </p:cNvSpPr>
          <p:nvPr>
            <p:ph type="body" sz="quarter" idx="14"/>
          </p:nvPr>
        </p:nvSpPr>
        <p:spPr>
          <a:xfrm>
            <a:off x="2928256" y="6329525"/>
            <a:ext cx="3120798" cy="303503"/>
          </a:xfrm>
        </p:spPr>
        <p:txBody>
          <a:bodyPr>
            <a:normAutofit lnSpcReduction="10000"/>
          </a:bodyPr>
          <a:lstStyle/>
          <a:p>
            <a:r>
              <a:rPr lang="en-US" sz="1400"/>
              <a:t>Figure </a:t>
            </a:r>
            <a:r>
              <a:rPr lang="en-US" sz="1400" dirty="0"/>
              <a:t>9.15 (credit: Sheila </a:t>
            </a:r>
            <a:r>
              <a:rPr lang="en-US" sz="1400" dirty="0" err="1"/>
              <a:t>Tostes</a:t>
            </a:r>
            <a:r>
              <a:rPr lang="en-US" sz="1400" dirty="0"/>
              <a:t>)</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9_04_Adolescent.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6906" r="-26906"/>
          <a:stretch>
            <a:fillRect/>
          </a:stretch>
        </p:blipFill>
        <p:spPr>
          <a:xfrm>
            <a:off x="457200" y="1865157"/>
            <a:ext cx="8062913" cy="3500071"/>
          </a:xfrm>
        </p:spPr>
      </p:pic>
    </p:spTree>
    <p:extLst>
      <p:ext uri="{BB962C8B-B14F-4D97-AF65-F5344CB8AC3E}">
        <p14:creationId xmlns:p14="http://schemas.microsoft.com/office/powerpoint/2010/main" val="1411704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DEVELOPMENT</a:t>
            </a:r>
          </a:p>
        </p:txBody>
      </p:sp>
      <p:sp>
        <p:nvSpPr>
          <p:cNvPr id="4" name="Text Placeholder 3"/>
          <p:cNvSpPr>
            <a:spLocks noGrp="1"/>
          </p:cNvSpPr>
          <p:nvPr>
            <p:ph type="body" sz="quarter" idx="14"/>
          </p:nvPr>
        </p:nvSpPr>
        <p:spPr>
          <a:xfrm>
            <a:off x="457200" y="1113810"/>
            <a:ext cx="8367221" cy="4903531"/>
          </a:xfrm>
        </p:spPr>
        <p:txBody>
          <a:bodyPr>
            <a:normAutofit/>
          </a:bodyPr>
          <a:lstStyle/>
          <a:p>
            <a:pPr>
              <a:spcBef>
                <a:spcPts val="480"/>
              </a:spcBef>
            </a:pPr>
            <a:r>
              <a:rPr lang="en-US" sz="1600" b="1" u="sng" dirty="0">
                <a:solidFill>
                  <a:srgbClr val="6CB255"/>
                </a:solidFill>
              </a:rPr>
              <a:t>Puberty</a:t>
            </a:r>
          </a:p>
          <a:p>
            <a:pPr>
              <a:spcBef>
                <a:spcPts val="480"/>
              </a:spcBef>
            </a:pPr>
            <a:r>
              <a:rPr lang="en-US" sz="1600" b="1" dirty="0" err="1"/>
              <a:t>Adrenarche</a:t>
            </a:r>
            <a:r>
              <a:rPr lang="en-US" sz="1600" dirty="0"/>
              <a:t> </a:t>
            </a:r>
            <a:r>
              <a:rPr lang="mr-IN" sz="1600" dirty="0"/>
              <a:t>–</a:t>
            </a:r>
            <a:r>
              <a:rPr lang="en-US" sz="1600" dirty="0"/>
              <a:t> maturing of the adrenal glands.</a:t>
            </a:r>
          </a:p>
          <a:p>
            <a:pPr>
              <a:spcBef>
                <a:spcPts val="480"/>
              </a:spcBef>
            </a:pPr>
            <a:r>
              <a:rPr lang="en-US" sz="1600" b="1" dirty="0" err="1"/>
              <a:t>Gonadarche</a:t>
            </a:r>
            <a:r>
              <a:rPr lang="en-US" sz="1600" b="1" dirty="0"/>
              <a:t> </a:t>
            </a:r>
            <a:r>
              <a:rPr lang="mr-IN" sz="1600" dirty="0"/>
              <a:t>–</a:t>
            </a:r>
            <a:r>
              <a:rPr lang="en-US" sz="1600" dirty="0"/>
              <a:t> maturing of the sex glands.</a:t>
            </a:r>
          </a:p>
          <a:p>
            <a:pPr>
              <a:spcBef>
                <a:spcPts val="480"/>
              </a:spcBef>
            </a:pPr>
            <a:r>
              <a:rPr lang="en-US" sz="1600" dirty="0"/>
              <a:t>Secondary sexual characteristics develop.</a:t>
            </a:r>
          </a:p>
          <a:p>
            <a:pPr marL="285750" indent="-285750">
              <a:spcBef>
                <a:spcPts val="480"/>
              </a:spcBef>
              <a:buFont typeface="Arial" charset="0"/>
              <a:buChar char="•"/>
            </a:pPr>
            <a:r>
              <a:rPr lang="en-US" sz="1600" dirty="0"/>
              <a:t>Breasts and hips in girls.</a:t>
            </a:r>
          </a:p>
          <a:p>
            <a:pPr marL="285750" indent="-285750">
              <a:spcBef>
                <a:spcPts val="480"/>
              </a:spcBef>
              <a:buFont typeface="Arial" charset="0"/>
              <a:buChar char="•"/>
            </a:pPr>
            <a:r>
              <a:rPr lang="en-US" sz="1600" dirty="0"/>
              <a:t>Facial hair and deepened voice in boys.</a:t>
            </a:r>
          </a:p>
          <a:p>
            <a:pPr>
              <a:spcBef>
                <a:spcPts val="480"/>
              </a:spcBef>
            </a:pPr>
            <a:r>
              <a:rPr lang="en-US" sz="1600" b="1" dirty="0"/>
              <a:t>Menarche</a:t>
            </a:r>
            <a:r>
              <a:rPr lang="en-US" sz="1600" dirty="0"/>
              <a:t> </a:t>
            </a:r>
            <a:r>
              <a:rPr lang="mr-IN" sz="1600" dirty="0"/>
              <a:t>–</a:t>
            </a:r>
            <a:r>
              <a:rPr lang="en-US" sz="1600" dirty="0"/>
              <a:t> beginning of menstrual periods (usually around 12-13 years old).</a:t>
            </a:r>
          </a:p>
          <a:p>
            <a:pPr>
              <a:spcBef>
                <a:spcPts val="480"/>
              </a:spcBef>
            </a:pPr>
            <a:r>
              <a:rPr lang="en-US" sz="1600" b="1" dirty="0" err="1"/>
              <a:t>Spermarche</a:t>
            </a:r>
            <a:r>
              <a:rPr lang="en-US" sz="1600" dirty="0"/>
              <a:t> </a:t>
            </a:r>
            <a:r>
              <a:rPr lang="mr-IN" sz="1600" dirty="0"/>
              <a:t>–</a:t>
            </a:r>
            <a:r>
              <a:rPr lang="en-US" sz="1600" dirty="0"/>
              <a:t> first ejaculation (around 13-14 years old).</a:t>
            </a:r>
          </a:p>
          <a:p>
            <a:pPr>
              <a:spcBef>
                <a:spcPts val="480"/>
              </a:spcBef>
            </a:pPr>
            <a:r>
              <a:rPr lang="en-US" sz="1600" dirty="0"/>
              <a:t>Growth spurts in both sexes.</a:t>
            </a:r>
          </a:p>
          <a:p>
            <a:pPr marL="285750" indent="-285750">
              <a:spcBef>
                <a:spcPts val="480"/>
              </a:spcBef>
              <a:buFont typeface="Arial" charset="0"/>
              <a:buChar char="•"/>
            </a:pPr>
            <a:r>
              <a:rPr lang="en-US" sz="1600" dirty="0"/>
              <a:t>Girls reach their adult height by 16.</a:t>
            </a:r>
          </a:p>
          <a:p>
            <a:pPr marL="285750" indent="-285750">
              <a:spcBef>
                <a:spcPts val="480"/>
              </a:spcBef>
              <a:buFont typeface="Arial" charset="0"/>
              <a:buChar char="•"/>
            </a:pPr>
            <a:r>
              <a:rPr lang="en-US" sz="1600" dirty="0"/>
              <a:t>Boys reach their adult height by 17.</a:t>
            </a:r>
          </a:p>
          <a:p>
            <a:pPr>
              <a:spcBef>
                <a:spcPts val="480"/>
              </a:spcBef>
            </a:pPr>
            <a:endParaRPr lang="en-US" sz="1600" dirty="0"/>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3" name="Picture 2"/>
          <p:cNvPicPr>
            <a:picLocks noChangeAspect="1"/>
          </p:cNvPicPr>
          <p:nvPr/>
        </p:nvPicPr>
        <p:blipFill>
          <a:blip r:embed="rId3"/>
          <a:stretch>
            <a:fillRect/>
          </a:stretch>
        </p:blipFill>
        <p:spPr>
          <a:xfrm>
            <a:off x="5201587" y="4217934"/>
            <a:ext cx="3622834" cy="2403147"/>
          </a:xfrm>
          <a:prstGeom prst="rect">
            <a:avLst/>
          </a:prstGeom>
        </p:spPr>
      </p:pic>
      <p:sp>
        <p:nvSpPr>
          <p:cNvPr id="6" name="TextBox 5"/>
          <p:cNvSpPr txBox="1"/>
          <p:nvPr/>
        </p:nvSpPr>
        <p:spPr>
          <a:xfrm>
            <a:off x="2863121" y="6138116"/>
            <a:ext cx="2338466" cy="523220"/>
          </a:xfrm>
          <a:prstGeom prst="rect">
            <a:avLst/>
          </a:prstGeom>
          <a:noFill/>
        </p:spPr>
        <p:txBody>
          <a:bodyPr wrap="square" rtlCol="0">
            <a:spAutoFit/>
          </a:bodyPr>
          <a:lstStyle/>
          <a:p>
            <a:r>
              <a:rPr lang="en-US" sz="1400" dirty="0"/>
              <a:t>(Credit: Puberty </a:t>
            </a:r>
            <a:r>
              <a:rPr lang="mr-IN" sz="1400" dirty="0"/>
              <a:t>–</a:t>
            </a:r>
            <a:r>
              <a:rPr lang="en-US" sz="1400" dirty="0"/>
              <a:t> Evolving Sciences)</a:t>
            </a:r>
          </a:p>
        </p:txBody>
      </p:sp>
    </p:spTree>
    <p:extLst>
      <p:ext uri="{BB962C8B-B14F-4D97-AF65-F5344CB8AC3E}">
        <p14:creationId xmlns:p14="http://schemas.microsoft.com/office/powerpoint/2010/main" val="10727226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Physical development</a:t>
            </a:r>
          </a:p>
        </p:txBody>
      </p:sp>
      <p:sp>
        <p:nvSpPr>
          <p:cNvPr id="7" name="Text Placeholder 6"/>
          <p:cNvSpPr>
            <a:spLocks noGrp="1"/>
          </p:cNvSpPr>
          <p:nvPr>
            <p:ph type="body" sz="quarter" idx="14"/>
          </p:nvPr>
        </p:nvSpPr>
        <p:spPr>
          <a:xfrm>
            <a:off x="457200" y="1128343"/>
            <a:ext cx="8469086" cy="1875811"/>
          </a:xfrm>
        </p:spPr>
        <p:txBody>
          <a:bodyPr>
            <a:normAutofit/>
          </a:bodyPr>
          <a:lstStyle/>
          <a:p>
            <a:r>
              <a:rPr lang="en-US" sz="1600" dirty="0"/>
              <a:t>Brain growth continues into the early 20s. The development of the frontal lobe, in particular, is important during this stage.</a:t>
            </a:r>
          </a:p>
          <a:p>
            <a:r>
              <a:rPr lang="en-US" sz="1600" dirty="0"/>
              <a:t>The frontal lobe is responsible for judgement, impulse control, and planning.</a:t>
            </a:r>
          </a:p>
          <a:p>
            <a:pPr marL="285750" indent="-285750">
              <a:buFont typeface="Arial" charset="0"/>
              <a:buChar char="•"/>
            </a:pPr>
            <a:r>
              <a:rPr lang="en-US" sz="1600" dirty="0"/>
              <a:t>May explain why adolescents engage in increased risk-taking behaviors and emotional outbursts.</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9_04_TeenBrain.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5618" r="-35618"/>
          <a:stretch>
            <a:fillRect/>
          </a:stretch>
        </p:blipFill>
        <p:spPr>
          <a:xfrm>
            <a:off x="235641" y="3096329"/>
            <a:ext cx="8062913" cy="3500071"/>
          </a:xfrm>
        </p:spPr>
      </p:pic>
      <p:sp>
        <p:nvSpPr>
          <p:cNvPr id="2" name="TextBox 1"/>
          <p:cNvSpPr txBox="1"/>
          <p:nvPr/>
        </p:nvSpPr>
        <p:spPr>
          <a:xfrm>
            <a:off x="7007905" y="6273448"/>
            <a:ext cx="1816516" cy="307777"/>
          </a:xfrm>
          <a:prstGeom prst="rect">
            <a:avLst/>
          </a:prstGeom>
          <a:noFill/>
        </p:spPr>
        <p:txBody>
          <a:bodyPr wrap="square" rtlCol="0">
            <a:spAutoFit/>
          </a:bodyPr>
          <a:lstStyle/>
          <a:p>
            <a:r>
              <a:rPr lang="en-US" sz="1400" dirty="0"/>
              <a:t>Figure 9.16</a:t>
            </a:r>
          </a:p>
        </p:txBody>
      </p:sp>
    </p:spTree>
    <p:extLst>
      <p:ext uri="{BB962C8B-B14F-4D97-AF65-F5344CB8AC3E}">
        <p14:creationId xmlns:p14="http://schemas.microsoft.com/office/powerpoint/2010/main" val="468374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COGNITIVE DEVELOPMENT</a:t>
            </a:r>
          </a:p>
        </p:txBody>
      </p:sp>
      <p:sp>
        <p:nvSpPr>
          <p:cNvPr id="7" name="Text Placeholder 6"/>
          <p:cNvSpPr>
            <a:spLocks noGrp="1"/>
          </p:cNvSpPr>
          <p:nvPr>
            <p:ph type="body" sz="quarter" idx="14"/>
          </p:nvPr>
        </p:nvSpPr>
        <p:spPr>
          <a:xfrm>
            <a:off x="457200" y="1119928"/>
            <a:ext cx="8367221" cy="2168962"/>
          </a:xfrm>
        </p:spPr>
        <p:txBody>
          <a:bodyPr>
            <a:noAutofit/>
          </a:bodyPr>
          <a:lstStyle/>
          <a:p>
            <a:pPr>
              <a:spcBef>
                <a:spcPts val="480"/>
              </a:spcBef>
            </a:pPr>
            <a:r>
              <a:rPr lang="en-US" sz="1700" dirty="0"/>
              <a:t>Teenage thinking is characterized by the ability to reason logically and solve hypothetical problems such as how to design, plan, and build a structure. </a:t>
            </a:r>
          </a:p>
          <a:p>
            <a:pPr marL="285750" indent="-285750">
              <a:spcBef>
                <a:spcPts val="480"/>
              </a:spcBef>
              <a:buFont typeface="Arial" charset="0"/>
              <a:buChar char="•"/>
            </a:pPr>
            <a:r>
              <a:rPr lang="en-US" sz="1700" dirty="0"/>
              <a:t>Some researchers believe this is due to an increase in mental capacity (development of new skills).</a:t>
            </a:r>
          </a:p>
          <a:p>
            <a:pPr marL="285750" indent="-285750">
              <a:spcBef>
                <a:spcPts val="480"/>
              </a:spcBef>
              <a:buFont typeface="Arial" charset="0"/>
              <a:buChar char="•"/>
            </a:pPr>
            <a:r>
              <a:rPr lang="en-US" sz="1700" dirty="0"/>
              <a:t>Some researchers believe this is due to increases in processing speed and efficiency (improvements to existing skills).</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3" name="Picture Placeholder 2" descr="CNX_Psych_09_04_Reasoning.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6906" r="-26906"/>
          <a:stretch>
            <a:fillRect/>
          </a:stretch>
        </p:blipFill>
        <p:spPr>
          <a:xfrm>
            <a:off x="3931720" y="3288890"/>
            <a:ext cx="6039820" cy="2846439"/>
          </a:xfrm>
        </p:spPr>
      </p:pic>
      <p:sp>
        <p:nvSpPr>
          <p:cNvPr id="2" name="TextBox 1"/>
          <p:cNvSpPr txBox="1"/>
          <p:nvPr/>
        </p:nvSpPr>
        <p:spPr>
          <a:xfrm>
            <a:off x="5689600" y="6288215"/>
            <a:ext cx="3454400" cy="292388"/>
          </a:xfrm>
          <a:prstGeom prst="rect">
            <a:avLst/>
          </a:prstGeom>
          <a:noFill/>
        </p:spPr>
        <p:txBody>
          <a:bodyPr wrap="square" rtlCol="0">
            <a:spAutoFit/>
          </a:bodyPr>
          <a:lstStyle/>
          <a:p>
            <a:r>
              <a:rPr lang="en-US" sz="1300" dirty="0"/>
              <a:t>Figure 9.17 (credit: U.S. Army RDECOM)</a:t>
            </a:r>
          </a:p>
        </p:txBody>
      </p:sp>
      <p:sp>
        <p:nvSpPr>
          <p:cNvPr id="4" name="TextBox 3"/>
          <p:cNvSpPr txBox="1"/>
          <p:nvPr/>
        </p:nvSpPr>
        <p:spPr>
          <a:xfrm>
            <a:off x="457200" y="3288890"/>
            <a:ext cx="4306529" cy="2298065"/>
          </a:xfrm>
          <a:prstGeom prst="rect">
            <a:avLst/>
          </a:prstGeom>
          <a:noFill/>
        </p:spPr>
        <p:txBody>
          <a:bodyPr wrap="square" rtlCol="0">
            <a:spAutoFit/>
          </a:bodyPr>
          <a:lstStyle/>
          <a:p>
            <a:pPr>
              <a:spcBef>
                <a:spcPts val="480"/>
              </a:spcBef>
              <a:spcAft>
                <a:spcPts val="600"/>
              </a:spcAft>
              <a:buClr>
                <a:srgbClr val="6CB255"/>
              </a:buClr>
            </a:pPr>
            <a:r>
              <a:rPr lang="en-US" sz="1700" b="1" dirty="0"/>
              <a:t>Cognitive Empathy (theory of mind) </a:t>
            </a:r>
            <a:r>
              <a:rPr lang="mr-IN" sz="1700" dirty="0"/>
              <a:t>–</a:t>
            </a:r>
            <a:r>
              <a:rPr lang="en-US" sz="1700" dirty="0"/>
              <a:t> the ability to take the perspective of others and feel concern for others.</a:t>
            </a:r>
          </a:p>
          <a:p>
            <a:pPr marL="285750" indent="-285750">
              <a:spcBef>
                <a:spcPts val="480"/>
              </a:spcBef>
              <a:spcAft>
                <a:spcPts val="600"/>
              </a:spcAft>
              <a:buClr>
                <a:srgbClr val="6CB255"/>
              </a:buClr>
              <a:buFont typeface="Arial" charset="0"/>
              <a:buChar char="•"/>
            </a:pPr>
            <a:r>
              <a:rPr lang="en-US" sz="1700" dirty="0"/>
              <a:t>Increases in adolescence.</a:t>
            </a:r>
          </a:p>
          <a:p>
            <a:pPr marL="285750" indent="-285750">
              <a:spcBef>
                <a:spcPts val="480"/>
              </a:spcBef>
              <a:spcAft>
                <a:spcPts val="600"/>
              </a:spcAft>
              <a:buClr>
                <a:srgbClr val="6CB255"/>
              </a:buClr>
              <a:buFont typeface="Arial" charset="0"/>
              <a:buChar char="•"/>
            </a:pPr>
            <a:r>
              <a:rPr lang="en-US" sz="1700" dirty="0"/>
              <a:t>An important part of social problem solving and conflict avoidance.</a:t>
            </a:r>
          </a:p>
          <a:p>
            <a:pPr>
              <a:spcAft>
                <a:spcPts val="600"/>
              </a:spcAft>
            </a:pPr>
            <a:endParaRPr lang="en-US" dirty="0"/>
          </a:p>
        </p:txBody>
      </p:sp>
    </p:spTree>
    <p:extLst>
      <p:ext uri="{BB962C8B-B14F-4D97-AF65-F5344CB8AC3E}">
        <p14:creationId xmlns:p14="http://schemas.microsoft.com/office/powerpoint/2010/main" val="37200436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29531"/>
          </a:xfrm>
        </p:spPr>
        <p:txBody>
          <a:bodyPr>
            <a:normAutofit/>
          </a:bodyPr>
          <a:lstStyle/>
          <a:p>
            <a:r>
              <a:rPr lang="en-US"/>
              <a:t>PSYCHOSOCIAL </a:t>
            </a:r>
            <a:r>
              <a:rPr lang="en-US" dirty="0"/>
              <a:t>DEVELOPMENT</a:t>
            </a:r>
          </a:p>
        </p:txBody>
      </p:sp>
      <p:sp>
        <p:nvSpPr>
          <p:cNvPr id="4" name="Text Placeholder 3"/>
          <p:cNvSpPr>
            <a:spLocks noGrp="1"/>
          </p:cNvSpPr>
          <p:nvPr>
            <p:ph type="body" sz="quarter" idx="14"/>
          </p:nvPr>
        </p:nvSpPr>
        <p:spPr>
          <a:xfrm>
            <a:off x="457200" y="1101650"/>
            <a:ext cx="8062912" cy="3303061"/>
          </a:xfrm>
        </p:spPr>
        <p:txBody>
          <a:bodyPr>
            <a:normAutofit/>
          </a:bodyPr>
          <a:lstStyle/>
          <a:p>
            <a:r>
              <a:rPr lang="en-US" sz="1600" dirty="0"/>
              <a:t>Adolescents refine their sense of self as they relate to others.</a:t>
            </a:r>
          </a:p>
          <a:p>
            <a:pPr marL="285750" indent="-285750">
              <a:buFont typeface="Arial" charset="0"/>
              <a:buChar char="•"/>
            </a:pPr>
            <a:r>
              <a:rPr lang="en-US" sz="1600" i="1" dirty="0"/>
              <a:t>Who am I?</a:t>
            </a:r>
          </a:p>
          <a:p>
            <a:pPr marL="285750" indent="-285750">
              <a:buFont typeface="Arial" charset="0"/>
              <a:buChar char="•"/>
            </a:pPr>
            <a:r>
              <a:rPr lang="en-US" sz="1600" i="1" dirty="0"/>
              <a:t>Who do I want to be?</a:t>
            </a:r>
          </a:p>
          <a:p>
            <a:pPr marL="285750" indent="-285750">
              <a:buFont typeface="Arial" charset="0"/>
              <a:buChar char="•"/>
            </a:pPr>
            <a:r>
              <a:rPr lang="en-US" sz="1600" dirty="0"/>
              <a:t>May adopt the values and roles that parents expect for them.</a:t>
            </a:r>
          </a:p>
          <a:p>
            <a:pPr marL="285750" indent="-285750">
              <a:buFont typeface="Arial" charset="0"/>
              <a:buChar char="•"/>
            </a:pPr>
            <a:r>
              <a:rPr lang="en-US" sz="1600" dirty="0"/>
              <a:t>May develop identities that are in opposition to their parents but align with a peer group.</a:t>
            </a:r>
          </a:p>
          <a:p>
            <a:pPr marL="285750" indent="-285750">
              <a:buFont typeface="Arial" charset="0"/>
              <a:buChar char="•"/>
            </a:pPr>
            <a:r>
              <a:rPr lang="en-US" sz="1600" dirty="0"/>
              <a:t>Peer relationships become a central focus in adolescents’ lives.</a:t>
            </a:r>
          </a:p>
          <a:p>
            <a:pPr marL="285750" indent="-285750">
              <a:buFont typeface="Arial" charset="0"/>
              <a:buChar char="•"/>
            </a:pPr>
            <a:r>
              <a:rPr lang="en-US" sz="1600" dirty="0"/>
              <a:t>According to Erikson, adolescents are in the identity vs role confusion stage. Teens may experiment while they figure out their identity.</a:t>
            </a:r>
          </a:p>
        </p:txBody>
      </p:sp>
      <p:pic>
        <p:nvPicPr>
          <p:cNvPr id="6" name="Picture 5"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3" name="Picture 2"/>
          <p:cNvPicPr>
            <a:picLocks noChangeAspect="1"/>
          </p:cNvPicPr>
          <p:nvPr/>
        </p:nvPicPr>
        <p:blipFill>
          <a:blip r:embed="rId3"/>
          <a:stretch>
            <a:fillRect/>
          </a:stretch>
        </p:blipFill>
        <p:spPr>
          <a:xfrm>
            <a:off x="6066823" y="4059936"/>
            <a:ext cx="2453289" cy="2453289"/>
          </a:xfrm>
          <a:prstGeom prst="rect">
            <a:avLst/>
          </a:prstGeom>
        </p:spPr>
      </p:pic>
      <p:sp>
        <p:nvSpPr>
          <p:cNvPr id="5" name="TextBox 4"/>
          <p:cNvSpPr txBox="1"/>
          <p:nvPr/>
        </p:nvSpPr>
        <p:spPr>
          <a:xfrm>
            <a:off x="457199" y="4269800"/>
            <a:ext cx="5329003" cy="1746632"/>
          </a:xfrm>
          <a:prstGeom prst="rect">
            <a:avLst/>
          </a:prstGeom>
          <a:noFill/>
        </p:spPr>
        <p:txBody>
          <a:bodyPr wrap="square" rtlCol="0">
            <a:spAutoFit/>
          </a:bodyPr>
          <a:lstStyle/>
          <a:p>
            <a:pPr>
              <a:spcBef>
                <a:spcPts val="480"/>
              </a:spcBef>
              <a:spcAft>
                <a:spcPts val="600"/>
              </a:spcAft>
              <a:buClr>
                <a:srgbClr val="6CB255"/>
              </a:buClr>
            </a:pPr>
            <a:r>
              <a:rPr lang="en-US" sz="1600" b="1" u="sng" dirty="0">
                <a:solidFill>
                  <a:srgbClr val="6CB255"/>
                </a:solidFill>
              </a:rPr>
              <a:t>Parent-Child Relationships</a:t>
            </a:r>
          </a:p>
          <a:p>
            <a:pPr>
              <a:spcBef>
                <a:spcPts val="480"/>
              </a:spcBef>
              <a:spcAft>
                <a:spcPts val="600"/>
              </a:spcAft>
              <a:buClr>
                <a:srgbClr val="6CB255"/>
              </a:buClr>
            </a:pPr>
            <a:r>
              <a:rPr lang="en-US" sz="1600" dirty="0"/>
              <a:t>Warm, healthy parent-child relationships have been associated with:</a:t>
            </a:r>
          </a:p>
          <a:p>
            <a:pPr marL="285750" indent="-285750">
              <a:spcBef>
                <a:spcPts val="480"/>
              </a:spcBef>
              <a:spcAft>
                <a:spcPts val="600"/>
              </a:spcAft>
              <a:buClr>
                <a:srgbClr val="6CB255"/>
              </a:buClr>
              <a:buFont typeface="Arial" charset="0"/>
              <a:buChar char="•"/>
            </a:pPr>
            <a:r>
              <a:rPr lang="en-US" sz="1600" dirty="0"/>
              <a:t>Better grades.</a:t>
            </a:r>
          </a:p>
          <a:p>
            <a:pPr marL="285750" indent="-285750">
              <a:spcBef>
                <a:spcPts val="480"/>
              </a:spcBef>
              <a:spcAft>
                <a:spcPts val="600"/>
              </a:spcAft>
              <a:buClr>
                <a:srgbClr val="6CB255"/>
              </a:buClr>
              <a:buFont typeface="Arial" charset="0"/>
              <a:buChar char="•"/>
            </a:pPr>
            <a:r>
              <a:rPr lang="en-US" sz="1600" dirty="0"/>
              <a:t>Fewer school behavior problems.</a:t>
            </a:r>
          </a:p>
        </p:txBody>
      </p:sp>
      <p:sp>
        <p:nvSpPr>
          <p:cNvPr id="7" name="TextBox 6"/>
          <p:cNvSpPr txBox="1"/>
          <p:nvPr/>
        </p:nvSpPr>
        <p:spPr>
          <a:xfrm>
            <a:off x="6475751" y="6513225"/>
            <a:ext cx="2188564" cy="292388"/>
          </a:xfrm>
          <a:prstGeom prst="rect">
            <a:avLst/>
          </a:prstGeom>
          <a:noFill/>
        </p:spPr>
        <p:txBody>
          <a:bodyPr wrap="square" rtlCol="0">
            <a:spAutoFit/>
          </a:bodyPr>
          <a:lstStyle/>
          <a:p>
            <a:r>
              <a:rPr lang="en-US" sz="1300"/>
              <a:t>(Credit</a:t>
            </a:r>
            <a:r>
              <a:rPr lang="en-US" sz="1300" dirty="0"/>
              <a:t>: Cowbirds in love)</a:t>
            </a:r>
          </a:p>
        </p:txBody>
      </p:sp>
    </p:spTree>
    <p:extLst>
      <p:ext uri="{BB962C8B-B14F-4D97-AF65-F5344CB8AC3E}">
        <p14:creationId xmlns:p14="http://schemas.microsoft.com/office/powerpoint/2010/main" val="17951767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EMERGING ADULTHOOD</a:t>
            </a:r>
          </a:p>
        </p:txBody>
      </p:sp>
      <p:sp>
        <p:nvSpPr>
          <p:cNvPr id="4" name="Text Placeholder 3"/>
          <p:cNvSpPr>
            <a:spLocks noGrp="1"/>
          </p:cNvSpPr>
          <p:nvPr>
            <p:ph type="body" sz="quarter" idx="14"/>
          </p:nvPr>
        </p:nvSpPr>
        <p:spPr>
          <a:xfrm>
            <a:off x="457199" y="1205225"/>
            <a:ext cx="8367221" cy="1358094"/>
          </a:xfrm>
        </p:spPr>
        <p:txBody>
          <a:bodyPr>
            <a:normAutofit/>
          </a:bodyPr>
          <a:lstStyle/>
          <a:p>
            <a:pPr>
              <a:spcBef>
                <a:spcPts val="480"/>
              </a:spcBef>
            </a:pPr>
            <a:r>
              <a:rPr lang="en-US" sz="1700" dirty="0"/>
              <a:t>Emerging adulthood is a relatively newly defined period of lifespan development.</a:t>
            </a:r>
          </a:p>
          <a:p>
            <a:pPr marL="285750" indent="-285750">
              <a:spcBef>
                <a:spcPts val="480"/>
              </a:spcBef>
              <a:buFont typeface="Arial" charset="0"/>
              <a:buChar char="•"/>
            </a:pPr>
            <a:r>
              <a:rPr lang="en-US" sz="1700" dirty="0"/>
              <a:t>18 years to mid 20s.</a:t>
            </a:r>
          </a:p>
          <a:p>
            <a:pPr marL="285750" indent="-285750">
              <a:spcBef>
                <a:spcPts val="480"/>
              </a:spcBef>
              <a:buFont typeface="Arial" charset="0"/>
              <a:buChar char="•"/>
            </a:pPr>
            <a:r>
              <a:rPr lang="en-US" sz="1700" dirty="0"/>
              <a:t>Identity exploration is focused on work and love.</a:t>
            </a:r>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3" name="Picture 2"/>
          <p:cNvPicPr>
            <a:picLocks noChangeAspect="1"/>
          </p:cNvPicPr>
          <p:nvPr/>
        </p:nvPicPr>
        <p:blipFill>
          <a:blip r:embed="rId3"/>
          <a:stretch>
            <a:fillRect/>
          </a:stretch>
        </p:blipFill>
        <p:spPr>
          <a:xfrm>
            <a:off x="4739179" y="2867683"/>
            <a:ext cx="4085241" cy="2734301"/>
          </a:xfrm>
          <a:prstGeom prst="rect">
            <a:avLst/>
          </a:prstGeom>
        </p:spPr>
      </p:pic>
      <p:sp>
        <p:nvSpPr>
          <p:cNvPr id="6" name="TextBox 5"/>
          <p:cNvSpPr txBox="1"/>
          <p:nvPr/>
        </p:nvSpPr>
        <p:spPr>
          <a:xfrm>
            <a:off x="457198" y="2580638"/>
            <a:ext cx="3889950" cy="3472746"/>
          </a:xfrm>
          <a:prstGeom prst="rect">
            <a:avLst/>
          </a:prstGeom>
          <a:noFill/>
        </p:spPr>
        <p:txBody>
          <a:bodyPr wrap="square" rtlCol="0">
            <a:spAutoFit/>
          </a:bodyPr>
          <a:lstStyle/>
          <a:p>
            <a:pPr>
              <a:spcBef>
                <a:spcPts val="480"/>
              </a:spcBef>
              <a:spcAft>
                <a:spcPts val="600"/>
              </a:spcAft>
              <a:buClr>
                <a:srgbClr val="6CB255"/>
              </a:buClr>
            </a:pPr>
            <a:r>
              <a:rPr lang="en-US" sz="1600" b="1" i="1" dirty="0"/>
              <a:t>Why are people taking longer to grow up?</a:t>
            </a:r>
          </a:p>
          <a:p>
            <a:pPr marL="285750" indent="-285750">
              <a:spcBef>
                <a:spcPts val="480"/>
              </a:spcBef>
              <a:spcAft>
                <a:spcPts val="600"/>
              </a:spcAft>
              <a:buClr>
                <a:srgbClr val="6CB255"/>
              </a:buClr>
              <a:buFont typeface="Arial" charset="0"/>
              <a:buChar char="•"/>
            </a:pPr>
            <a:r>
              <a:rPr lang="en-US" sz="1600" dirty="0"/>
              <a:t>Product of Western culture and current times.</a:t>
            </a:r>
          </a:p>
          <a:p>
            <a:pPr marL="285750" indent="-285750">
              <a:spcBef>
                <a:spcPts val="480"/>
              </a:spcBef>
              <a:spcAft>
                <a:spcPts val="600"/>
              </a:spcAft>
              <a:buClr>
                <a:srgbClr val="6CB255"/>
              </a:buClr>
              <a:buFont typeface="Arial" charset="0"/>
              <a:buChar char="•"/>
            </a:pPr>
            <a:r>
              <a:rPr lang="en-US" sz="1600" dirty="0"/>
              <a:t>People are living longer allowing them extra time to start a career and family.</a:t>
            </a:r>
          </a:p>
          <a:p>
            <a:pPr marL="285750" indent="-285750">
              <a:spcBef>
                <a:spcPts val="480"/>
              </a:spcBef>
              <a:spcAft>
                <a:spcPts val="600"/>
              </a:spcAft>
              <a:buClr>
                <a:srgbClr val="6CB255"/>
              </a:buClr>
              <a:buFont typeface="Arial" charset="0"/>
              <a:buChar char="•"/>
            </a:pPr>
            <a:r>
              <a:rPr lang="en-US" sz="1600" dirty="0"/>
              <a:t>Higher levels of education are required for careers.</a:t>
            </a:r>
          </a:p>
          <a:p>
            <a:pPr marL="285750" indent="-285750">
              <a:spcBef>
                <a:spcPts val="480"/>
              </a:spcBef>
              <a:spcAft>
                <a:spcPts val="600"/>
              </a:spcAft>
              <a:buClr>
                <a:srgbClr val="6CB255"/>
              </a:buClr>
              <a:buFont typeface="Arial" charset="0"/>
              <a:buChar char="•"/>
            </a:pPr>
            <a:r>
              <a:rPr lang="en-US" sz="1600" dirty="0"/>
              <a:t>Higher cultural value placed on taking time to explore options.</a:t>
            </a:r>
          </a:p>
          <a:p>
            <a:pPr>
              <a:spcAft>
                <a:spcPts val="600"/>
              </a:spcAft>
              <a:buClr>
                <a:srgbClr val="6CB255"/>
              </a:buClr>
            </a:pPr>
            <a:endParaRPr lang="en-US" dirty="0"/>
          </a:p>
        </p:txBody>
      </p:sp>
      <p:sp>
        <p:nvSpPr>
          <p:cNvPr id="7" name="TextBox 6"/>
          <p:cNvSpPr txBox="1"/>
          <p:nvPr/>
        </p:nvSpPr>
        <p:spPr>
          <a:xfrm>
            <a:off x="6994708" y="5756223"/>
            <a:ext cx="2149292" cy="297161"/>
          </a:xfrm>
          <a:prstGeom prst="rect">
            <a:avLst/>
          </a:prstGeom>
          <a:noFill/>
        </p:spPr>
        <p:txBody>
          <a:bodyPr wrap="square" rtlCol="0">
            <a:spAutoFit/>
          </a:bodyPr>
          <a:lstStyle/>
          <a:p>
            <a:r>
              <a:rPr lang="en-US" sz="1300" dirty="0"/>
              <a:t>(Credit: EA Resources)</a:t>
            </a:r>
          </a:p>
        </p:txBody>
      </p:sp>
    </p:spTree>
    <p:extLst>
      <p:ext uri="{BB962C8B-B14F-4D97-AF65-F5344CB8AC3E}">
        <p14:creationId xmlns:p14="http://schemas.microsoft.com/office/powerpoint/2010/main" val="6076478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ADULTHOOD: PHYSICAL DEVELOPMENT</a:t>
            </a:r>
          </a:p>
        </p:txBody>
      </p:sp>
      <p:sp>
        <p:nvSpPr>
          <p:cNvPr id="7" name="Text Placeholder 6"/>
          <p:cNvSpPr>
            <a:spLocks noGrp="1"/>
          </p:cNvSpPr>
          <p:nvPr>
            <p:ph type="body" sz="quarter" idx="14"/>
          </p:nvPr>
        </p:nvSpPr>
        <p:spPr>
          <a:xfrm>
            <a:off x="457200" y="1104219"/>
            <a:ext cx="8367221" cy="3492230"/>
          </a:xfrm>
        </p:spPr>
        <p:txBody>
          <a:bodyPr>
            <a:normAutofit/>
          </a:bodyPr>
          <a:lstStyle/>
          <a:p>
            <a:pPr>
              <a:spcBef>
                <a:spcPts val="300"/>
              </a:spcBef>
              <a:spcAft>
                <a:spcPts val="500"/>
              </a:spcAft>
            </a:pPr>
            <a:r>
              <a:rPr lang="en-US" sz="1600" b="1" dirty="0">
                <a:solidFill>
                  <a:srgbClr val="6CB255"/>
                </a:solidFill>
              </a:rPr>
              <a:t>Early Adulthood (20s-40s):  </a:t>
            </a:r>
            <a:r>
              <a:rPr lang="en-US" sz="1600" dirty="0"/>
              <a:t>Physical abilities are at their peak.</a:t>
            </a:r>
          </a:p>
          <a:p>
            <a:pPr>
              <a:spcBef>
                <a:spcPts val="300"/>
              </a:spcBef>
              <a:spcAft>
                <a:spcPts val="500"/>
              </a:spcAft>
            </a:pPr>
            <a:r>
              <a:rPr lang="en-US" sz="1600" b="1" dirty="0">
                <a:solidFill>
                  <a:srgbClr val="6CB255"/>
                </a:solidFill>
              </a:rPr>
              <a:t>Middle Adulthood (40s-60s):</a:t>
            </a:r>
          </a:p>
          <a:p>
            <a:pPr marL="285750" indent="-285750">
              <a:spcBef>
                <a:spcPts val="300"/>
              </a:spcBef>
              <a:spcAft>
                <a:spcPts val="500"/>
              </a:spcAft>
              <a:buFont typeface="Arial" charset="0"/>
              <a:buChar char="•"/>
            </a:pPr>
            <a:r>
              <a:rPr lang="en-US" sz="1600" dirty="0"/>
              <a:t>Physical decline is gradual.</a:t>
            </a:r>
          </a:p>
          <a:p>
            <a:pPr marL="285750" indent="-285750">
              <a:spcBef>
                <a:spcPts val="300"/>
              </a:spcBef>
              <a:spcAft>
                <a:spcPts val="500"/>
              </a:spcAft>
              <a:buFont typeface="Arial" charset="0"/>
              <a:buChar char="•"/>
            </a:pPr>
            <a:r>
              <a:rPr lang="en-US" sz="1600" dirty="0"/>
              <a:t>Skin loses elasticity (wrinkles form).</a:t>
            </a:r>
          </a:p>
          <a:p>
            <a:pPr marL="285750" indent="-285750">
              <a:spcBef>
                <a:spcPts val="300"/>
              </a:spcBef>
              <a:spcAft>
                <a:spcPts val="500"/>
              </a:spcAft>
              <a:buFont typeface="Arial" charset="0"/>
              <a:buChar char="•"/>
            </a:pPr>
            <a:r>
              <a:rPr lang="en-US" sz="1600" dirty="0"/>
              <a:t>Visual acuity decreases.</a:t>
            </a:r>
          </a:p>
          <a:p>
            <a:pPr marL="285750" indent="-285750">
              <a:spcBef>
                <a:spcPts val="300"/>
              </a:spcBef>
              <a:spcAft>
                <a:spcPts val="500"/>
              </a:spcAft>
              <a:buFont typeface="Arial" charset="0"/>
              <a:buChar char="•"/>
            </a:pPr>
            <a:r>
              <a:rPr lang="en-US" sz="1600" dirty="0"/>
              <a:t>Women experience menopause.</a:t>
            </a:r>
          </a:p>
          <a:p>
            <a:pPr marL="285750" indent="-285750">
              <a:spcBef>
                <a:spcPts val="300"/>
              </a:spcBef>
              <a:spcAft>
                <a:spcPts val="500"/>
              </a:spcAft>
              <a:buFont typeface="Arial" charset="0"/>
              <a:buChar char="•"/>
            </a:pPr>
            <a:r>
              <a:rPr lang="en-US" sz="1600" dirty="0"/>
              <a:t>Men and women both tend to gain weight.</a:t>
            </a:r>
          </a:p>
          <a:p>
            <a:pPr marL="285750" indent="-285750">
              <a:spcBef>
                <a:spcPts val="300"/>
              </a:spcBef>
              <a:spcAft>
                <a:spcPts val="500"/>
              </a:spcAft>
              <a:buFont typeface="Arial" charset="0"/>
              <a:buChar char="•"/>
            </a:pPr>
            <a:r>
              <a:rPr lang="en-US" sz="1600" dirty="0"/>
              <a:t>Hair begins to thin and turn gray.</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9_04_Exercise.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5766" r="-35766"/>
          <a:stretch>
            <a:fillRect/>
          </a:stretch>
        </p:blipFill>
        <p:spPr>
          <a:xfrm>
            <a:off x="3726398" y="1793062"/>
            <a:ext cx="6268785" cy="2721249"/>
          </a:xfrm>
        </p:spPr>
      </p:pic>
      <p:sp>
        <p:nvSpPr>
          <p:cNvPr id="2" name="TextBox 1"/>
          <p:cNvSpPr txBox="1"/>
          <p:nvPr/>
        </p:nvSpPr>
        <p:spPr>
          <a:xfrm>
            <a:off x="4992914" y="4514311"/>
            <a:ext cx="4151086" cy="523220"/>
          </a:xfrm>
          <a:prstGeom prst="rect">
            <a:avLst/>
          </a:prstGeom>
          <a:noFill/>
        </p:spPr>
        <p:txBody>
          <a:bodyPr wrap="square" rtlCol="0">
            <a:spAutoFit/>
          </a:bodyPr>
          <a:lstStyle/>
          <a:p>
            <a:r>
              <a:rPr lang="en-US" sz="1400" dirty="0"/>
              <a:t>Figure 9.18(credit: modification of work by Peter </a:t>
            </a:r>
            <a:r>
              <a:rPr lang="en-US" sz="1400"/>
              <a:t>Stevens)</a:t>
            </a:r>
            <a:endParaRPr lang="en-US" sz="1400" dirty="0"/>
          </a:p>
        </p:txBody>
      </p:sp>
      <p:sp>
        <p:nvSpPr>
          <p:cNvPr id="3" name="TextBox 2"/>
          <p:cNvSpPr txBox="1"/>
          <p:nvPr/>
        </p:nvSpPr>
        <p:spPr>
          <a:xfrm>
            <a:off x="457199" y="3926843"/>
            <a:ext cx="8367221" cy="2708434"/>
          </a:xfrm>
          <a:prstGeom prst="rect">
            <a:avLst/>
          </a:prstGeom>
          <a:noFill/>
        </p:spPr>
        <p:txBody>
          <a:bodyPr wrap="square" rtlCol="0">
            <a:spAutoFit/>
          </a:bodyPr>
          <a:lstStyle/>
          <a:p>
            <a:pPr>
              <a:spcBef>
                <a:spcPts val="300"/>
              </a:spcBef>
              <a:spcAft>
                <a:spcPts val="500"/>
              </a:spcAft>
            </a:pPr>
            <a:r>
              <a:rPr lang="en-US" sz="1600" b="1" dirty="0">
                <a:solidFill>
                  <a:srgbClr val="6CB255"/>
                </a:solidFill>
              </a:rPr>
              <a:t>Late Adulthood (60s +):</a:t>
            </a:r>
          </a:p>
          <a:p>
            <a:pPr marL="285750" indent="-285750">
              <a:spcBef>
                <a:spcPts val="300"/>
              </a:spcBef>
              <a:spcAft>
                <a:spcPts val="500"/>
              </a:spcAft>
              <a:buClr>
                <a:srgbClr val="6CB255"/>
              </a:buClr>
              <a:buFont typeface="Arial" charset="0"/>
              <a:buChar char="•"/>
            </a:pPr>
            <a:r>
              <a:rPr lang="en-US" sz="1600" dirty="0"/>
              <a:t>Skin continues to lose elasticity.</a:t>
            </a:r>
          </a:p>
          <a:p>
            <a:pPr marL="285750" indent="-285750">
              <a:spcBef>
                <a:spcPts val="300"/>
              </a:spcBef>
              <a:spcAft>
                <a:spcPts val="500"/>
              </a:spcAft>
              <a:buClr>
                <a:srgbClr val="6CB255"/>
              </a:buClr>
              <a:buFont typeface="Arial" charset="0"/>
              <a:buChar char="•"/>
            </a:pPr>
            <a:r>
              <a:rPr lang="en-US" sz="1600" dirty="0"/>
              <a:t>Reaction time slows further.</a:t>
            </a:r>
          </a:p>
          <a:p>
            <a:pPr marL="285750" indent="-285750">
              <a:spcBef>
                <a:spcPts val="300"/>
              </a:spcBef>
              <a:spcAft>
                <a:spcPts val="500"/>
              </a:spcAft>
              <a:buClr>
                <a:srgbClr val="6CB255"/>
              </a:buClr>
              <a:buFont typeface="Arial" charset="0"/>
              <a:buChar char="•"/>
            </a:pPr>
            <a:r>
              <a:rPr lang="en-US" sz="1600" dirty="0"/>
              <a:t>Muscle strength diminishes.</a:t>
            </a:r>
          </a:p>
          <a:p>
            <a:pPr marL="285750" indent="-285750">
              <a:spcBef>
                <a:spcPts val="300"/>
              </a:spcBef>
              <a:spcAft>
                <a:spcPts val="500"/>
              </a:spcAft>
              <a:buClr>
                <a:srgbClr val="6CB255"/>
              </a:buClr>
              <a:buFont typeface="Arial" charset="0"/>
              <a:buChar char="•"/>
            </a:pPr>
            <a:r>
              <a:rPr lang="en-US" sz="1600" dirty="0"/>
              <a:t>Smell, taste, hearing, vision decline.</a:t>
            </a:r>
          </a:p>
          <a:p>
            <a:pPr>
              <a:spcBef>
                <a:spcPts val="300"/>
              </a:spcBef>
              <a:spcAft>
                <a:spcPts val="500"/>
              </a:spcAft>
            </a:pPr>
            <a:r>
              <a:rPr lang="en-US" sz="1600" dirty="0"/>
              <a:t>Physical declines of middle and late adulthood can be minimized with proper exercise, nutrition, and an active lifestyle. </a:t>
            </a:r>
          </a:p>
          <a:p>
            <a:pPr>
              <a:spcBef>
                <a:spcPts val="300"/>
              </a:spcBef>
              <a:spcAft>
                <a:spcPts val="500"/>
              </a:spcAft>
            </a:pPr>
            <a:endParaRPr lang="en-US" dirty="0"/>
          </a:p>
        </p:txBody>
      </p:sp>
    </p:spTree>
    <p:extLst>
      <p:ext uri="{BB962C8B-B14F-4D97-AF65-F5344CB8AC3E}">
        <p14:creationId xmlns:p14="http://schemas.microsoft.com/office/powerpoint/2010/main" val="257795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7" name="TextBox 6"/>
          <p:cNvSpPr txBox="1"/>
          <p:nvPr/>
        </p:nvSpPr>
        <p:spPr>
          <a:xfrm>
            <a:off x="828675" y="1371600"/>
            <a:ext cx="7658100" cy="4708981"/>
          </a:xfrm>
          <a:prstGeom prst="rect">
            <a:avLst/>
          </a:prstGeom>
          <a:noFill/>
          <a:ln w="76200">
            <a:solidFill>
              <a:srgbClr val="6CB255"/>
            </a:solidFill>
          </a:ln>
        </p:spPr>
        <p:txBody>
          <a:bodyPr wrap="square" rtlCol="0">
            <a:spAutoFit/>
          </a:bodyPr>
          <a:lstStyle/>
          <a:p>
            <a:pPr algn="ctr"/>
            <a:endParaRPr lang="en-US" b="1" dirty="0">
              <a:solidFill>
                <a:srgbClr val="6CB255"/>
              </a:solidFill>
            </a:endParaRPr>
          </a:p>
          <a:p>
            <a:pPr algn="ctr"/>
            <a:endParaRPr lang="en-US" b="1" dirty="0">
              <a:solidFill>
                <a:srgbClr val="6CB255"/>
              </a:solidFill>
            </a:endParaRPr>
          </a:p>
          <a:p>
            <a:pPr algn="ctr"/>
            <a:endParaRPr lang="en-US" b="1" dirty="0">
              <a:solidFill>
                <a:srgbClr val="6CB255"/>
              </a:solidFill>
            </a:endParaRPr>
          </a:p>
          <a:p>
            <a:pPr algn="ctr"/>
            <a:r>
              <a:rPr lang="en-US" sz="3600" b="1" dirty="0">
                <a:solidFill>
                  <a:srgbClr val="6CB255"/>
                </a:solidFill>
              </a:rPr>
              <a:t>ISSUES IN DEVELOPMENTAL PSYCHOLOGY</a:t>
            </a:r>
          </a:p>
          <a:p>
            <a:pPr algn="ctr"/>
            <a:endParaRPr lang="en-US" sz="2000" b="1" dirty="0">
              <a:solidFill>
                <a:srgbClr val="6CB255"/>
              </a:solidFill>
            </a:endParaRPr>
          </a:p>
          <a:p>
            <a:pPr algn="ctr"/>
            <a:r>
              <a:rPr lang="en-US" sz="2000" dirty="0">
                <a:solidFill>
                  <a:srgbClr val="6CB255"/>
                </a:solidFill>
              </a:rPr>
              <a:t>CONTINOUS VS DISCONTINUOUS</a:t>
            </a:r>
          </a:p>
          <a:p>
            <a:pPr algn="ctr"/>
            <a:endParaRPr lang="en-US" sz="2000" dirty="0">
              <a:solidFill>
                <a:srgbClr val="6CB255"/>
              </a:solidFill>
            </a:endParaRPr>
          </a:p>
          <a:p>
            <a:pPr algn="ctr"/>
            <a:r>
              <a:rPr lang="en-US" sz="2000" dirty="0">
                <a:solidFill>
                  <a:srgbClr val="6CB255"/>
                </a:solidFill>
              </a:rPr>
              <a:t>IS THERE ONE COURSE OF DEVELOPMENT OR MANY?</a:t>
            </a:r>
          </a:p>
          <a:p>
            <a:pPr algn="ctr"/>
            <a:endParaRPr lang="en-US" sz="2000" dirty="0">
              <a:solidFill>
                <a:srgbClr val="6CB255"/>
              </a:solidFill>
            </a:endParaRPr>
          </a:p>
          <a:p>
            <a:pPr algn="ctr"/>
            <a:r>
              <a:rPr lang="en-US" sz="2000" dirty="0">
                <a:solidFill>
                  <a:srgbClr val="6CB255"/>
                </a:solidFill>
              </a:rPr>
              <a:t>NATURE VS NURTURE</a:t>
            </a:r>
          </a:p>
          <a:p>
            <a:pPr algn="ctr"/>
            <a:endParaRPr lang="en-US" b="1" dirty="0">
              <a:solidFill>
                <a:srgbClr val="6CB255"/>
              </a:solidFill>
            </a:endParaRPr>
          </a:p>
          <a:p>
            <a:pPr algn="ctr"/>
            <a:endParaRPr lang="en-US" b="1" dirty="0">
              <a:solidFill>
                <a:srgbClr val="6CB255"/>
              </a:solidFill>
            </a:endParaRPr>
          </a:p>
          <a:p>
            <a:pPr algn="ctr"/>
            <a:endParaRPr lang="en-US" b="1" dirty="0">
              <a:solidFill>
                <a:srgbClr val="6CB255"/>
              </a:solidFill>
            </a:endParaRPr>
          </a:p>
        </p:txBody>
      </p:sp>
    </p:spTree>
    <p:extLst>
      <p:ext uri="{BB962C8B-B14F-4D97-AF65-F5344CB8AC3E}">
        <p14:creationId xmlns:p14="http://schemas.microsoft.com/office/powerpoint/2010/main" val="16149383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COGNITIVE DEVELOPMENT</a:t>
            </a:r>
          </a:p>
        </p:txBody>
      </p:sp>
      <p:sp>
        <p:nvSpPr>
          <p:cNvPr id="7" name="Text Placeholder 6"/>
          <p:cNvSpPr>
            <a:spLocks noGrp="1"/>
          </p:cNvSpPr>
          <p:nvPr>
            <p:ph type="body" sz="quarter" idx="14"/>
          </p:nvPr>
        </p:nvSpPr>
        <p:spPr>
          <a:xfrm>
            <a:off x="457200" y="1143112"/>
            <a:ext cx="8367221" cy="2093988"/>
          </a:xfrm>
        </p:spPr>
        <p:txBody>
          <a:bodyPr>
            <a:normAutofit/>
          </a:bodyPr>
          <a:lstStyle/>
          <a:p>
            <a:pPr>
              <a:spcBef>
                <a:spcPts val="480"/>
              </a:spcBef>
            </a:pPr>
            <a:r>
              <a:rPr lang="en-US" sz="1700" dirty="0"/>
              <a:t>Cognitive abilities remain steady throughout early and middle adulthood.</a:t>
            </a:r>
          </a:p>
          <a:p>
            <a:pPr>
              <a:spcBef>
                <a:spcPts val="480"/>
              </a:spcBef>
            </a:pPr>
            <a:r>
              <a:rPr lang="en-US" sz="1700" b="1" dirty="0"/>
              <a:t>Crystalized intelligence </a:t>
            </a:r>
            <a:r>
              <a:rPr lang="en-US" sz="1700" dirty="0"/>
              <a:t>(information, skills, and strategies gathered through experience) remains steady or </a:t>
            </a:r>
            <a:r>
              <a:rPr lang="en-US" sz="1700" u="sng" dirty="0"/>
              <a:t>improves</a:t>
            </a:r>
            <a:r>
              <a:rPr lang="en-US" sz="1700" dirty="0"/>
              <a:t>.</a:t>
            </a:r>
          </a:p>
          <a:p>
            <a:pPr>
              <a:spcBef>
                <a:spcPts val="480"/>
              </a:spcBef>
            </a:pPr>
            <a:r>
              <a:rPr lang="en-US" sz="1700" b="1" dirty="0"/>
              <a:t>Fluid intelligence </a:t>
            </a:r>
            <a:r>
              <a:rPr lang="en-US" sz="1700" dirty="0"/>
              <a:t>(information processing abilities, reasoning, and memory) begins to </a:t>
            </a:r>
            <a:r>
              <a:rPr lang="en-US" sz="1700" u="sng" dirty="0"/>
              <a:t>decline</a:t>
            </a:r>
            <a:r>
              <a:rPr lang="en-US" sz="1700" dirty="0"/>
              <a:t>.</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9_04_Cognitive.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6906" r="-26906"/>
          <a:stretch>
            <a:fillRect/>
          </a:stretch>
        </p:blipFill>
        <p:spPr>
          <a:xfrm>
            <a:off x="2775970" y="3154974"/>
            <a:ext cx="7225195" cy="3136422"/>
          </a:xfrm>
        </p:spPr>
      </p:pic>
      <p:sp>
        <p:nvSpPr>
          <p:cNvPr id="2" name="TextBox 1"/>
          <p:cNvSpPr txBox="1"/>
          <p:nvPr/>
        </p:nvSpPr>
        <p:spPr>
          <a:xfrm>
            <a:off x="6041419" y="6291396"/>
            <a:ext cx="2783002" cy="307777"/>
          </a:xfrm>
          <a:prstGeom prst="rect">
            <a:avLst/>
          </a:prstGeom>
          <a:noFill/>
        </p:spPr>
        <p:txBody>
          <a:bodyPr wrap="square" rtlCol="0">
            <a:spAutoFit/>
          </a:bodyPr>
          <a:lstStyle/>
          <a:p>
            <a:r>
              <a:rPr lang="en-US" sz="1400" dirty="0"/>
              <a:t>Figure 9.19 (credit: Philippe Put)</a:t>
            </a:r>
          </a:p>
        </p:txBody>
      </p:sp>
      <p:sp>
        <p:nvSpPr>
          <p:cNvPr id="3" name="TextBox 2"/>
          <p:cNvSpPr txBox="1"/>
          <p:nvPr/>
        </p:nvSpPr>
        <p:spPr>
          <a:xfrm>
            <a:off x="457200" y="3124296"/>
            <a:ext cx="3347884" cy="2341667"/>
          </a:xfrm>
          <a:prstGeom prst="rect">
            <a:avLst/>
          </a:prstGeom>
          <a:noFill/>
        </p:spPr>
        <p:txBody>
          <a:bodyPr wrap="square" rtlCol="0">
            <a:spAutoFit/>
          </a:bodyPr>
          <a:lstStyle/>
          <a:p>
            <a:pPr>
              <a:spcBef>
                <a:spcPts val="480"/>
              </a:spcBef>
              <a:spcAft>
                <a:spcPts val="600"/>
              </a:spcAft>
            </a:pPr>
            <a:r>
              <a:rPr lang="en-US" sz="1700" dirty="0"/>
              <a:t>Cognitive activities such as playing mahjong, chess, or other games, can keep you mentally fit and delay cognitive decline. The same is true for solo pastimes like reading and completing crossword puzzles. </a:t>
            </a:r>
          </a:p>
          <a:p>
            <a:pPr>
              <a:spcBef>
                <a:spcPts val="480"/>
              </a:spcBef>
              <a:spcAft>
                <a:spcPts val="600"/>
              </a:spcAft>
            </a:pPr>
            <a:endParaRPr lang="en-US" dirty="0"/>
          </a:p>
        </p:txBody>
      </p:sp>
    </p:spTree>
    <p:extLst>
      <p:ext uri="{BB962C8B-B14F-4D97-AF65-F5344CB8AC3E}">
        <p14:creationId xmlns:p14="http://schemas.microsoft.com/office/powerpoint/2010/main" val="28347857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PSYCHOSOCIAL DEVELOPMENT</a:t>
            </a:r>
          </a:p>
        </p:txBody>
      </p:sp>
      <p:sp>
        <p:nvSpPr>
          <p:cNvPr id="7" name="Text Placeholder 6"/>
          <p:cNvSpPr>
            <a:spLocks noGrp="1"/>
          </p:cNvSpPr>
          <p:nvPr>
            <p:ph type="body" sz="quarter" idx="14"/>
          </p:nvPr>
        </p:nvSpPr>
        <p:spPr>
          <a:xfrm>
            <a:off x="457200" y="1180113"/>
            <a:ext cx="8436078" cy="5258280"/>
          </a:xfrm>
        </p:spPr>
        <p:txBody>
          <a:bodyPr>
            <a:normAutofit/>
          </a:bodyPr>
          <a:lstStyle/>
          <a:p>
            <a:r>
              <a:rPr lang="en-US" sz="1600" dirty="0"/>
              <a:t>Theorists believe that as we age we need to continue to have meaning in our lives. Many adults define themselves by their job, or relationships with family.</a:t>
            </a:r>
          </a:p>
          <a:p>
            <a:r>
              <a:rPr lang="en-US" sz="1600" b="1" u="sng" dirty="0">
                <a:solidFill>
                  <a:srgbClr val="6CB255"/>
                </a:solidFill>
              </a:rPr>
              <a:t>Employment and Well-Being</a:t>
            </a:r>
            <a:endParaRPr lang="en-US" sz="1600" dirty="0"/>
          </a:p>
          <a:p>
            <a:r>
              <a:rPr lang="en-US" sz="1600" dirty="0"/>
              <a:t>Job satisfaction is closely tied to work that:</a:t>
            </a:r>
          </a:p>
          <a:p>
            <a:pPr marL="285750" indent="-285750">
              <a:buFont typeface="Arial" charset="0"/>
              <a:buChar char="•"/>
            </a:pPr>
            <a:r>
              <a:rPr lang="en-US" sz="1600" dirty="0"/>
              <a:t>Involves contact with other people.</a:t>
            </a:r>
          </a:p>
          <a:p>
            <a:pPr marL="285750" indent="-285750">
              <a:buFont typeface="Arial" charset="0"/>
              <a:buChar char="•"/>
            </a:pPr>
            <a:r>
              <a:rPr lang="en-US" sz="1600" dirty="0"/>
              <a:t>Is interesting.</a:t>
            </a:r>
          </a:p>
          <a:p>
            <a:pPr marL="285750" indent="-285750">
              <a:buFont typeface="Arial" charset="0"/>
              <a:buChar char="•"/>
            </a:pPr>
            <a:r>
              <a:rPr lang="en-US" sz="1600" dirty="0"/>
              <a:t>Provides opportunities for advancement.</a:t>
            </a:r>
          </a:p>
          <a:p>
            <a:pPr marL="285750" indent="-285750">
              <a:buFont typeface="Arial" charset="0"/>
              <a:buChar char="•"/>
            </a:pPr>
            <a:r>
              <a:rPr lang="en-US" sz="1600" dirty="0"/>
              <a:t>Allows some independence.</a:t>
            </a:r>
          </a:p>
          <a:p>
            <a:r>
              <a:rPr lang="en-US" sz="1600" b="1" u="sng" dirty="0">
                <a:solidFill>
                  <a:srgbClr val="6CB255"/>
                </a:solidFill>
              </a:rPr>
              <a:t>Relationships and Well-Being</a:t>
            </a:r>
          </a:p>
          <a:p>
            <a:r>
              <a:rPr lang="en-US" sz="1600" dirty="0"/>
              <a:t>Positive influences on well-being include:</a:t>
            </a:r>
          </a:p>
          <a:p>
            <a:pPr marL="285750" indent="-285750">
              <a:buFont typeface="Arial" charset="0"/>
              <a:buChar char="•"/>
            </a:pPr>
            <a:r>
              <a:rPr lang="en-US" sz="1600" dirty="0"/>
              <a:t>Having a stable marriage.</a:t>
            </a:r>
          </a:p>
          <a:p>
            <a:pPr marL="285750" indent="-285750">
              <a:buFont typeface="Arial" charset="0"/>
              <a:buChar char="•"/>
            </a:pPr>
            <a:r>
              <a:rPr lang="en-US" sz="1600" dirty="0"/>
              <a:t>Having children (initially stressful but rewarding later).</a:t>
            </a:r>
          </a:p>
          <a:p>
            <a:r>
              <a:rPr lang="en-US" sz="1600" b="1" dirty="0"/>
              <a:t>Socioemotional selectivity theory </a:t>
            </a:r>
            <a:r>
              <a:rPr lang="mr-IN" sz="1600" dirty="0"/>
              <a:t>–</a:t>
            </a:r>
            <a:r>
              <a:rPr lang="en-US" sz="1600" dirty="0"/>
              <a:t> as we get older, our social support and friendships dwindle in number, but remain as close, if not more close than in our earlier years.</a:t>
            </a:r>
          </a:p>
          <a:p>
            <a:endParaRPr lang="en-US" sz="1600" dirty="0"/>
          </a:p>
          <a:p>
            <a:endParaRPr lang="en-US" sz="1600" dirty="0"/>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994245" y="259914"/>
            <a:ext cx="1051734" cy="751709"/>
          </a:xfrm>
          <a:prstGeom prst="rect">
            <a:avLst/>
          </a:prstGeom>
        </p:spPr>
      </p:pic>
      <p:pic>
        <p:nvPicPr>
          <p:cNvPr id="4" name="Picture Placeholder 3" descr="CNX_Psych_09_04_Support.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6906" r="-26906"/>
          <a:stretch>
            <a:fillRect/>
          </a:stretch>
        </p:blipFill>
        <p:spPr>
          <a:xfrm>
            <a:off x="4293784" y="2002755"/>
            <a:ext cx="5357188" cy="2325529"/>
          </a:xfrm>
        </p:spPr>
      </p:pic>
      <p:sp>
        <p:nvSpPr>
          <p:cNvPr id="2" name="TextBox 1"/>
          <p:cNvSpPr txBox="1"/>
          <p:nvPr/>
        </p:nvSpPr>
        <p:spPr>
          <a:xfrm>
            <a:off x="5174516" y="4346872"/>
            <a:ext cx="2975428" cy="307777"/>
          </a:xfrm>
          <a:prstGeom prst="rect">
            <a:avLst/>
          </a:prstGeom>
          <a:noFill/>
        </p:spPr>
        <p:txBody>
          <a:bodyPr wrap="square" rtlCol="0">
            <a:spAutoFit/>
          </a:bodyPr>
          <a:lstStyle/>
          <a:p>
            <a:r>
              <a:rPr lang="en-US" sz="1400" dirty="0"/>
              <a:t>Figure 9.20 (credit: Gabriel Rocha)</a:t>
            </a:r>
          </a:p>
        </p:txBody>
      </p:sp>
    </p:spTree>
    <p:extLst>
      <p:ext uri="{BB962C8B-B14F-4D97-AF65-F5344CB8AC3E}">
        <p14:creationId xmlns:p14="http://schemas.microsoft.com/office/powerpoint/2010/main" val="8708255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DEATH AND DYING</a:t>
            </a:r>
          </a:p>
        </p:txBody>
      </p:sp>
      <p:sp>
        <p:nvSpPr>
          <p:cNvPr id="7" name="Text Placeholder 6"/>
          <p:cNvSpPr>
            <a:spLocks noGrp="1"/>
          </p:cNvSpPr>
          <p:nvPr>
            <p:ph type="body" sz="quarter" idx="14"/>
          </p:nvPr>
        </p:nvSpPr>
        <p:spPr>
          <a:xfrm>
            <a:off x="4335928" y="5621308"/>
            <a:ext cx="4184184" cy="798287"/>
          </a:xfrm>
        </p:spPr>
        <p:txBody>
          <a:bodyPr>
            <a:normAutofit/>
          </a:bodyPr>
          <a:lstStyle/>
          <a:p>
            <a:r>
              <a:rPr lang="en-US" sz="1400" dirty="0"/>
              <a:t>In some cultures, people’s bodies may be buried in a cemetery after death. Figure 9.21 (credit: Christina </a:t>
            </a:r>
            <a:r>
              <a:rPr lang="en-US" sz="1400" dirty="0" err="1"/>
              <a:t>Rutz</a:t>
            </a:r>
            <a:r>
              <a:rPr lang="en-US" sz="1400" dirty="0"/>
              <a:t>)</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3" name="Picture Placeholder 2" descr="CNX_Psych_09_05_Cemetery.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6475" r="-36475"/>
          <a:stretch>
            <a:fillRect/>
          </a:stretch>
        </p:blipFill>
        <p:spPr>
          <a:xfrm>
            <a:off x="2871561" y="2314612"/>
            <a:ext cx="7143521" cy="3100968"/>
          </a:xfrm>
        </p:spPr>
      </p:pic>
      <p:sp>
        <p:nvSpPr>
          <p:cNvPr id="2" name="TextBox 1"/>
          <p:cNvSpPr txBox="1"/>
          <p:nvPr/>
        </p:nvSpPr>
        <p:spPr>
          <a:xfrm>
            <a:off x="457200" y="1273894"/>
            <a:ext cx="7939541" cy="3824124"/>
          </a:xfrm>
          <a:prstGeom prst="rect">
            <a:avLst/>
          </a:prstGeom>
          <a:noFill/>
        </p:spPr>
        <p:txBody>
          <a:bodyPr wrap="square" rtlCol="0">
            <a:spAutoFit/>
          </a:bodyPr>
          <a:lstStyle/>
          <a:p>
            <a:pPr>
              <a:spcBef>
                <a:spcPts val="480"/>
              </a:spcBef>
              <a:spcAft>
                <a:spcPts val="600"/>
              </a:spcAft>
            </a:pPr>
            <a:r>
              <a:rPr lang="en-US" sz="1600" dirty="0"/>
              <a:t>Culture and individual backgrounds influence how we view death.</a:t>
            </a:r>
          </a:p>
          <a:p>
            <a:pPr>
              <a:spcBef>
                <a:spcPts val="480"/>
              </a:spcBef>
              <a:spcAft>
                <a:spcPts val="600"/>
              </a:spcAft>
            </a:pPr>
            <a:endParaRPr lang="en-US" sz="1600" dirty="0"/>
          </a:p>
          <a:p>
            <a:pPr>
              <a:spcBef>
                <a:spcPts val="480"/>
              </a:spcBef>
              <a:spcAft>
                <a:spcPts val="600"/>
              </a:spcAft>
            </a:pPr>
            <a:r>
              <a:rPr lang="en-US" sz="1600" b="1" u="sng" dirty="0">
                <a:solidFill>
                  <a:srgbClr val="6CB255"/>
                </a:solidFill>
              </a:rPr>
              <a:t>Elizabeth </a:t>
            </a:r>
            <a:r>
              <a:rPr lang="en-US" sz="1600" b="1" u="sng" dirty="0" err="1">
                <a:solidFill>
                  <a:srgbClr val="6CB255"/>
                </a:solidFill>
              </a:rPr>
              <a:t>Kubler</a:t>
            </a:r>
            <a:r>
              <a:rPr lang="en-US" sz="1600" b="1" u="sng" dirty="0">
                <a:solidFill>
                  <a:srgbClr val="6CB255"/>
                </a:solidFill>
              </a:rPr>
              <a:t>-Ross (1969)</a:t>
            </a:r>
          </a:p>
          <a:p>
            <a:pPr>
              <a:spcBef>
                <a:spcPts val="480"/>
              </a:spcBef>
              <a:spcAft>
                <a:spcPts val="600"/>
              </a:spcAft>
            </a:pPr>
            <a:r>
              <a:rPr lang="en-US" sz="1600" b="1" dirty="0"/>
              <a:t>5 stages of grief:</a:t>
            </a:r>
          </a:p>
          <a:p>
            <a:pPr marL="342900" indent="-342900">
              <a:spcBef>
                <a:spcPts val="480"/>
              </a:spcBef>
              <a:spcAft>
                <a:spcPts val="600"/>
              </a:spcAft>
              <a:buAutoNum type="arabicPeriod"/>
            </a:pPr>
            <a:r>
              <a:rPr lang="en-US" sz="1600" dirty="0"/>
              <a:t>Denial</a:t>
            </a:r>
          </a:p>
          <a:p>
            <a:pPr marL="342900" indent="-342900">
              <a:spcBef>
                <a:spcPts val="480"/>
              </a:spcBef>
              <a:spcAft>
                <a:spcPts val="600"/>
              </a:spcAft>
              <a:buAutoNum type="arabicPeriod"/>
            </a:pPr>
            <a:r>
              <a:rPr lang="en-US" sz="1600" dirty="0"/>
              <a:t>Anger</a:t>
            </a:r>
          </a:p>
          <a:p>
            <a:pPr marL="342900" indent="-342900">
              <a:spcBef>
                <a:spcPts val="480"/>
              </a:spcBef>
              <a:spcAft>
                <a:spcPts val="600"/>
              </a:spcAft>
              <a:buAutoNum type="arabicPeriod"/>
            </a:pPr>
            <a:r>
              <a:rPr lang="en-US" sz="1600" dirty="0"/>
              <a:t>Bargaining</a:t>
            </a:r>
          </a:p>
          <a:p>
            <a:pPr marL="342900" indent="-342900">
              <a:spcBef>
                <a:spcPts val="480"/>
              </a:spcBef>
              <a:spcAft>
                <a:spcPts val="600"/>
              </a:spcAft>
              <a:buAutoNum type="arabicPeriod"/>
            </a:pPr>
            <a:r>
              <a:rPr lang="en-US" sz="1600" dirty="0"/>
              <a:t>Depression</a:t>
            </a:r>
          </a:p>
          <a:p>
            <a:pPr marL="342900" indent="-342900">
              <a:spcBef>
                <a:spcPts val="480"/>
              </a:spcBef>
              <a:spcAft>
                <a:spcPts val="600"/>
              </a:spcAft>
              <a:buAutoNum type="arabicPeriod"/>
            </a:pPr>
            <a:r>
              <a:rPr lang="en-US" sz="1600" dirty="0"/>
              <a:t>Acceptance</a:t>
            </a:r>
          </a:p>
          <a:p>
            <a:pPr>
              <a:spcBef>
                <a:spcPts val="480"/>
              </a:spcBef>
              <a:spcAft>
                <a:spcPts val="600"/>
              </a:spcAft>
            </a:pPr>
            <a:endParaRPr lang="en-US" sz="1600" dirty="0"/>
          </a:p>
        </p:txBody>
      </p:sp>
    </p:spTree>
    <p:extLst>
      <p:ext uri="{BB962C8B-B14F-4D97-AF65-F5344CB8AC3E}">
        <p14:creationId xmlns:p14="http://schemas.microsoft.com/office/powerpoint/2010/main" val="2962047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6"/>
            <a:ext cx="8062912" cy="751709"/>
          </a:xfrm>
        </p:spPr>
        <p:txBody>
          <a:bodyPr>
            <a:normAutofit fontScale="90000"/>
          </a:bodyPr>
          <a:lstStyle/>
          <a:p>
            <a:r>
              <a:rPr lang="en-US" dirty="0"/>
              <a:t>Continuous v discontinuous</a:t>
            </a:r>
            <a:br>
              <a:rPr lang="en-US" dirty="0"/>
            </a:br>
            <a:r>
              <a:rPr lang="en-US" dirty="0"/>
              <a:t>development</a:t>
            </a:r>
          </a:p>
        </p:txBody>
      </p:sp>
      <p:sp>
        <p:nvSpPr>
          <p:cNvPr id="7" name="Text Placeholder 6"/>
          <p:cNvSpPr>
            <a:spLocks noGrp="1"/>
          </p:cNvSpPr>
          <p:nvPr>
            <p:ph type="body" sz="quarter" idx="14"/>
          </p:nvPr>
        </p:nvSpPr>
        <p:spPr>
          <a:xfrm>
            <a:off x="457200" y="1200669"/>
            <a:ext cx="8367221" cy="2899844"/>
          </a:xfrm>
        </p:spPr>
        <p:txBody>
          <a:bodyPr>
            <a:noAutofit/>
          </a:bodyPr>
          <a:lstStyle/>
          <a:p>
            <a:pPr>
              <a:spcBef>
                <a:spcPts val="480"/>
              </a:spcBef>
            </a:pPr>
            <a:r>
              <a:rPr lang="en-US" sz="1700" dirty="0"/>
              <a:t>Developmental psychologists have different views on the process of lifespan development.</a:t>
            </a:r>
          </a:p>
          <a:p>
            <a:pPr>
              <a:spcBef>
                <a:spcPts val="480"/>
              </a:spcBef>
            </a:pPr>
            <a:r>
              <a:rPr lang="en-US" sz="1700" b="1" dirty="0"/>
              <a:t>Continuous development </a:t>
            </a:r>
            <a:r>
              <a:rPr lang="mr-IN" sz="1700" dirty="0"/>
              <a:t>–</a:t>
            </a:r>
            <a:r>
              <a:rPr lang="en-US" sz="1700" dirty="0"/>
              <a:t> views development as a cumulative process, gradually improving on existing skills.</a:t>
            </a:r>
          </a:p>
          <a:p>
            <a:pPr>
              <a:spcBef>
                <a:spcPts val="480"/>
              </a:spcBef>
            </a:pPr>
            <a:r>
              <a:rPr lang="en-US" sz="1700" dirty="0"/>
              <a:t>E.g. Adding inches to height each year.</a:t>
            </a:r>
          </a:p>
          <a:p>
            <a:pPr>
              <a:spcBef>
                <a:spcPts val="480"/>
              </a:spcBef>
            </a:pPr>
            <a:r>
              <a:rPr lang="en-US" sz="1700" b="1" dirty="0"/>
              <a:t>Discontinuous development </a:t>
            </a:r>
            <a:r>
              <a:rPr lang="mr-IN" sz="1700" dirty="0"/>
              <a:t>–</a:t>
            </a:r>
            <a:r>
              <a:rPr lang="en-US" sz="1700" dirty="0"/>
              <a:t> views development as occurring in unique stages (specific times or ages).</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9_01_Develop.jpg"/>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t="-29557" b="-29557"/>
          <a:stretch>
            <a:fillRect/>
          </a:stretch>
        </p:blipFill>
        <p:spPr>
          <a:xfrm>
            <a:off x="609353" y="3497022"/>
            <a:ext cx="8062913" cy="3500071"/>
          </a:xfrm>
        </p:spPr>
      </p:pic>
      <p:sp>
        <p:nvSpPr>
          <p:cNvPr id="2" name="TextBox 1"/>
          <p:cNvSpPr txBox="1"/>
          <p:nvPr/>
        </p:nvSpPr>
        <p:spPr>
          <a:xfrm>
            <a:off x="7952302" y="6393602"/>
            <a:ext cx="1191698" cy="307777"/>
          </a:xfrm>
          <a:prstGeom prst="rect">
            <a:avLst/>
          </a:prstGeom>
          <a:noFill/>
        </p:spPr>
        <p:txBody>
          <a:bodyPr wrap="square" rtlCol="0">
            <a:spAutoFit/>
          </a:bodyPr>
          <a:lstStyle/>
          <a:p>
            <a:r>
              <a:rPr lang="en-US" sz="1400" dirty="0"/>
              <a:t>Figure 9.2</a:t>
            </a:r>
          </a:p>
        </p:txBody>
      </p:sp>
    </p:spTree>
    <p:extLst>
      <p:ext uri="{BB962C8B-B14F-4D97-AF65-F5344CB8AC3E}">
        <p14:creationId xmlns:p14="http://schemas.microsoft.com/office/powerpoint/2010/main" val="1039996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861760"/>
          </a:xfrm>
        </p:spPr>
        <p:txBody>
          <a:bodyPr>
            <a:normAutofit/>
          </a:bodyPr>
          <a:lstStyle/>
          <a:p>
            <a:r>
              <a:rPr lang="en-US" dirty="0"/>
              <a:t>IS THERE ONE COURSE OF DEVELOPMENT </a:t>
            </a:r>
            <a:br>
              <a:rPr lang="en-US" dirty="0"/>
            </a:br>
            <a:r>
              <a:rPr lang="en-US" dirty="0"/>
              <a:t>OR MANY?</a:t>
            </a:r>
          </a:p>
        </p:txBody>
      </p:sp>
      <p:sp>
        <p:nvSpPr>
          <p:cNvPr id="4" name="Text Placeholder 3"/>
          <p:cNvSpPr>
            <a:spLocks noGrp="1"/>
          </p:cNvSpPr>
          <p:nvPr>
            <p:ph type="body" sz="quarter" idx="14"/>
          </p:nvPr>
        </p:nvSpPr>
        <p:spPr>
          <a:xfrm>
            <a:off x="457199" y="1179878"/>
            <a:ext cx="8491930" cy="2164770"/>
          </a:xfrm>
        </p:spPr>
        <p:txBody>
          <a:bodyPr>
            <a:normAutofit/>
          </a:bodyPr>
          <a:lstStyle/>
          <a:p>
            <a:pPr>
              <a:spcBef>
                <a:spcPts val="300"/>
              </a:spcBef>
              <a:spcAft>
                <a:spcPts val="400"/>
              </a:spcAft>
            </a:pPr>
            <a:r>
              <a:rPr lang="en-US" sz="1600" i="1" dirty="0"/>
              <a:t>Is development universal for all children or is it individual, depending on each child’s genetics and environment?</a:t>
            </a:r>
          </a:p>
          <a:p>
            <a:pPr>
              <a:spcBef>
                <a:spcPts val="300"/>
              </a:spcBef>
              <a:spcAft>
                <a:spcPts val="400"/>
              </a:spcAft>
            </a:pPr>
            <a:r>
              <a:rPr lang="en-US" sz="1600" dirty="0"/>
              <a:t>Stage theories believe that the process of development is universal.</a:t>
            </a:r>
          </a:p>
          <a:p>
            <a:pPr>
              <a:spcBef>
                <a:spcPts val="300"/>
              </a:spcBef>
              <a:spcAft>
                <a:spcPts val="400"/>
              </a:spcAft>
            </a:pPr>
            <a:r>
              <a:rPr lang="en-US" sz="1600" b="1" dirty="0"/>
              <a:t>Evidence for one course - </a:t>
            </a:r>
            <a:r>
              <a:rPr lang="en-US" sz="1600" dirty="0"/>
              <a:t>Studies show that children from all around the world reach language milestones in a similar sequence.</a:t>
            </a:r>
          </a:p>
          <a:p>
            <a:pPr>
              <a:spcBef>
                <a:spcPts val="300"/>
              </a:spcBef>
              <a:spcAft>
                <a:spcPts val="400"/>
              </a:spcAft>
            </a:pPr>
            <a:r>
              <a:rPr lang="en-US" sz="1600" b="1" dirty="0"/>
              <a:t>Evidence for many courses - </a:t>
            </a:r>
            <a:r>
              <a:rPr lang="en-US" sz="1600" dirty="0"/>
              <a:t>Cultural differences in child care practices </a:t>
            </a:r>
            <a:r>
              <a:rPr lang="mr-IN" sz="1600" dirty="0"/>
              <a:t>–</a:t>
            </a:r>
            <a:r>
              <a:rPr lang="en-US" sz="1600" dirty="0"/>
              <a:t> different practices can accelerate or inhibit achievement of developmental milestones.</a:t>
            </a:r>
          </a:p>
          <a:p>
            <a:pPr marL="285750" indent="-285750">
              <a:spcBef>
                <a:spcPts val="300"/>
              </a:spcBef>
              <a:spcAft>
                <a:spcPts val="400"/>
              </a:spcAft>
              <a:buFontTx/>
              <a:buChar char="-"/>
            </a:pPr>
            <a:endParaRPr lang="en-US" sz="1700" dirty="0"/>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6" name="Picture Placeholder 2" descr="CNX_Psych_09_01_Play.jpg"/>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t="-9187" b="-9187"/>
          <a:stretch>
            <a:fillRect/>
          </a:stretch>
        </p:blipFill>
        <p:spPr>
          <a:xfrm>
            <a:off x="1411781" y="3267857"/>
            <a:ext cx="6153749" cy="2671313"/>
          </a:xfrm>
        </p:spPr>
      </p:pic>
      <p:sp>
        <p:nvSpPr>
          <p:cNvPr id="7" name="Text Placeholder 6"/>
          <p:cNvSpPr txBox="1">
            <a:spLocks/>
          </p:cNvSpPr>
          <p:nvPr/>
        </p:nvSpPr>
        <p:spPr>
          <a:xfrm>
            <a:off x="457199" y="5696262"/>
            <a:ext cx="8367219" cy="1048620"/>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rgbClr val="000000"/>
                </a:solidFill>
                <a:latin typeface="+mn-lt"/>
                <a:ea typeface="+mn-ea"/>
                <a:cs typeface="+mn-cs"/>
              </a:defRPr>
            </a:lvl1pPr>
            <a:lvl2pPr marL="731520" indent="-457200" algn="l" defTabSz="914400" rtl="0" eaLnBrk="1" latinLnBrk="0" hangingPunct="1">
              <a:spcBef>
                <a:spcPct val="20000"/>
              </a:spcBef>
              <a:buClr>
                <a:srgbClr val="6CB255"/>
              </a:buClr>
              <a:buFont typeface="+mj-lt"/>
              <a:buAutoNum type="alphaLcParenR"/>
              <a:defRPr sz="2000" kern="1200">
                <a:solidFill>
                  <a:schemeClr val="tx1"/>
                </a:solidFill>
                <a:latin typeface="+mn-lt"/>
                <a:ea typeface="+mn-ea"/>
                <a:cs typeface="+mn-cs"/>
              </a:defRPr>
            </a:lvl2pPr>
            <a:lvl3pPr marL="12573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3pPr>
            <a:lvl4pPr marL="17145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4pPr>
            <a:lvl5pPr marL="2171700" indent="-342900" algn="l" defTabSz="914400" rtl="0" eaLnBrk="1" latinLnBrk="0" hangingPunct="1">
              <a:spcBef>
                <a:spcPct val="20000"/>
              </a:spcBef>
              <a:buClr>
                <a:srgbClr val="6CB255"/>
              </a:buClr>
              <a:buFont typeface="+mj-lt"/>
              <a:buAutoNum type="alphaLcParen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1500" dirty="0"/>
              <a:t>All children across the world love to play. Whether in </a:t>
            </a:r>
            <a:r>
              <a:rPr lang="en-US" sz="1500" dirty="0">
                <a:solidFill>
                  <a:srgbClr val="6CB255"/>
                </a:solidFill>
              </a:rPr>
              <a:t>(a) </a:t>
            </a:r>
            <a:r>
              <a:rPr lang="en-US" sz="1500" dirty="0"/>
              <a:t>Florida or </a:t>
            </a:r>
            <a:r>
              <a:rPr lang="en-US" sz="1500" dirty="0">
                <a:solidFill>
                  <a:srgbClr val="6CB255"/>
                </a:solidFill>
              </a:rPr>
              <a:t>(b) </a:t>
            </a:r>
            <a:r>
              <a:rPr lang="en-US" sz="1500" dirty="0"/>
              <a:t>South Africa, children enjoy exploring sand, sunshine, and the sea. </a:t>
            </a:r>
          </a:p>
          <a:p>
            <a:r>
              <a:rPr lang="en-US" sz="1300" dirty="0"/>
              <a:t>Figure 9.3 (credit a: modification of work by “Visit St. Pete/Clearwater”/Flickr; credit b: modification of work by “</a:t>
            </a:r>
            <a:r>
              <a:rPr lang="en-US" sz="1300" dirty="0" err="1"/>
              <a:t>stringer_bel</a:t>
            </a:r>
            <a:r>
              <a:rPr lang="en-US" sz="1300" dirty="0"/>
              <a:t>”/Flickr)</a:t>
            </a:r>
          </a:p>
        </p:txBody>
      </p:sp>
    </p:spTree>
    <p:extLst>
      <p:ext uri="{BB962C8B-B14F-4D97-AF65-F5344CB8AC3E}">
        <p14:creationId xmlns:p14="http://schemas.microsoft.com/office/powerpoint/2010/main" val="148023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Nature v nurture</a:t>
            </a:r>
          </a:p>
        </p:txBody>
      </p:sp>
      <p:sp>
        <p:nvSpPr>
          <p:cNvPr id="4" name="Text Placeholder 3"/>
          <p:cNvSpPr>
            <a:spLocks noGrp="1"/>
          </p:cNvSpPr>
          <p:nvPr>
            <p:ph type="body" sz="quarter" idx="14"/>
          </p:nvPr>
        </p:nvSpPr>
        <p:spPr>
          <a:xfrm>
            <a:off x="457200" y="1108822"/>
            <a:ext cx="8367221" cy="2983494"/>
          </a:xfrm>
        </p:spPr>
        <p:txBody>
          <a:bodyPr>
            <a:normAutofit/>
          </a:bodyPr>
          <a:lstStyle/>
          <a:p>
            <a:pPr>
              <a:spcBef>
                <a:spcPts val="480"/>
              </a:spcBef>
            </a:pPr>
            <a:r>
              <a:rPr lang="en-US" sz="1700" b="1" dirty="0"/>
              <a:t>Nature</a:t>
            </a:r>
            <a:r>
              <a:rPr lang="en-US" sz="1700" dirty="0"/>
              <a:t> </a:t>
            </a:r>
            <a:r>
              <a:rPr lang="mr-IN" sz="1700" dirty="0"/>
              <a:t>–</a:t>
            </a:r>
            <a:r>
              <a:rPr lang="en-US" sz="1700" dirty="0"/>
              <a:t> biology and genetics.</a:t>
            </a:r>
          </a:p>
          <a:p>
            <a:pPr>
              <a:spcBef>
                <a:spcPts val="480"/>
              </a:spcBef>
            </a:pPr>
            <a:r>
              <a:rPr lang="en-US" sz="1700" b="1" dirty="0"/>
              <a:t>Nurture </a:t>
            </a:r>
            <a:r>
              <a:rPr lang="mr-IN" sz="1700" dirty="0"/>
              <a:t>–</a:t>
            </a:r>
            <a:r>
              <a:rPr lang="en-US" sz="1700" dirty="0"/>
              <a:t> environment and culture.</a:t>
            </a:r>
          </a:p>
          <a:p>
            <a:pPr>
              <a:spcBef>
                <a:spcPts val="480"/>
              </a:spcBef>
            </a:pPr>
            <a:r>
              <a:rPr lang="en-US" sz="1700" dirty="0"/>
              <a:t>The nature vs nurture debate considers how our personalities and traits are the result of our genetics and biological factors, and how they are shaped by our environment.</a:t>
            </a:r>
          </a:p>
          <a:p>
            <a:pPr marL="285750" indent="-285750">
              <a:spcBef>
                <a:spcPts val="480"/>
              </a:spcBef>
              <a:buFont typeface="Arial" charset="0"/>
              <a:buChar char="•"/>
            </a:pPr>
            <a:r>
              <a:rPr lang="en-US" sz="1700" i="1" dirty="0"/>
              <a:t>Why are siblings sometimes so different?</a:t>
            </a:r>
          </a:p>
          <a:p>
            <a:pPr marL="285750" indent="-285750">
              <a:spcBef>
                <a:spcPts val="480"/>
              </a:spcBef>
              <a:buFont typeface="Arial" charset="0"/>
              <a:buChar char="•"/>
            </a:pPr>
            <a:r>
              <a:rPr lang="en-US" sz="1700" i="1" dirty="0"/>
              <a:t>Are adopted children more like their biological or adopted parents?</a:t>
            </a:r>
          </a:p>
          <a:p>
            <a:pPr marL="285750" indent="-285750">
              <a:spcBef>
                <a:spcPts val="480"/>
              </a:spcBef>
              <a:buFont typeface="Arial" charset="0"/>
              <a:buChar char="•"/>
            </a:pPr>
            <a:r>
              <a:rPr lang="en-US" sz="1700" i="1" dirty="0"/>
              <a:t>Is intelligence inherited, is it shaped by our learning experiences or is it a combination of both?</a:t>
            </a:r>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3" name="Picture 2"/>
          <p:cNvPicPr>
            <a:picLocks noChangeAspect="1"/>
          </p:cNvPicPr>
          <p:nvPr/>
        </p:nvPicPr>
        <p:blipFill>
          <a:blip r:embed="rId3"/>
          <a:stretch>
            <a:fillRect/>
          </a:stretch>
        </p:blipFill>
        <p:spPr>
          <a:xfrm>
            <a:off x="5357321" y="3953864"/>
            <a:ext cx="3467100" cy="2349500"/>
          </a:xfrm>
          <a:prstGeom prst="rect">
            <a:avLst/>
          </a:prstGeom>
        </p:spPr>
      </p:pic>
      <p:sp>
        <p:nvSpPr>
          <p:cNvPr id="6" name="TextBox 5"/>
          <p:cNvSpPr txBox="1"/>
          <p:nvPr/>
        </p:nvSpPr>
        <p:spPr>
          <a:xfrm>
            <a:off x="457199" y="4120396"/>
            <a:ext cx="4594485" cy="2157001"/>
          </a:xfrm>
          <a:prstGeom prst="rect">
            <a:avLst/>
          </a:prstGeom>
          <a:noFill/>
        </p:spPr>
        <p:txBody>
          <a:bodyPr wrap="square" rtlCol="0">
            <a:spAutoFit/>
          </a:bodyPr>
          <a:lstStyle/>
          <a:p>
            <a:pPr>
              <a:spcBef>
                <a:spcPts val="480"/>
              </a:spcBef>
              <a:spcAft>
                <a:spcPts val="600"/>
              </a:spcAft>
            </a:pPr>
            <a:r>
              <a:rPr lang="en-US" sz="1700" dirty="0"/>
              <a:t>These questions can be answered by looking at the </a:t>
            </a:r>
            <a:r>
              <a:rPr lang="en-US" sz="1700" u="sng" dirty="0"/>
              <a:t>interaction</a:t>
            </a:r>
            <a:r>
              <a:rPr lang="en-US" sz="1700" dirty="0"/>
              <a:t> between both nature and nurture, usually in </a:t>
            </a:r>
            <a:r>
              <a:rPr lang="en-US" sz="1700" u="sng" dirty="0"/>
              <a:t>twin and adoption studies.</a:t>
            </a:r>
          </a:p>
          <a:p>
            <a:pPr>
              <a:spcBef>
                <a:spcPts val="480"/>
              </a:spcBef>
              <a:spcAft>
                <a:spcPts val="600"/>
              </a:spcAft>
            </a:pPr>
            <a:r>
              <a:rPr lang="en-US" sz="1700" dirty="0"/>
              <a:t>Both nature and nurture are important in development but psychologists debate the relative contributions of each.</a:t>
            </a:r>
          </a:p>
          <a:p>
            <a:pPr>
              <a:spcAft>
                <a:spcPts val="600"/>
              </a:spcAft>
            </a:pPr>
            <a:endParaRPr lang="en-US" dirty="0"/>
          </a:p>
        </p:txBody>
      </p:sp>
      <p:sp>
        <p:nvSpPr>
          <p:cNvPr id="7" name="TextBox 6"/>
          <p:cNvSpPr txBox="1"/>
          <p:nvPr/>
        </p:nvSpPr>
        <p:spPr>
          <a:xfrm>
            <a:off x="7400357" y="6303364"/>
            <a:ext cx="1729701" cy="292388"/>
          </a:xfrm>
          <a:prstGeom prst="rect">
            <a:avLst/>
          </a:prstGeom>
          <a:noFill/>
        </p:spPr>
        <p:txBody>
          <a:bodyPr wrap="square" rtlCol="0">
            <a:spAutoFit/>
          </a:bodyPr>
          <a:lstStyle/>
          <a:p>
            <a:r>
              <a:rPr lang="en-US" sz="1300" dirty="0"/>
              <a:t>(Credit: </a:t>
            </a:r>
            <a:r>
              <a:rPr lang="en-US" sz="1300" dirty="0" err="1"/>
              <a:t>Psychrod</a:t>
            </a:r>
            <a:r>
              <a:rPr lang="en-US" sz="1300" dirty="0"/>
              <a:t>)</a:t>
            </a:r>
          </a:p>
        </p:txBody>
      </p:sp>
    </p:spTree>
    <p:extLst>
      <p:ext uri="{BB962C8B-B14F-4D97-AF65-F5344CB8AC3E}">
        <p14:creationId xmlns:p14="http://schemas.microsoft.com/office/powerpoint/2010/main" val="873550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9042" y="1414462"/>
            <a:ext cx="7529512" cy="4585871"/>
          </a:xfrm>
          <a:prstGeom prst="rect">
            <a:avLst/>
          </a:prstGeom>
          <a:noFill/>
          <a:ln w="76200">
            <a:solidFill>
              <a:srgbClr val="6CB255"/>
            </a:solidFill>
          </a:ln>
        </p:spPr>
        <p:txBody>
          <a:bodyPr wrap="square" rtlCol="0">
            <a:spAutoFit/>
          </a:bodyPr>
          <a:lstStyle/>
          <a:p>
            <a:pPr algn="ctr"/>
            <a:endParaRPr lang="en-US" sz="2400" b="1" dirty="0">
              <a:solidFill>
                <a:srgbClr val="6CB255"/>
              </a:solidFill>
            </a:endParaRPr>
          </a:p>
          <a:p>
            <a:pPr algn="ctr"/>
            <a:endParaRPr lang="en-US" sz="2400" b="1" dirty="0">
              <a:solidFill>
                <a:srgbClr val="6CB255"/>
              </a:solidFill>
            </a:endParaRPr>
          </a:p>
          <a:p>
            <a:pPr algn="ctr"/>
            <a:r>
              <a:rPr lang="en-US" sz="3600" b="1" dirty="0">
                <a:solidFill>
                  <a:srgbClr val="6CB255"/>
                </a:solidFill>
              </a:rPr>
              <a:t>THEORIES OF DEVELOPMENT</a:t>
            </a:r>
          </a:p>
          <a:p>
            <a:pPr algn="ctr"/>
            <a:endParaRPr lang="en-US" sz="2000" b="1" dirty="0">
              <a:solidFill>
                <a:srgbClr val="6CB255"/>
              </a:solidFill>
            </a:endParaRPr>
          </a:p>
          <a:p>
            <a:pPr algn="ctr"/>
            <a:r>
              <a:rPr lang="en-US" sz="2000" dirty="0">
                <a:solidFill>
                  <a:srgbClr val="6CB255"/>
                </a:solidFill>
              </a:rPr>
              <a:t>PSYCHOSEXUAL THEORY</a:t>
            </a:r>
          </a:p>
          <a:p>
            <a:pPr algn="ctr"/>
            <a:endParaRPr lang="en-US" sz="2000" dirty="0">
              <a:solidFill>
                <a:srgbClr val="6CB255"/>
              </a:solidFill>
            </a:endParaRPr>
          </a:p>
          <a:p>
            <a:pPr algn="ctr"/>
            <a:r>
              <a:rPr lang="en-US" sz="2000" dirty="0">
                <a:solidFill>
                  <a:srgbClr val="6CB255"/>
                </a:solidFill>
              </a:rPr>
              <a:t>PYCHOSOCIAL THEORY</a:t>
            </a:r>
          </a:p>
          <a:p>
            <a:pPr algn="ctr"/>
            <a:endParaRPr lang="en-US" sz="2000" dirty="0">
              <a:solidFill>
                <a:srgbClr val="6CB255"/>
              </a:solidFill>
            </a:endParaRPr>
          </a:p>
          <a:p>
            <a:pPr algn="ctr"/>
            <a:r>
              <a:rPr lang="en-US" sz="2000" dirty="0">
                <a:solidFill>
                  <a:srgbClr val="6CB255"/>
                </a:solidFill>
              </a:rPr>
              <a:t>COGNITIVE THEORY</a:t>
            </a:r>
          </a:p>
          <a:p>
            <a:pPr algn="ctr"/>
            <a:endParaRPr lang="en-US" sz="2000" dirty="0">
              <a:solidFill>
                <a:srgbClr val="6CB255"/>
              </a:solidFill>
            </a:endParaRPr>
          </a:p>
          <a:p>
            <a:pPr algn="ctr"/>
            <a:r>
              <a:rPr lang="en-US" sz="2000" dirty="0">
                <a:solidFill>
                  <a:srgbClr val="6CB255"/>
                </a:solidFill>
              </a:rPr>
              <a:t>THEORY OF MORAL DEVELOPMENT</a:t>
            </a:r>
          </a:p>
          <a:p>
            <a:pPr algn="ctr"/>
            <a:endParaRPr lang="en-US" sz="2400" b="1" dirty="0">
              <a:solidFill>
                <a:srgbClr val="6CB255"/>
              </a:solidFill>
            </a:endParaRPr>
          </a:p>
          <a:p>
            <a:pPr algn="ctr"/>
            <a:endParaRPr lang="en-US" sz="2400" b="1" dirty="0">
              <a:solidFill>
                <a:srgbClr val="6CB255"/>
              </a:solidFill>
            </a:endParaRPr>
          </a:p>
        </p:txBody>
      </p:sp>
      <p:pic>
        <p:nvPicPr>
          <p:cNvPr id="6" name="Picture 5"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201104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Psychosexual theory (</a:t>
            </a:r>
            <a:r>
              <a:rPr lang="en-US" dirty="0" err="1"/>
              <a:t>freud</a:t>
            </a:r>
            <a:r>
              <a:rPr lang="en-US" dirty="0"/>
              <a:t>)</a:t>
            </a:r>
          </a:p>
        </p:txBody>
      </p:sp>
      <p:sp>
        <p:nvSpPr>
          <p:cNvPr id="4" name="Text Placeholder 3"/>
          <p:cNvSpPr>
            <a:spLocks noGrp="1"/>
          </p:cNvSpPr>
          <p:nvPr>
            <p:ph type="body" sz="quarter" idx="14"/>
          </p:nvPr>
        </p:nvSpPr>
        <p:spPr>
          <a:xfrm>
            <a:off x="457200" y="1186381"/>
            <a:ext cx="8062912" cy="5364321"/>
          </a:xfrm>
        </p:spPr>
        <p:txBody>
          <a:bodyPr>
            <a:normAutofit/>
          </a:bodyPr>
          <a:lstStyle/>
          <a:p>
            <a:pPr>
              <a:spcBef>
                <a:spcPts val="480"/>
              </a:spcBef>
            </a:pPr>
            <a:r>
              <a:rPr lang="en-US" sz="1600" b="1" dirty="0">
                <a:solidFill>
                  <a:srgbClr val="6CB255"/>
                </a:solidFill>
              </a:rPr>
              <a:t>Sigmund Freud:</a:t>
            </a:r>
          </a:p>
          <a:p>
            <a:pPr marL="285750" indent="-285750">
              <a:spcBef>
                <a:spcPts val="480"/>
              </a:spcBef>
              <a:buFont typeface="Arial" charset="0"/>
              <a:buChar char="•"/>
            </a:pPr>
            <a:r>
              <a:rPr lang="en-US" sz="1600" dirty="0"/>
              <a:t>Believed that childhood experiences shape our personalities and behavior as adults.</a:t>
            </a:r>
          </a:p>
          <a:p>
            <a:pPr marL="285750" indent="-285750">
              <a:spcBef>
                <a:spcPts val="480"/>
              </a:spcBef>
              <a:buFont typeface="Arial" charset="0"/>
              <a:buChar char="•"/>
            </a:pPr>
            <a:r>
              <a:rPr lang="en-US" sz="1600" dirty="0"/>
              <a:t>Viewed development as discontinuous.</a:t>
            </a:r>
          </a:p>
          <a:p>
            <a:pPr marL="285750" indent="-285750">
              <a:spcBef>
                <a:spcPts val="480"/>
              </a:spcBef>
              <a:buFont typeface="Arial" charset="0"/>
              <a:buChar char="•"/>
            </a:pPr>
            <a:r>
              <a:rPr lang="en-US" sz="1600" dirty="0"/>
              <a:t>Developed stages of psychosexual development.</a:t>
            </a:r>
          </a:p>
          <a:p>
            <a:pPr marL="285750" indent="-285750">
              <a:spcBef>
                <a:spcPts val="480"/>
              </a:spcBef>
              <a:buFont typeface="Arial" charset="0"/>
              <a:buChar char="•"/>
            </a:pPr>
            <a:r>
              <a:rPr lang="en-US" sz="1600" dirty="0"/>
              <a:t>Believed lack of proper nurturance and parenting during a stage could lead to a child becoming stuck/fixated in that stage.</a:t>
            </a:r>
          </a:p>
          <a:p>
            <a:pPr marL="285750" indent="-285750">
              <a:spcBef>
                <a:spcPts val="480"/>
              </a:spcBef>
              <a:buFont typeface="Arial" charset="0"/>
              <a:buChar char="•"/>
            </a:pPr>
            <a:r>
              <a:rPr lang="en-US" sz="1600" dirty="0"/>
              <a:t>Claimed that children’s pleasure-seeking urges are focused on different erogenous zones at each of the 5 stages of development.</a:t>
            </a:r>
          </a:p>
          <a:p>
            <a:pPr marL="342900" indent="-342900">
              <a:spcBef>
                <a:spcPts val="480"/>
              </a:spcBef>
              <a:buFont typeface="+mj-lt"/>
              <a:buAutoNum type="arabicPeriod"/>
            </a:pPr>
            <a:r>
              <a:rPr lang="en-US" sz="1600" dirty="0"/>
              <a:t>Oral</a:t>
            </a:r>
          </a:p>
          <a:p>
            <a:pPr marL="342900" indent="-342900">
              <a:spcBef>
                <a:spcPts val="480"/>
              </a:spcBef>
              <a:buFont typeface="+mj-lt"/>
              <a:buAutoNum type="arabicPeriod"/>
            </a:pPr>
            <a:r>
              <a:rPr lang="en-US" sz="1600" dirty="0"/>
              <a:t>Anal</a:t>
            </a:r>
          </a:p>
          <a:p>
            <a:pPr marL="342900" indent="-342900">
              <a:spcBef>
                <a:spcPts val="480"/>
              </a:spcBef>
              <a:buFont typeface="+mj-lt"/>
              <a:buAutoNum type="arabicPeriod"/>
            </a:pPr>
            <a:r>
              <a:rPr lang="en-US" sz="1600" dirty="0"/>
              <a:t>Phallic</a:t>
            </a:r>
          </a:p>
          <a:p>
            <a:pPr marL="342900" indent="-342900">
              <a:spcBef>
                <a:spcPts val="480"/>
              </a:spcBef>
              <a:buFont typeface="+mj-lt"/>
              <a:buAutoNum type="arabicPeriod"/>
            </a:pPr>
            <a:r>
              <a:rPr lang="en-US" sz="1600" dirty="0"/>
              <a:t>Latency</a:t>
            </a:r>
          </a:p>
          <a:p>
            <a:pPr marL="342900" indent="-342900">
              <a:spcBef>
                <a:spcPts val="480"/>
              </a:spcBef>
              <a:buFont typeface="+mj-lt"/>
              <a:buAutoNum type="arabicPeriod"/>
            </a:pPr>
            <a:r>
              <a:rPr lang="en-US" sz="1600" dirty="0"/>
              <a:t>Genital</a:t>
            </a:r>
          </a:p>
          <a:p>
            <a:pPr marL="285750" indent="-285750">
              <a:spcBef>
                <a:spcPts val="480"/>
              </a:spcBef>
              <a:buFont typeface="Arial" charset="0"/>
              <a:buChar char="•"/>
            </a:pPr>
            <a:endParaRPr lang="en-US" sz="1700" dirty="0"/>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3720288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3108</TotalTime>
  <Words>3867</Words>
  <Application>Microsoft Office PowerPoint</Application>
  <PresentationFormat>On-screen Show (4:3)</PresentationFormat>
  <Paragraphs>440</Paragraphs>
  <Slides>42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.AppleSystemUIFont</vt:lpstr>
      <vt:lpstr>Arial</vt:lpstr>
      <vt:lpstr>Arial Black</vt:lpstr>
      <vt:lpstr>Calibri</vt:lpstr>
      <vt:lpstr>Mangal</vt:lpstr>
      <vt:lpstr>Wingdings</vt:lpstr>
      <vt:lpstr>Essential</vt:lpstr>
      <vt:lpstr>PowerPoint Presentation</vt:lpstr>
      <vt:lpstr>LIFESPAN development</vt:lpstr>
      <vt:lpstr>What is LIFESPAN development?</vt:lpstr>
      <vt:lpstr>PowerPoint Presentation</vt:lpstr>
      <vt:lpstr>Continuous v discontinuous development</vt:lpstr>
      <vt:lpstr>IS THERE ONE COURSE OF DEVELOPMENT  OR MANY?</vt:lpstr>
      <vt:lpstr>Nature v nurture</vt:lpstr>
      <vt:lpstr>PowerPoint Presentation</vt:lpstr>
      <vt:lpstr>Psychosexual theory (freud)</vt:lpstr>
      <vt:lpstr>Psychosocial theory (erikson)</vt:lpstr>
      <vt:lpstr>ERIKSON’S PSYCHOSOCIAL STAGES OF DEVELOPMENT</vt:lpstr>
      <vt:lpstr>Cognitive theory (piaget)</vt:lpstr>
      <vt:lpstr>Piaget’s stages of cognitive development</vt:lpstr>
      <vt:lpstr>Theory of moral development  (kohlberg)</vt:lpstr>
      <vt:lpstr>PowerPoint Presentation</vt:lpstr>
      <vt:lpstr>Prenatal development</vt:lpstr>
      <vt:lpstr>Prenatal development</vt:lpstr>
      <vt:lpstr>Prenatal influences</vt:lpstr>
      <vt:lpstr>Prenatal influences: Fetal-alcohol syndrome </vt:lpstr>
      <vt:lpstr>Infancy through childhood</vt:lpstr>
      <vt:lpstr>newborns</vt:lpstr>
      <vt:lpstr>Physical development</vt:lpstr>
      <vt:lpstr>Cognitive development</vt:lpstr>
      <vt:lpstr>Cognitive development</vt:lpstr>
      <vt:lpstr>Psychosocial development:  Attachment</vt:lpstr>
      <vt:lpstr>Psychosocial development: ATTACHMENT</vt:lpstr>
      <vt:lpstr>Psychosocial development: Attachment</vt:lpstr>
      <vt:lpstr>Psychosocial development: Attachment</vt:lpstr>
      <vt:lpstr>Psychosocial development: Attachment</vt:lpstr>
      <vt:lpstr>Psychosocial development: self-concept</vt:lpstr>
      <vt:lpstr>Psychosocial development: Parenting styles</vt:lpstr>
      <vt:lpstr>Psychosocial development: temperament</vt:lpstr>
      <vt:lpstr>adolescence</vt:lpstr>
      <vt:lpstr>PHYSICAL DEVELOPMENT</vt:lpstr>
      <vt:lpstr>Physical development</vt:lpstr>
      <vt:lpstr>COGNITIVE DEVELOPMENT</vt:lpstr>
      <vt:lpstr>PSYCHOSOCIAL DEVELOPMENT</vt:lpstr>
      <vt:lpstr>EMERGING ADULTHOOD</vt:lpstr>
      <vt:lpstr>ADULTHOOD: PHYSICAL DEVELOPMENT</vt:lpstr>
      <vt:lpstr>COGNITIVE DEVELOPMENT</vt:lpstr>
      <vt:lpstr>PSYCHOSOCIAL DEVELOPMENT</vt:lpstr>
      <vt:lpstr>DEATH AND DYING</vt:lpstr>
    </vt:vector>
  </TitlesOfParts>
  <Company>WNI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dc:title>
  <dc:creator>Spuddy McSpare</dc:creator>
  <cp:lastModifiedBy>Stephen Maret</cp:lastModifiedBy>
  <cp:revision>147</cp:revision>
  <dcterms:created xsi:type="dcterms:W3CDTF">2012-06-04T02:13:36Z</dcterms:created>
  <dcterms:modified xsi:type="dcterms:W3CDTF">2018-05-16T14:46:18Z</dcterms:modified>
</cp:coreProperties>
</file>