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7"/>
  </p:notesMasterIdLst>
  <p:handoutMasterIdLst>
    <p:handoutMasterId r:id="rId38"/>
  </p:handoutMasterIdLst>
  <p:sldIdLst>
    <p:sldId id="256" r:id="rId2"/>
    <p:sldId id="370" r:id="rId3"/>
    <p:sldId id="277" r:id="rId4"/>
    <p:sldId id="338" r:id="rId5"/>
    <p:sldId id="380" r:id="rId6"/>
    <p:sldId id="381" r:id="rId7"/>
    <p:sldId id="353" r:id="rId8"/>
    <p:sldId id="371" r:id="rId9"/>
    <p:sldId id="354" r:id="rId10"/>
    <p:sldId id="372" r:id="rId11"/>
    <p:sldId id="356" r:id="rId12"/>
    <p:sldId id="382" r:id="rId13"/>
    <p:sldId id="383" r:id="rId14"/>
    <p:sldId id="373" r:id="rId15"/>
    <p:sldId id="384" r:id="rId16"/>
    <p:sldId id="358" r:id="rId17"/>
    <p:sldId id="385" r:id="rId18"/>
    <p:sldId id="389" r:id="rId19"/>
    <p:sldId id="374" r:id="rId20"/>
    <p:sldId id="359" r:id="rId21"/>
    <p:sldId id="360" r:id="rId22"/>
    <p:sldId id="376" r:id="rId23"/>
    <p:sldId id="362" r:id="rId24"/>
    <p:sldId id="386" r:id="rId25"/>
    <p:sldId id="361" r:id="rId26"/>
    <p:sldId id="377" r:id="rId27"/>
    <p:sldId id="387" r:id="rId28"/>
    <p:sldId id="378" r:id="rId29"/>
    <p:sldId id="363" r:id="rId30"/>
    <p:sldId id="388" r:id="rId31"/>
    <p:sldId id="365" r:id="rId32"/>
    <p:sldId id="367" r:id="rId33"/>
    <p:sldId id="379" r:id="rId34"/>
    <p:sldId id="366"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2" autoAdjust="0"/>
    <p:restoredTop sz="92235" autoAdjust="0"/>
  </p:normalViewPr>
  <p:slideViewPr>
    <p:cSldViewPr snapToGrid="0" snapToObjects="1">
      <p:cViewPr varScale="1">
        <p:scale>
          <a:sx n="80" d="100"/>
          <a:sy n="80" d="100"/>
        </p:scale>
        <p:origin x="148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5/16/2018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5/16/2018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EXERCISE:</a:t>
            </a:r>
          </a:p>
          <a:p>
            <a:r>
              <a:rPr lang="en-US" dirty="0"/>
              <a:t>Read each string of</a:t>
            </a:r>
            <a:r>
              <a:rPr lang="en-US" baseline="0" dirty="0"/>
              <a:t> numbers out loud and have student write down what they can remember after each string to determine longest string of numbers they can remember.</a:t>
            </a:r>
            <a:endParaRPr lang="en-US" dirty="0"/>
          </a:p>
          <a:p>
            <a:endParaRPr lang="en-US" dirty="0"/>
          </a:p>
          <a:p>
            <a:r>
              <a:rPr lang="en-US" dirty="0"/>
              <a:t>9754, 68259, 913825, 5316842, 86951372,</a:t>
            </a:r>
            <a:r>
              <a:rPr lang="en-US" baseline="0" dirty="0"/>
              <a:t> 719384273</a:t>
            </a:r>
          </a:p>
          <a:p>
            <a:endParaRPr lang="en-US" baseline="0" dirty="0"/>
          </a:p>
          <a:p>
            <a:r>
              <a:rPr lang="en-US" baseline="0" dirty="0"/>
              <a:t>6419, 67148, 648327, 5963827, 51739826, 163875942</a:t>
            </a:r>
            <a:endParaRPr lang="en-US" dirty="0"/>
          </a:p>
        </p:txBody>
      </p:sp>
      <p:sp>
        <p:nvSpPr>
          <p:cNvPr id="4" name="Slide Number Placeholder 3"/>
          <p:cNvSpPr>
            <a:spLocks noGrp="1"/>
          </p:cNvSpPr>
          <p:nvPr>
            <p:ph type="sldNum" sz="quarter" idx="10"/>
          </p:nvPr>
        </p:nvSpPr>
        <p:spPr/>
        <p:txBody>
          <a:bodyPr/>
          <a:lstStyle/>
          <a:p>
            <a:fld id="{14752052-4ED1-6444-B773-44FCEDEBEC2F}" type="slidenum">
              <a:rPr lang="en-US" smtClean="0"/>
              <a:t>10</a:t>
            </a:fld>
            <a:endParaRPr lang="en-US"/>
          </a:p>
        </p:txBody>
      </p:sp>
    </p:spTree>
    <p:extLst>
      <p:ext uri="{BB962C8B-B14F-4D97-AF65-F5344CB8AC3E}">
        <p14:creationId xmlns:p14="http://schemas.microsoft.com/office/powerpoint/2010/main" val="53615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C.</a:t>
            </a:r>
          </a:p>
        </p:txBody>
      </p:sp>
      <p:sp>
        <p:nvSpPr>
          <p:cNvPr id="4" name="Slide Number Placeholder 3"/>
          <p:cNvSpPr>
            <a:spLocks noGrp="1"/>
          </p:cNvSpPr>
          <p:nvPr>
            <p:ph type="sldNum" sz="quarter" idx="10"/>
          </p:nvPr>
        </p:nvSpPr>
        <p:spPr/>
        <p:txBody>
          <a:bodyPr/>
          <a:lstStyle/>
          <a:p>
            <a:fld id="{14752052-4ED1-6444-B773-44FCEDEBEC2F}" type="slidenum">
              <a:rPr lang="en-US" smtClean="0"/>
              <a:t>27</a:t>
            </a:fld>
            <a:endParaRPr lang="en-US"/>
          </a:p>
        </p:txBody>
      </p:sp>
    </p:spTree>
    <p:extLst>
      <p:ext uri="{BB962C8B-B14F-4D97-AF65-F5344CB8AC3E}">
        <p14:creationId xmlns:p14="http://schemas.microsoft.com/office/powerpoint/2010/main" val="207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May 16,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May 16,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May 16,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May 16,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Psychology</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8 MEMORY</a:t>
            </a:r>
          </a:p>
          <a:p>
            <a:pPr algn="ctr"/>
            <a:r>
              <a:rPr lang="en-US" sz="1600" cap="none" dirty="0">
                <a:solidFill>
                  <a:schemeClr val="tx1"/>
                </a:solidFill>
                <a:latin typeface="+mn-lt"/>
              </a:rPr>
              <a:t>PowerPoint Image Slideshow</a:t>
            </a:r>
          </a:p>
        </p:txBody>
      </p:sp>
      <p:pic>
        <p:nvPicPr>
          <p:cNvPr id="3" name="Picture 2"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memory (STM)</a:t>
            </a:r>
          </a:p>
        </p:txBody>
      </p:sp>
      <p:sp>
        <p:nvSpPr>
          <p:cNvPr id="4" name="Text Placeholder 3"/>
          <p:cNvSpPr>
            <a:spLocks noGrp="1"/>
          </p:cNvSpPr>
          <p:nvPr>
            <p:ph type="body" sz="quarter" idx="14"/>
          </p:nvPr>
        </p:nvSpPr>
        <p:spPr>
          <a:xfrm>
            <a:off x="457199" y="1273467"/>
            <a:ext cx="8367221" cy="1500287"/>
          </a:xfrm>
        </p:spPr>
        <p:txBody>
          <a:bodyPr>
            <a:normAutofit/>
          </a:bodyPr>
          <a:lstStyle/>
          <a:p>
            <a:r>
              <a:rPr lang="en-US" sz="1700" b="1" dirty="0"/>
              <a:t>Short-term memory/working memory </a:t>
            </a:r>
            <a:r>
              <a:rPr lang="mr-IN" sz="1700" dirty="0"/>
              <a:t>–</a:t>
            </a:r>
            <a:r>
              <a:rPr lang="en-US" sz="1700" dirty="0"/>
              <a:t> a temporary storage system that processes incoming sensory memory.</a:t>
            </a:r>
          </a:p>
          <a:p>
            <a:pPr marL="285750" indent="-285750">
              <a:buFontTx/>
              <a:buChar char="-"/>
            </a:pPr>
            <a:r>
              <a:rPr lang="en-US" sz="1700" dirty="0"/>
              <a:t>Lasts about 20 seconds.</a:t>
            </a:r>
          </a:p>
          <a:p>
            <a:pPr marL="285750" indent="-285750">
              <a:buFontTx/>
              <a:buChar char="-"/>
            </a:pPr>
            <a:r>
              <a:rPr lang="en-US" sz="1700" dirty="0"/>
              <a:t>Capacity is usually about 7 items +/-2 (discovered by George Miller).</a:t>
            </a:r>
          </a:p>
        </p:txBody>
      </p:sp>
      <p:pic>
        <p:nvPicPr>
          <p:cNvPr id="5" name="Picture 4"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8" name="Picture 7"/>
          <p:cNvPicPr>
            <a:picLocks noChangeAspect="1"/>
          </p:cNvPicPr>
          <p:nvPr/>
        </p:nvPicPr>
        <p:blipFill>
          <a:blip r:embed="rId4"/>
          <a:stretch>
            <a:fillRect/>
          </a:stretch>
        </p:blipFill>
        <p:spPr>
          <a:xfrm>
            <a:off x="5645792" y="2773754"/>
            <a:ext cx="3018971" cy="3673082"/>
          </a:xfrm>
          <a:prstGeom prst="rect">
            <a:avLst/>
          </a:prstGeom>
        </p:spPr>
      </p:pic>
      <p:sp>
        <p:nvSpPr>
          <p:cNvPr id="9" name="TextBox 8"/>
          <p:cNvSpPr txBox="1"/>
          <p:nvPr/>
        </p:nvSpPr>
        <p:spPr>
          <a:xfrm>
            <a:off x="457199" y="2773754"/>
            <a:ext cx="4419601" cy="3026470"/>
          </a:xfrm>
          <a:prstGeom prst="rect">
            <a:avLst/>
          </a:prstGeom>
          <a:noFill/>
        </p:spPr>
        <p:txBody>
          <a:bodyPr wrap="square" rtlCol="0">
            <a:spAutoFit/>
          </a:bodyPr>
          <a:lstStyle/>
          <a:p>
            <a:pPr>
              <a:spcBef>
                <a:spcPts val="480"/>
              </a:spcBef>
              <a:spcAft>
                <a:spcPts val="600"/>
              </a:spcAft>
            </a:pPr>
            <a:r>
              <a:rPr lang="en-US" sz="1700" dirty="0"/>
              <a:t>Short-term memories are either discarded </a:t>
            </a:r>
            <a:r>
              <a:rPr lang="en-US" sz="1700"/>
              <a:t>or stored in long-term memory.</a:t>
            </a:r>
          </a:p>
          <a:p>
            <a:pPr>
              <a:spcBef>
                <a:spcPts val="480"/>
              </a:spcBef>
              <a:spcAft>
                <a:spcPts val="600"/>
              </a:spcAft>
            </a:pPr>
            <a:r>
              <a:rPr lang="en-US" sz="1700" b="1" dirty="0"/>
              <a:t>Memory consolidation </a:t>
            </a:r>
            <a:r>
              <a:rPr lang="mr-IN" sz="1700" dirty="0"/>
              <a:t>–</a:t>
            </a:r>
            <a:r>
              <a:rPr lang="en-US" sz="1700" dirty="0"/>
              <a:t> Transfer of STM to long-term memory.</a:t>
            </a:r>
          </a:p>
          <a:p>
            <a:pPr>
              <a:spcBef>
                <a:spcPts val="480"/>
              </a:spcBef>
              <a:spcAft>
                <a:spcPts val="600"/>
              </a:spcAft>
            </a:pPr>
            <a:r>
              <a:rPr lang="en-US" sz="1700" dirty="0"/>
              <a:t>One way memory consolidation can be achieved is through rehearsal.</a:t>
            </a:r>
          </a:p>
          <a:p>
            <a:pPr>
              <a:spcBef>
                <a:spcPts val="480"/>
              </a:spcBef>
              <a:spcAft>
                <a:spcPts val="600"/>
              </a:spcAft>
            </a:pPr>
            <a:r>
              <a:rPr lang="en-US" sz="1700" b="1" dirty="0"/>
              <a:t>Rehearsal</a:t>
            </a:r>
            <a:r>
              <a:rPr lang="en-US" sz="1700" dirty="0"/>
              <a:t> </a:t>
            </a:r>
            <a:r>
              <a:rPr lang="mr-IN" sz="1700" dirty="0"/>
              <a:t>–</a:t>
            </a:r>
            <a:r>
              <a:rPr lang="en-US" sz="1700" dirty="0"/>
              <a:t> the conscious repetition of information to be remembered.</a:t>
            </a:r>
          </a:p>
          <a:p>
            <a:pPr>
              <a:spcBef>
                <a:spcPts val="480"/>
              </a:spcBef>
              <a:spcAft>
                <a:spcPts val="600"/>
              </a:spcAft>
            </a:pPr>
            <a:endParaRPr lang="en-US" dirty="0"/>
          </a:p>
        </p:txBody>
      </p:sp>
      <p:sp>
        <p:nvSpPr>
          <p:cNvPr id="10" name="TextBox 9"/>
          <p:cNvSpPr txBox="1"/>
          <p:nvPr/>
        </p:nvSpPr>
        <p:spPr>
          <a:xfrm>
            <a:off x="5645792" y="6446836"/>
            <a:ext cx="2311533" cy="307777"/>
          </a:xfrm>
          <a:prstGeom prst="rect">
            <a:avLst/>
          </a:prstGeom>
          <a:noFill/>
        </p:spPr>
        <p:txBody>
          <a:bodyPr wrap="square" rtlCol="0">
            <a:spAutoFit/>
          </a:bodyPr>
          <a:lstStyle/>
          <a:p>
            <a:r>
              <a:rPr lang="en-US" sz="1400" dirty="0"/>
              <a:t>(Credit: </a:t>
            </a:r>
            <a:r>
              <a:rPr lang="en-US" sz="1400" dirty="0" err="1"/>
              <a:t>Demotivation.us</a:t>
            </a:r>
            <a:r>
              <a:rPr lang="en-US" sz="1400" dirty="0"/>
              <a:t>)</a:t>
            </a:r>
          </a:p>
        </p:txBody>
      </p:sp>
    </p:spTree>
    <p:extLst>
      <p:ext uri="{BB962C8B-B14F-4D97-AF65-F5344CB8AC3E}">
        <p14:creationId xmlns:p14="http://schemas.microsoft.com/office/powerpoint/2010/main" val="162071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Long-term memory (LTM)</a:t>
            </a:r>
          </a:p>
        </p:txBody>
      </p:sp>
      <p:pic>
        <p:nvPicPr>
          <p:cNvPr id="2" name="Picture Placeholder 1" descr="CNX_Psych_08_01_Explici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7318" r="-37318"/>
          <a:stretch>
            <a:fillRect/>
          </a:stretch>
        </p:blipFill>
        <p:spPr>
          <a:xfrm>
            <a:off x="457200" y="2314130"/>
            <a:ext cx="8062913" cy="3500071"/>
          </a:xfrm>
        </p:spPr>
      </p:pic>
      <p:sp>
        <p:nvSpPr>
          <p:cNvPr id="7" name="Text Placeholder 6"/>
          <p:cNvSpPr>
            <a:spLocks noGrp="1"/>
          </p:cNvSpPr>
          <p:nvPr>
            <p:ph type="body" sz="quarter" idx="14"/>
          </p:nvPr>
        </p:nvSpPr>
        <p:spPr>
          <a:xfrm>
            <a:off x="457200" y="1072261"/>
            <a:ext cx="8367221" cy="2483739"/>
          </a:xfrm>
        </p:spPr>
        <p:txBody>
          <a:bodyPr>
            <a:normAutofit/>
          </a:bodyPr>
          <a:lstStyle/>
          <a:p>
            <a:r>
              <a:rPr lang="en-US" sz="1700" dirty="0"/>
              <a:t>LTM is the continuous storage of information.</a:t>
            </a:r>
          </a:p>
          <a:p>
            <a:r>
              <a:rPr lang="en-US" sz="1700" dirty="0"/>
              <a:t>It has no limit and is like the information you store on the hard drive of a computer.</a:t>
            </a:r>
          </a:p>
          <a:p>
            <a:r>
              <a:rPr lang="en-US" sz="1700" dirty="0"/>
              <a:t>There are two components of long-term memory: explicit and implicit. </a:t>
            </a:r>
          </a:p>
          <a:p>
            <a:endParaRPr lang="en-US" sz="1600" dirty="0"/>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85828" y="6353600"/>
            <a:ext cx="1289154" cy="307777"/>
          </a:xfrm>
          <a:prstGeom prst="rect">
            <a:avLst/>
          </a:prstGeom>
          <a:noFill/>
        </p:spPr>
        <p:txBody>
          <a:bodyPr wrap="square" rtlCol="0">
            <a:spAutoFit/>
          </a:bodyPr>
          <a:lstStyle/>
          <a:p>
            <a:r>
              <a:rPr lang="en-US" sz="1400" dirty="0"/>
              <a:t>Figure 8.7</a:t>
            </a:r>
          </a:p>
        </p:txBody>
      </p:sp>
    </p:spTree>
    <p:extLst>
      <p:ext uri="{BB962C8B-B14F-4D97-AF65-F5344CB8AC3E}">
        <p14:creationId xmlns:p14="http://schemas.microsoft.com/office/powerpoint/2010/main" val="1196573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Ltm</a:t>
            </a:r>
            <a:r>
              <a:rPr lang="en-US" dirty="0"/>
              <a:t>: </a:t>
            </a:r>
            <a:r>
              <a:rPr lang="en-US" dirty="0" err="1"/>
              <a:t>eXPLICIT</a:t>
            </a:r>
            <a:r>
              <a:rPr lang="en-US" dirty="0"/>
              <a:t> MEMORY</a:t>
            </a:r>
          </a:p>
        </p:txBody>
      </p:sp>
      <p:sp>
        <p:nvSpPr>
          <p:cNvPr id="4" name="Text Placeholder 3"/>
          <p:cNvSpPr>
            <a:spLocks noGrp="1"/>
          </p:cNvSpPr>
          <p:nvPr>
            <p:ph type="body" sz="quarter" idx="14"/>
          </p:nvPr>
        </p:nvSpPr>
        <p:spPr>
          <a:xfrm>
            <a:off x="457200" y="1090033"/>
            <a:ext cx="8222343" cy="2616363"/>
          </a:xfrm>
        </p:spPr>
        <p:txBody>
          <a:bodyPr>
            <a:normAutofit/>
          </a:bodyPr>
          <a:lstStyle/>
          <a:p>
            <a:pPr>
              <a:spcBef>
                <a:spcPts val="480"/>
              </a:spcBef>
            </a:pPr>
            <a:r>
              <a:rPr lang="en-US" sz="1700" b="1" dirty="0"/>
              <a:t>Explicit (declarative) memory </a:t>
            </a:r>
            <a:r>
              <a:rPr lang="mr-IN" sz="1700" b="1" dirty="0"/>
              <a:t>–</a:t>
            </a:r>
            <a:r>
              <a:rPr lang="en-US" sz="1700" b="1" dirty="0"/>
              <a:t> </a:t>
            </a:r>
            <a:r>
              <a:rPr lang="en-US" sz="1700" dirty="0"/>
              <a:t>memories of facts and events we can consciously remember and recall/declare.</a:t>
            </a:r>
          </a:p>
          <a:p>
            <a:pPr>
              <a:spcBef>
                <a:spcPts val="480"/>
              </a:spcBef>
            </a:pPr>
            <a:r>
              <a:rPr lang="en-US" sz="1700" dirty="0"/>
              <a:t>Explicit memories include two types:</a:t>
            </a:r>
          </a:p>
          <a:p>
            <a:pPr>
              <a:spcBef>
                <a:spcPts val="480"/>
              </a:spcBef>
            </a:pPr>
            <a:r>
              <a:rPr lang="en-US" sz="1700" b="1" dirty="0"/>
              <a:t>Semantic</a:t>
            </a:r>
            <a:r>
              <a:rPr lang="en-US" sz="1700" dirty="0"/>
              <a:t> </a:t>
            </a:r>
            <a:r>
              <a:rPr lang="mr-IN" sz="1700" dirty="0"/>
              <a:t>–</a:t>
            </a:r>
            <a:r>
              <a:rPr lang="en-US" sz="1700" dirty="0"/>
              <a:t> knowledge about words, concepts and language. </a:t>
            </a:r>
          </a:p>
          <a:p>
            <a:pPr marL="285750" indent="-285750">
              <a:spcBef>
                <a:spcPts val="480"/>
              </a:spcBef>
              <a:buFontTx/>
              <a:buChar char="-"/>
            </a:pPr>
            <a:r>
              <a:rPr lang="en-US" sz="1700" dirty="0"/>
              <a:t>Knowing who the President is.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1_Marilu.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475" r="-36475"/>
          <a:stretch>
            <a:fillRect/>
          </a:stretch>
        </p:blipFill>
        <p:spPr>
          <a:xfrm>
            <a:off x="3874017" y="3078499"/>
            <a:ext cx="6113110" cy="2653671"/>
          </a:xfrm>
        </p:spPr>
      </p:pic>
      <p:sp>
        <p:nvSpPr>
          <p:cNvPr id="7" name="TextBox 6"/>
          <p:cNvSpPr txBox="1"/>
          <p:nvPr/>
        </p:nvSpPr>
        <p:spPr>
          <a:xfrm>
            <a:off x="457200" y="3028866"/>
            <a:ext cx="4724400" cy="3011081"/>
          </a:xfrm>
          <a:prstGeom prst="rect">
            <a:avLst/>
          </a:prstGeom>
          <a:noFill/>
        </p:spPr>
        <p:txBody>
          <a:bodyPr wrap="square" rtlCol="0">
            <a:spAutoFit/>
          </a:bodyPr>
          <a:lstStyle/>
          <a:p>
            <a:pPr>
              <a:spcBef>
                <a:spcPts val="480"/>
              </a:spcBef>
              <a:spcAft>
                <a:spcPts val="600"/>
              </a:spcAft>
              <a:buClr>
                <a:srgbClr val="6CB255"/>
              </a:buClr>
            </a:pPr>
            <a:r>
              <a:rPr lang="en-US" sz="1700" b="1" dirty="0"/>
              <a:t>Episodic</a:t>
            </a:r>
            <a:r>
              <a:rPr lang="en-US" sz="1700" dirty="0"/>
              <a:t> </a:t>
            </a:r>
            <a:r>
              <a:rPr lang="mr-IN" sz="1700" dirty="0"/>
              <a:t>–</a:t>
            </a:r>
            <a:r>
              <a:rPr lang="en-US" sz="1700" dirty="0"/>
              <a:t> information about events we have personally experienced.</a:t>
            </a:r>
          </a:p>
          <a:p>
            <a:pPr marL="285750" indent="-285750">
              <a:spcBef>
                <a:spcPts val="480"/>
              </a:spcBef>
              <a:spcAft>
                <a:spcPts val="600"/>
              </a:spcAft>
              <a:buClr>
                <a:srgbClr val="6CB255"/>
              </a:buClr>
              <a:buFontTx/>
              <a:buChar char="-"/>
            </a:pPr>
            <a:r>
              <a:rPr lang="en-US" sz="1700" dirty="0"/>
              <a:t>Remembering your 5</a:t>
            </a:r>
            <a:r>
              <a:rPr lang="en-US" sz="1700" baseline="30000" dirty="0"/>
              <a:t>th</a:t>
            </a:r>
            <a:r>
              <a:rPr lang="en-US" sz="1700" dirty="0"/>
              <a:t> birthday party.</a:t>
            </a:r>
          </a:p>
          <a:p>
            <a:pPr marL="285750" indent="-285750">
              <a:spcBef>
                <a:spcPts val="480"/>
              </a:spcBef>
              <a:spcAft>
                <a:spcPts val="600"/>
              </a:spcAft>
              <a:buClr>
                <a:srgbClr val="6CB255"/>
              </a:buClr>
              <a:buFontTx/>
              <a:buChar char="-"/>
            </a:pPr>
            <a:r>
              <a:rPr lang="en-US" sz="1700" dirty="0"/>
              <a:t>The what, where, when of an event.</a:t>
            </a:r>
          </a:p>
          <a:p>
            <a:pPr marL="285750" indent="-285750">
              <a:spcBef>
                <a:spcPts val="480"/>
              </a:spcBef>
              <a:spcAft>
                <a:spcPts val="600"/>
              </a:spcAft>
              <a:buClr>
                <a:srgbClr val="6CB255"/>
              </a:buClr>
              <a:buFontTx/>
              <a:buChar char="-"/>
            </a:pPr>
            <a:r>
              <a:rPr lang="en-US" sz="1700" dirty="0"/>
              <a:t>Also called autobiographical memory.</a:t>
            </a:r>
          </a:p>
          <a:p>
            <a:pPr marL="285750" indent="-285750">
              <a:spcBef>
                <a:spcPts val="480"/>
              </a:spcBef>
              <a:spcAft>
                <a:spcPts val="600"/>
              </a:spcAft>
              <a:buClr>
                <a:srgbClr val="6CB255"/>
              </a:buClr>
              <a:buFontTx/>
              <a:buChar char="-"/>
            </a:pPr>
            <a:r>
              <a:rPr lang="en-US" sz="1700" dirty="0"/>
              <a:t>A small number of people (including actress </a:t>
            </a:r>
            <a:r>
              <a:rPr lang="en-US" sz="1700" dirty="0" err="1"/>
              <a:t>Marilu</a:t>
            </a:r>
            <a:r>
              <a:rPr lang="en-US" sz="1700" dirty="0"/>
              <a:t> </a:t>
            </a:r>
            <a:r>
              <a:rPr lang="en-US" sz="1700" dirty="0" err="1"/>
              <a:t>Henner</a:t>
            </a:r>
            <a:r>
              <a:rPr lang="en-US" sz="1700" dirty="0"/>
              <a:t>) have a highly superior </a:t>
            </a:r>
            <a:r>
              <a:rPr lang="en-US" sz="1700" dirty="0" err="1"/>
              <a:t>autobigraphical</a:t>
            </a:r>
            <a:r>
              <a:rPr lang="en-US" sz="1700" dirty="0"/>
              <a:t> memory known as </a:t>
            </a:r>
            <a:r>
              <a:rPr lang="en-US" sz="1700" dirty="0" err="1"/>
              <a:t>hyperthymesia</a:t>
            </a:r>
            <a:r>
              <a:rPr lang="en-US" sz="1700" dirty="0"/>
              <a:t>.</a:t>
            </a:r>
          </a:p>
        </p:txBody>
      </p:sp>
      <p:sp>
        <p:nvSpPr>
          <p:cNvPr id="8" name="TextBox 7"/>
          <p:cNvSpPr txBox="1"/>
          <p:nvPr/>
        </p:nvSpPr>
        <p:spPr>
          <a:xfrm>
            <a:off x="5181600" y="6074101"/>
            <a:ext cx="3672341" cy="725840"/>
          </a:xfrm>
          <a:prstGeom prst="rect">
            <a:avLst/>
          </a:prstGeom>
          <a:noFill/>
        </p:spPr>
        <p:txBody>
          <a:bodyPr wrap="square" rtlCol="0">
            <a:spAutoFit/>
          </a:bodyPr>
          <a:lstStyle/>
          <a:p>
            <a:pPr>
              <a:spcBef>
                <a:spcPts val="480"/>
              </a:spcBef>
              <a:spcAft>
                <a:spcPts val="600"/>
              </a:spcAft>
            </a:pPr>
            <a:r>
              <a:rPr lang="en-US" sz="1400"/>
              <a:t>Figure </a:t>
            </a:r>
            <a:r>
              <a:rPr lang="en-US" sz="1400" dirty="0"/>
              <a:t>8.8 (credit: Mark </a:t>
            </a:r>
            <a:r>
              <a:rPr lang="de-DE" sz="1400" dirty="0"/>
              <a:t>Richardson)</a:t>
            </a:r>
            <a:endParaRPr lang="en-US" sz="1400" dirty="0"/>
          </a:p>
          <a:p>
            <a:pPr>
              <a:spcBef>
                <a:spcPts val="480"/>
              </a:spcBef>
              <a:spcAft>
                <a:spcPts val="600"/>
              </a:spcAft>
            </a:pPr>
            <a:endParaRPr lang="en-US" dirty="0"/>
          </a:p>
        </p:txBody>
      </p:sp>
    </p:spTree>
    <p:extLst>
      <p:ext uri="{BB962C8B-B14F-4D97-AF65-F5344CB8AC3E}">
        <p14:creationId xmlns:p14="http://schemas.microsoft.com/office/powerpoint/2010/main" val="16041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LTM: IMPLICIT MEMORIES</a:t>
            </a:r>
          </a:p>
        </p:txBody>
      </p:sp>
      <p:sp>
        <p:nvSpPr>
          <p:cNvPr id="5" name="Text Placeholder 4"/>
          <p:cNvSpPr txBox="1">
            <a:spLocks noGrp="1"/>
          </p:cNvSpPr>
          <p:nvPr>
            <p:ph type="body" sz="quarter" idx="14"/>
          </p:nvPr>
        </p:nvSpPr>
        <p:spPr>
          <a:xfrm>
            <a:off x="457200" y="1131910"/>
            <a:ext cx="8062912" cy="1964640"/>
          </a:xfrm>
          <a:prstGeom prst="rect">
            <a:avLst/>
          </a:prstGeom>
          <a:noFill/>
        </p:spPr>
        <p:txBody>
          <a:bodyPr wrap="square" rtlCol="0">
            <a:spAutoFit/>
          </a:bodyPr>
          <a:lstStyle/>
          <a:p>
            <a:pPr>
              <a:spcBef>
                <a:spcPts val="480"/>
              </a:spcBef>
              <a:spcAft>
                <a:spcPts val="600"/>
              </a:spcAft>
            </a:pPr>
            <a:r>
              <a:rPr lang="en-US" sz="1700" b="1" dirty="0"/>
              <a:t>Implicit memory </a:t>
            </a:r>
            <a:r>
              <a:rPr lang="en-US" sz="1700" dirty="0"/>
              <a:t>-  memories that are not part of our consciousness.</a:t>
            </a:r>
          </a:p>
          <a:p>
            <a:pPr marL="285750" indent="-285750">
              <a:spcBef>
                <a:spcPts val="480"/>
              </a:spcBef>
              <a:spcAft>
                <a:spcPts val="600"/>
              </a:spcAft>
              <a:buFontTx/>
              <a:buChar char="-"/>
            </a:pPr>
            <a:r>
              <a:rPr lang="en-US" sz="1700" dirty="0"/>
              <a:t>Formed through behaviors.</a:t>
            </a:r>
          </a:p>
          <a:p>
            <a:pPr>
              <a:spcBef>
                <a:spcPts val="480"/>
              </a:spcBef>
              <a:spcAft>
                <a:spcPts val="600"/>
              </a:spcAft>
            </a:pPr>
            <a:r>
              <a:rPr lang="en-US" sz="1700" b="1" dirty="0"/>
              <a:t>Procedural</a:t>
            </a:r>
            <a:r>
              <a:rPr lang="en-US" sz="1700" dirty="0"/>
              <a:t> </a:t>
            </a:r>
            <a:r>
              <a:rPr lang="mr-IN" sz="1700" dirty="0"/>
              <a:t>–</a:t>
            </a:r>
            <a:r>
              <a:rPr lang="en-US" sz="1700" dirty="0"/>
              <a:t> stores information about how to do things.</a:t>
            </a:r>
          </a:p>
          <a:p>
            <a:pPr marL="285750" indent="-285750">
              <a:spcBef>
                <a:spcPts val="480"/>
              </a:spcBef>
              <a:spcAft>
                <a:spcPts val="600"/>
              </a:spcAft>
              <a:buFontTx/>
              <a:buChar char="-"/>
            </a:pPr>
            <a:r>
              <a:rPr lang="en-US" sz="1700" dirty="0"/>
              <a:t>Skills and actions.</a:t>
            </a:r>
          </a:p>
          <a:p>
            <a:pPr marL="285750" indent="-285750">
              <a:spcBef>
                <a:spcPts val="480"/>
              </a:spcBef>
              <a:spcAft>
                <a:spcPts val="600"/>
              </a:spcAft>
              <a:buFontTx/>
              <a:buChar char="-"/>
            </a:pPr>
            <a:r>
              <a:rPr lang="en-US" sz="1700" dirty="0"/>
              <a:t>E.g. how to ride a bike, tie your shoe laces, drive.</a:t>
            </a:r>
          </a:p>
        </p:txBody>
      </p:sp>
      <p:pic>
        <p:nvPicPr>
          <p:cNvPr id="6" name="Picture 5"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7" name="Picture 6"/>
          <p:cNvPicPr>
            <a:picLocks noChangeAspect="1"/>
          </p:cNvPicPr>
          <p:nvPr/>
        </p:nvPicPr>
        <p:blipFill>
          <a:blip r:embed="rId3"/>
          <a:stretch>
            <a:fillRect/>
          </a:stretch>
        </p:blipFill>
        <p:spPr>
          <a:xfrm>
            <a:off x="4684895" y="3327599"/>
            <a:ext cx="4139526" cy="2916641"/>
          </a:xfrm>
          <a:prstGeom prst="rect">
            <a:avLst/>
          </a:prstGeom>
        </p:spPr>
      </p:pic>
      <p:sp>
        <p:nvSpPr>
          <p:cNvPr id="8" name="TextBox 7"/>
          <p:cNvSpPr txBox="1"/>
          <p:nvPr/>
        </p:nvSpPr>
        <p:spPr>
          <a:xfrm>
            <a:off x="457200" y="3235426"/>
            <a:ext cx="3911600" cy="2418611"/>
          </a:xfrm>
          <a:prstGeom prst="rect">
            <a:avLst/>
          </a:prstGeom>
          <a:noFill/>
        </p:spPr>
        <p:txBody>
          <a:bodyPr wrap="square" rtlCol="0">
            <a:spAutoFit/>
          </a:bodyPr>
          <a:lstStyle/>
          <a:p>
            <a:pPr>
              <a:spcBef>
                <a:spcPts val="480"/>
              </a:spcBef>
              <a:spcAft>
                <a:spcPts val="600"/>
              </a:spcAft>
              <a:buClr>
                <a:srgbClr val="6CB255"/>
              </a:buClr>
            </a:pPr>
            <a:r>
              <a:rPr lang="en-US" sz="1700" dirty="0"/>
              <a:t>Implicit memory also includes behaviors learned through emotional conditioning. </a:t>
            </a:r>
          </a:p>
          <a:p>
            <a:pPr marL="285750" indent="-285750">
              <a:spcBef>
                <a:spcPts val="480"/>
              </a:spcBef>
              <a:spcAft>
                <a:spcPts val="600"/>
              </a:spcAft>
              <a:buClr>
                <a:srgbClr val="6CB255"/>
              </a:buClr>
              <a:buFontTx/>
              <a:buChar char="-"/>
            </a:pPr>
            <a:r>
              <a:rPr lang="en-US" sz="1700" dirty="0"/>
              <a:t>You might have a fear of spiders but not consciously remember why or what occurred to condition that fear.</a:t>
            </a:r>
          </a:p>
          <a:p>
            <a:endParaRPr lang="en-US" dirty="0"/>
          </a:p>
        </p:txBody>
      </p:sp>
      <p:sp>
        <p:nvSpPr>
          <p:cNvPr id="9" name="TextBox 8"/>
          <p:cNvSpPr txBox="1"/>
          <p:nvPr/>
        </p:nvSpPr>
        <p:spPr>
          <a:xfrm>
            <a:off x="4684895" y="6294699"/>
            <a:ext cx="3951105" cy="292388"/>
          </a:xfrm>
          <a:prstGeom prst="rect">
            <a:avLst/>
          </a:prstGeom>
          <a:noFill/>
        </p:spPr>
        <p:txBody>
          <a:bodyPr wrap="square" rtlCol="0">
            <a:spAutoFit/>
          </a:bodyPr>
          <a:lstStyle/>
          <a:p>
            <a:r>
              <a:rPr lang="en-US" sz="1300" dirty="0"/>
              <a:t>(Credit: 5 types of memory: reader’s digest)</a:t>
            </a:r>
          </a:p>
        </p:txBody>
      </p:sp>
    </p:spTree>
    <p:extLst>
      <p:ext uri="{BB962C8B-B14F-4D97-AF65-F5344CB8AC3E}">
        <p14:creationId xmlns:p14="http://schemas.microsoft.com/office/powerpoint/2010/main" val="157513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retrieval</a:t>
            </a:r>
          </a:p>
        </p:txBody>
      </p:sp>
      <p:sp>
        <p:nvSpPr>
          <p:cNvPr id="4" name="Text Placeholder 3"/>
          <p:cNvSpPr>
            <a:spLocks noGrp="1"/>
          </p:cNvSpPr>
          <p:nvPr>
            <p:ph type="body" sz="quarter" idx="14"/>
          </p:nvPr>
        </p:nvSpPr>
        <p:spPr>
          <a:xfrm>
            <a:off x="457200" y="1138178"/>
            <a:ext cx="8367221" cy="5581936"/>
          </a:xfrm>
        </p:spPr>
        <p:txBody>
          <a:bodyPr>
            <a:normAutofit lnSpcReduction="10000"/>
          </a:bodyPr>
          <a:lstStyle/>
          <a:p>
            <a:pPr>
              <a:lnSpc>
                <a:spcPct val="110000"/>
              </a:lnSpc>
              <a:spcBef>
                <a:spcPts val="480"/>
              </a:spcBef>
            </a:pPr>
            <a:r>
              <a:rPr lang="en-US" sz="1700" i="1" dirty="0"/>
              <a:t>How to you get information back out of storage?</a:t>
            </a:r>
          </a:p>
          <a:p>
            <a:pPr>
              <a:lnSpc>
                <a:spcPct val="110000"/>
              </a:lnSpc>
              <a:spcBef>
                <a:spcPts val="480"/>
              </a:spcBef>
            </a:pPr>
            <a:r>
              <a:rPr lang="en-US" sz="1700" b="1" dirty="0"/>
              <a:t>Retrieval</a:t>
            </a:r>
            <a:r>
              <a:rPr lang="en-US" sz="1700" dirty="0"/>
              <a:t> </a:t>
            </a:r>
            <a:r>
              <a:rPr lang="mr-IN" sz="1700" dirty="0"/>
              <a:t>–</a:t>
            </a:r>
            <a:r>
              <a:rPr lang="en-US" sz="1700" dirty="0"/>
              <a:t> the act of getting information out of memory storage and back into conscious awareness.</a:t>
            </a:r>
          </a:p>
          <a:p>
            <a:pPr>
              <a:lnSpc>
                <a:spcPct val="110000"/>
              </a:lnSpc>
              <a:spcBef>
                <a:spcPts val="480"/>
              </a:spcBef>
            </a:pPr>
            <a:r>
              <a:rPr lang="en-US" sz="1700" dirty="0"/>
              <a:t>Retrieval is needed for everyday functioning (e.g. knowing how to drive to work, or how perform your job once you get there).</a:t>
            </a:r>
          </a:p>
          <a:p>
            <a:pPr>
              <a:lnSpc>
                <a:spcPct val="110000"/>
              </a:lnSpc>
              <a:spcBef>
                <a:spcPts val="480"/>
              </a:spcBef>
            </a:pPr>
            <a:r>
              <a:rPr lang="en-US" sz="1700" b="1" dirty="0">
                <a:solidFill>
                  <a:srgbClr val="6CB255"/>
                </a:solidFill>
              </a:rPr>
              <a:t>3 ways to retrieve information:</a:t>
            </a:r>
          </a:p>
          <a:p>
            <a:pPr marL="342900" indent="-342900">
              <a:lnSpc>
                <a:spcPct val="110000"/>
              </a:lnSpc>
              <a:spcBef>
                <a:spcPts val="480"/>
              </a:spcBef>
              <a:buAutoNum type="arabicPeriod"/>
            </a:pPr>
            <a:r>
              <a:rPr lang="en-US" sz="1700" b="1" dirty="0"/>
              <a:t>Recall</a:t>
            </a:r>
            <a:r>
              <a:rPr lang="en-US" sz="1700" dirty="0"/>
              <a:t> </a:t>
            </a:r>
            <a:r>
              <a:rPr lang="mr-IN" sz="1700" dirty="0"/>
              <a:t>–</a:t>
            </a:r>
            <a:r>
              <a:rPr lang="en-US" sz="1700" dirty="0"/>
              <a:t> being able to access information without cues.</a:t>
            </a:r>
          </a:p>
          <a:p>
            <a:pPr marL="285750" indent="-285750">
              <a:lnSpc>
                <a:spcPct val="110000"/>
              </a:lnSpc>
              <a:spcBef>
                <a:spcPts val="480"/>
              </a:spcBef>
              <a:buFontTx/>
              <a:buChar char="-"/>
            </a:pPr>
            <a:r>
              <a:rPr lang="en-US" sz="1700" dirty="0"/>
              <a:t>Used for an essay test.</a:t>
            </a:r>
          </a:p>
          <a:p>
            <a:pPr marL="342900" indent="-342900">
              <a:lnSpc>
                <a:spcPct val="110000"/>
              </a:lnSpc>
              <a:spcBef>
                <a:spcPts val="480"/>
              </a:spcBef>
              <a:buFont typeface="+mj-lt"/>
              <a:buAutoNum type="arabicPeriod" startAt="2"/>
            </a:pPr>
            <a:r>
              <a:rPr lang="en-US" sz="1700" b="1" dirty="0"/>
              <a:t>Recognition</a:t>
            </a:r>
            <a:r>
              <a:rPr lang="en-US" sz="1700" dirty="0"/>
              <a:t> </a:t>
            </a:r>
            <a:r>
              <a:rPr lang="mr-IN" sz="1700" dirty="0"/>
              <a:t>–</a:t>
            </a:r>
            <a:r>
              <a:rPr lang="en-US" sz="1700" dirty="0"/>
              <a:t> being able to identify information that you have previously learned after encountering it again.</a:t>
            </a:r>
          </a:p>
          <a:p>
            <a:pPr marL="285750" indent="-285750">
              <a:lnSpc>
                <a:spcPct val="110000"/>
              </a:lnSpc>
              <a:spcBef>
                <a:spcPts val="480"/>
              </a:spcBef>
              <a:buFontTx/>
              <a:buChar char="-"/>
            </a:pPr>
            <a:r>
              <a:rPr lang="en-US" sz="1700" dirty="0"/>
              <a:t>Used for a multiple choice test.</a:t>
            </a:r>
          </a:p>
          <a:p>
            <a:pPr marL="342900" indent="-342900">
              <a:lnSpc>
                <a:spcPct val="110000"/>
              </a:lnSpc>
              <a:spcBef>
                <a:spcPts val="480"/>
              </a:spcBef>
              <a:buFont typeface="+mj-lt"/>
              <a:buAutoNum type="arabicPeriod" startAt="3"/>
            </a:pPr>
            <a:r>
              <a:rPr lang="en-US" sz="1700" b="1" dirty="0"/>
              <a:t>Relearning</a:t>
            </a:r>
            <a:r>
              <a:rPr lang="en-US" sz="1700" dirty="0"/>
              <a:t> </a:t>
            </a:r>
            <a:r>
              <a:rPr lang="mr-IN" sz="1700" dirty="0"/>
              <a:t>–</a:t>
            </a:r>
            <a:r>
              <a:rPr lang="en-US" sz="1700" dirty="0"/>
              <a:t> Learning information that you previously learned.</a:t>
            </a:r>
          </a:p>
          <a:p>
            <a:pPr marL="285750" indent="-285750">
              <a:lnSpc>
                <a:spcPct val="110000"/>
              </a:lnSpc>
              <a:spcBef>
                <a:spcPts val="480"/>
              </a:spcBef>
              <a:buFontTx/>
              <a:buChar char="-"/>
            </a:pPr>
            <a:r>
              <a:rPr lang="en-US" sz="1700" dirty="0"/>
              <a:t>After learning Spanish in high school, you might forget how to speak it if you do not use it. However, if you try to relearn it, you will learn it quicker than the first time.</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46417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brain involved in memory</a:t>
            </a:r>
          </a:p>
        </p:txBody>
      </p:sp>
      <p:sp>
        <p:nvSpPr>
          <p:cNvPr id="4" name="Text Placeholder 3"/>
          <p:cNvSpPr>
            <a:spLocks noGrp="1"/>
          </p:cNvSpPr>
          <p:nvPr>
            <p:ph type="body" sz="quarter" idx="14"/>
          </p:nvPr>
        </p:nvSpPr>
        <p:spPr>
          <a:xfrm>
            <a:off x="457200" y="1186379"/>
            <a:ext cx="8367221" cy="4764477"/>
          </a:xfrm>
        </p:spPr>
        <p:txBody>
          <a:bodyPr>
            <a:normAutofit/>
          </a:bodyPr>
          <a:lstStyle/>
          <a:p>
            <a:pPr>
              <a:spcBef>
                <a:spcPts val="480"/>
              </a:spcBef>
            </a:pPr>
            <a:r>
              <a:rPr lang="en-US" sz="1700" b="1" u="sng" dirty="0">
                <a:solidFill>
                  <a:srgbClr val="6CB255"/>
                </a:solidFill>
              </a:rPr>
              <a:t>Karl </a:t>
            </a:r>
            <a:r>
              <a:rPr lang="en-US" sz="1700" b="1" u="sng" dirty="0" err="1">
                <a:solidFill>
                  <a:srgbClr val="6CB255"/>
                </a:solidFill>
              </a:rPr>
              <a:t>Lashley</a:t>
            </a:r>
            <a:r>
              <a:rPr lang="en-US" sz="1700" b="1" u="sng" dirty="0">
                <a:solidFill>
                  <a:srgbClr val="6CB255"/>
                </a:solidFill>
              </a:rPr>
              <a:t> and Engrams</a:t>
            </a:r>
          </a:p>
          <a:p>
            <a:pPr>
              <a:spcBef>
                <a:spcPts val="480"/>
              </a:spcBef>
            </a:pPr>
            <a:r>
              <a:rPr lang="en-US" sz="1700" dirty="0"/>
              <a:t>Karl </a:t>
            </a:r>
            <a:r>
              <a:rPr lang="en-US" sz="1700" dirty="0" err="1"/>
              <a:t>Lashley</a:t>
            </a:r>
            <a:r>
              <a:rPr lang="en-US" sz="1700" dirty="0"/>
              <a:t> was looking for evidence of an engram </a:t>
            </a:r>
            <a:r>
              <a:rPr lang="mr-IN" sz="1700" dirty="0"/>
              <a:t>–</a:t>
            </a:r>
            <a:r>
              <a:rPr lang="en-US" sz="1700" dirty="0"/>
              <a:t> the group of neurons that serve as the “physical representation of memory”.</a:t>
            </a:r>
          </a:p>
          <a:p>
            <a:pPr marL="285750" indent="-285750">
              <a:spcBef>
                <a:spcPts val="480"/>
              </a:spcBef>
              <a:buFontTx/>
              <a:buChar char="-"/>
            </a:pPr>
            <a:r>
              <a:rPr lang="en-US" sz="1700" dirty="0"/>
              <a:t>Studied parts of the brain involved in memory by making lesions in the brains of animals such as rats and monkeys.</a:t>
            </a:r>
          </a:p>
          <a:p>
            <a:pPr marL="285750" indent="-285750">
              <a:spcBef>
                <a:spcPts val="480"/>
              </a:spcBef>
              <a:buFontTx/>
              <a:buChar char="-"/>
            </a:pPr>
            <a:r>
              <a:rPr lang="en-US" sz="1700" dirty="0"/>
              <a:t>Trained rats to learn their way around a maze and then made lesions to try to remove the memory.</a:t>
            </a:r>
          </a:p>
          <a:p>
            <a:pPr marL="285750" indent="-285750">
              <a:spcBef>
                <a:spcPts val="480"/>
              </a:spcBef>
              <a:buFontTx/>
              <a:buChar char="-"/>
            </a:pPr>
            <a:r>
              <a:rPr lang="en-US" sz="1700" dirty="0" err="1"/>
              <a:t>Lashley</a:t>
            </a:r>
            <a:r>
              <a:rPr lang="en-US" sz="1700" dirty="0"/>
              <a:t> was unable to find evidence of an engram. The rats were still able to remember their way around the maze so he formulated a new hypothesis.</a:t>
            </a:r>
          </a:p>
          <a:p>
            <a:pPr>
              <a:spcBef>
                <a:spcPts val="480"/>
              </a:spcBef>
            </a:pPr>
            <a:r>
              <a:rPr lang="en-US" sz="1700" b="1" dirty="0" err="1"/>
              <a:t>Equipotentiality</a:t>
            </a:r>
            <a:r>
              <a:rPr lang="en-US" sz="1700" b="1" dirty="0"/>
              <a:t> hypothesis </a:t>
            </a:r>
            <a:r>
              <a:rPr lang="mr-IN" sz="1700" dirty="0"/>
              <a:t>–</a:t>
            </a:r>
            <a:r>
              <a:rPr lang="en-US" sz="1700" dirty="0"/>
              <a:t> if part of one area of the brain involved in memory is damaged, another part of the same area can take over that memory function.</a:t>
            </a:r>
          </a:p>
          <a:p>
            <a:pPr>
              <a:spcBef>
                <a:spcPts val="480"/>
              </a:spcBef>
            </a:pPr>
            <a:r>
              <a:rPr lang="en-US" sz="1700" b="1" u="sng" dirty="0">
                <a:solidFill>
                  <a:srgbClr val="6CB255"/>
                </a:solidFill>
              </a:rPr>
              <a:t>Eric </a:t>
            </a:r>
            <a:r>
              <a:rPr lang="en-US" sz="1700" b="1" u="sng" dirty="0" err="1">
                <a:solidFill>
                  <a:srgbClr val="6CB255"/>
                </a:solidFill>
              </a:rPr>
              <a:t>Kandel</a:t>
            </a:r>
            <a:endParaRPr lang="en-US" sz="1700" b="1" u="sng" dirty="0">
              <a:solidFill>
                <a:srgbClr val="6CB255"/>
              </a:solidFill>
            </a:endParaRPr>
          </a:p>
          <a:p>
            <a:pPr marL="285750" indent="-285750">
              <a:spcBef>
                <a:spcPts val="480"/>
              </a:spcBef>
              <a:buFontTx/>
              <a:buChar char="-"/>
            </a:pPr>
            <a:r>
              <a:rPr lang="en-US" sz="1700" dirty="0"/>
              <a:t>Studied the synapse and its role in controlling the flow of information through neural circuits needed to store memories.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9637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Parts of the brain involved in memory</a:t>
            </a:r>
          </a:p>
        </p:txBody>
      </p:sp>
      <p:pic>
        <p:nvPicPr>
          <p:cNvPr id="2" name="Picture Placeholder 1" descr="CNX_Psych_08_02_Bra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410" r="-22410"/>
          <a:stretch>
            <a:fillRect/>
          </a:stretch>
        </p:blipFill>
        <p:spPr>
          <a:xfrm>
            <a:off x="-634091" y="1920665"/>
            <a:ext cx="9603920" cy="4169015"/>
          </a:xfrm>
        </p:spPr>
      </p:pic>
      <p:sp>
        <p:nvSpPr>
          <p:cNvPr id="7" name="Text Placeholder 6"/>
          <p:cNvSpPr>
            <a:spLocks noGrp="1"/>
          </p:cNvSpPr>
          <p:nvPr>
            <p:ph type="body" sz="quarter" idx="14"/>
          </p:nvPr>
        </p:nvSpPr>
        <p:spPr>
          <a:xfrm>
            <a:off x="457200" y="1185288"/>
            <a:ext cx="8512629" cy="574159"/>
          </a:xfrm>
        </p:spPr>
        <p:txBody>
          <a:bodyPr>
            <a:noAutofit/>
          </a:bodyPr>
          <a:lstStyle/>
          <a:p>
            <a:r>
              <a:rPr lang="en-US" sz="1700" dirty="0"/>
              <a:t>Scientists have now identified different parts of the brain involved in memory.</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86743" y="6250898"/>
            <a:ext cx="1371887" cy="307777"/>
          </a:xfrm>
          <a:prstGeom prst="rect">
            <a:avLst/>
          </a:prstGeom>
          <a:noFill/>
        </p:spPr>
        <p:txBody>
          <a:bodyPr wrap="square" rtlCol="0">
            <a:spAutoFit/>
          </a:bodyPr>
          <a:lstStyle/>
          <a:p>
            <a:r>
              <a:rPr lang="en-US" sz="1400" dirty="0"/>
              <a:t>Figure 8.9</a:t>
            </a:r>
          </a:p>
        </p:txBody>
      </p:sp>
    </p:spTree>
    <p:extLst>
      <p:ext uri="{BB962C8B-B14F-4D97-AF65-F5344CB8AC3E}">
        <p14:creationId xmlns:p14="http://schemas.microsoft.com/office/powerpoint/2010/main" val="278021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brain involved in memory</a:t>
            </a:r>
          </a:p>
        </p:txBody>
      </p:sp>
      <p:sp>
        <p:nvSpPr>
          <p:cNvPr id="4" name="Text Placeholder 3"/>
          <p:cNvSpPr>
            <a:spLocks noGrp="1"/>
          </p:cNvSpPr>
          <p:nvPr>
            <p:ph type="body" sz="quarter" idx="14"/>
          </p:nvPr>
        </p:nvSpPr>
        <p:spPr>
          <a:xfrm>
            <a:off x="457200" y="993035"/>
            <a:ext cx="8367221" cy="5741594"/>
          </a:xfrm>
        </p:spPr>
        <p:txBody>
          <a:bodyPr>
            <a:normAutofit/>
          </a:bodyPr>
          <a:lstStyle/>
          <a:p>
            <a:r>
              <a:rPr lang="en-US" sz="1700" b="1" u="sng" dirty="0">
                <a:solidFill>
                  <a:srgbClr val="6CB255"/>
                </a:solidFill>
              </a:rPr>
              <a:t>Amygdala</a:t>
            </a:r>
          </a:p>
          <a:p>
            <a:pPr marL="285750" indent="-285750">
              <a:buFontTx/>
              <a:buChar char="-"/>
            </a:pPr>
            <a:r>
              <a:rPr lang="en-US" sz="1700" dirty="0"/>
              <a:t>Involved in fear and fear memories (memory storage is influenced by stress hormones).</a:t>
            </a:r>
          </a:p>
          <a:p>
            <a:pPr marL="285750" indent="-285750">
              <a:buFontTx/>
              <a:buChar char="-"/>
            </a:pPr>
            <a:r>
              <a:rPr lang="en-US" sz="1700" dirty="0"/>
              <a:t>Processes emotional information important in encoding memories at a deeper level and memory consolidation.</a:t>
            </a:r>
          </a:p>
          <a:p>
            <a:r>
              <a:rPr lang="en-US" sz="1700" b="1" u="sng" dirty="0">
                <a:solidFill>
                  <a:srgbClr val="6CB255"/>
                </a:solidFill>
              </a:rPr>
              <a:t>Hippocampus</a:t>
            </a:r>
          </a:p>
          <a:p>
            <a:pPr marL="285750" indent="-285750">
              <a:buFontTx/>
              <a:buChar char="-"/>
            </a:pPr>
            <a:r>
              <a:rPr lang="en-US" sz="1700" dirty="0"/>
              <a:t>Associated with explicit memory, recognition memory and spatial memory.</a:t>
            </a:r>
          </a:p>
          <a:p>
            <a:pPr marL="285750" indent="-285750">
              <a:buFontTx/>
              <a:buChar char="-"/>
            </a:pPr>
            <a:r>
              <a:rPr lang="en-US" sz="1700" dirty="0"/>
              <a:t>Projects information to cortical regions that give memories meaning and connect them with other memories.</a:t>
            </a:r>
          </a:p>
          <a:p>
            <a:pPr marL="285750" indent="-285750">
              <a:buFontTx/>
              <a:buChar char="-"/>
            </a:pPr>
            <a:r>
              <a:rPr lang="en-US" sz="1700" dirty="0"/>
              <a:t>Involved in memory consolidation.</a:t>
            </a:r>
          </a:p>
          <a:p>
            <a:pPr marL="285750" indent="-285750">
              <a:buFontTx/>
              <a:buChar char="-"/>
            </a:pPr>
            <a:r>
              <a:rPr lang="en-US" sz="1700" dirty="0"/>
              <a:t>Damage leads to an inability to process new declarative memories.</a:t>
            </a:r>
          </a:p>
          <a:p>
            <a:r>
              <a:rPr lang="en-US" sz="1700" b="1" dirty="0"/>
              <a:t>Patient H.M:</a:t>
            </a:r>
          </a:p>
          <a:p>
            <a:pPr marL="285750" indent="-285750">
              <a:buFontTx/>
              <a:buChar char="-"/>
            </a:pPr>
            <a:r>
              <a:rPr lang="en-US" sz="1700" dirty="0"/>
              <a:t>Had both temporal lobes removed (including </a:t>
            </a:r>
            <a:r>
              <a:rPr lang="en-US" sz="1700" dirty="0" err="1"/>
              <a:t>hippocami</a:t>
            </a:r>
            <a:r>
              <a:rPr lang="en-US" sz="1700" dirty="0"/>
              <a:t>) to help control his seizures.</a:t>
            </a:r>
          </a:p>
          <a:p>
            <a:pPr marL="285750" indent="-285750">
              <a:buFontTx/>
              <a:buChar char="-"/>
            </a:pPr>
            <a:r>
              <a:rPr lang="en-US" sz="1700" dirty="0"/>
              <a:t>Declarative memory was significantly effected.</a:t>
            </a:r>
          </a:p>
          <a:p>
            <a:pPr marL="285750" indent="-285750">
              <a:buFontTx/>
              <a:buChar char="-"/>
            </a:pPr>
            <a:r>
              <a:rPr lang="en-US" sz="1700" dirty="0"/>
              <a:t>Could not form new semantic knowledge or episodic memories.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14842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brain involved in memory</a:t>
            </a:r>
          </a:p>
        </p:txBody>
      </p:sp>
      <p:sp>
        <p:nvSpPr>
          <p:cNvPr id="4" name="Text Placeholder 3"/>
          <p:cNvSpPr>
            <a:spLocks noGrp="1"/>
          </p:cNvSpPr>
          <p:nvPr>
            <p:ph type="body" sz="quarter" idx="14"/>
          </p:nvPr>
        </p:nvSpPr>
        <p:spPr>
          <a:xfrm>
            <a:off x="457200" y="1244439"/>
            <a:ext cx="8062912" cy="4822532"/>
          </a:xfrm>
        </p:spPr>
        <p:txBody>
          <a:bodyPr>
            <a:normAutofit/>
          </a:bodyPr>
          <a:lstStyle/>
          <a:p>
            <a:r>
              <a:rPr lang="en-US" sz="1700" b="1" u="sng" dirty="0">
                <a:solidFill>
                  <a:srgbClr val="6CB255"/>
                </a:solidFill>
              </a:rPr>
              <a:t>Cerebellum</a:t>
            </a:r>
            <a:r>
              <a:rPr lang="en-US" sz="1700" b="1" dirty="0"/>
              <a:t> </a:t>
            </a:r>
            <a:endParaRPr lang="en-US" sz="1700" dirty="0"/>
          </a:p>
          <a:p>
            <a:pPr marL="285750" indent="-285750">
              <a:buFontTx/>
              <a:buChar char="-"/>
            </a:pPr>
            <a:r>
              <a:rPr lang="en-US" sz="1700" dirty="0"/>
              <a:t>Plays a role in processing procedural memories, such as how to play the piano and classical conditioning.</a:t>
            </a:r>
          </a:p>
          <a:p>
            <a:pPr marL="285750" indent="-285750">
              <a:buFontTx/>
              <a:buChar char="-"/>
            </a:pPr>
            <a:r>
              <a:rPr lang="en-US" sz="1700" dirty="0"/>
              <a:t>Damage prevents classical conditioning such as an eye-blink in response to a puff of air.</a:t>
            </a:r>
          </a:p>
          <a:p>
            <a:r>
              <a:rPr lang="en-US" sz="1700" b="1" u="sng" dirty="0">
                <a:solidFill>
                  <a:srgbClr val="6CB255"/>
                </a:solidFill>
              </a:rPr>
              <a:t>Prefrontal cortex  </a:t>
            </a:r>
          </a:p>
          <a:p>
            <a:pPr marL="285750" indent="-285750">
              <a:buFontTx/>
              <a:buChar char="-"/>
            </a:pPr>
            <a:r>
              <a:rPr lang="en-US" sz="1700" dirty="0"/>
              <a:t>Appears to be involved in remembering semantic tasks.</a:t>
            </a:r>
          </a:p>
          <a:p>
            <a:pPr marL="285750" indent="-285750">
              <a:buFontTx/>
              <a:buChar char="-"/>
            </a:pPr>
            <a:r>
              <a:rPr lang="en-US" sz="1700" dirty="0"/>
              <a:t>PET scans show activation in the left inferior prefrontal cortex when completing semantic tasks.</a:t>
            </a:r>
          </a:p>
          <a:p>
            <a:pPr marL="285750" indent="-285750">
              <a:buFontTx/>
              <a:buChar char="-"/>
            </a:pPr>
            <a:r>
              <a:rPr lang="en-US" sz="1700" dirty="0"/>
              <a:t>Encoding is associated with left frontal activity.</a:t>
            </a:r>
          </a:p>
          <a:p>
            <a:pPr marL="285750" indent="-285750">
              <a:buFontTx/>
              <a:buChar char="-"/>
            </a:pPr>
            <a:r>
              <a:rPr lang="en-US" sz="1700" dirty="0"/>
              <a:t>Retrieval of information is associated with the right frontal region.</a:t>
            </a:r>
          </a:p>
          <a:p>
            <a:endParaRPr lang="en-US"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665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neurotransmitters</a:t>
            </a:r>
          </a:p>
        </p:txBody>
      </p:sp>
      <p:sp>
        <p:nvSpPr>
          <p:cNvPr id="4" name="Text Placeholder 3"/>
          <p:cNvSpPr>
            <a:spLocks noGrp="1"/>
          </p:cNvSpPr>
          <p:nvPr>
            <p:ph type="body" sz="quarter" idx="14"/>
          </p:nvPr>
        </p:nvSpPr>
        <p:spPr>
          <a:xfrm>
            <a:off x="457200" y="993034"/>
            <a:ext cx="8367221" cy="5712565"/>
          </a:xfrm>
        </p:spPr>
        <p:txBody>
          <a:bodyPr>
            <a:normAutofit lnSpcReduction="10000"/>
          </a:bodyPr>
          <a:lstStyle/>
          <a:p>
            <a:pPr>
              <a:lnSpc>
                <a:spcPct val="110000"/>
              </a:lnSpc>
            </a:pPr>
            <a:r>
              <a:rPr lang="en-US" sz="1700" dirty="0"/>
              <a:t>Communication among neurons via neurotransmitters is critical for developing new memories. </a:t>
            </a:r>
          </a:p>
          <a:p>
            <a:pPr>
              <a:lnSpc>
                <a:spcPct val="110000"/>
              </a:lnSpc>
            </a:pPr>
            <a:r>
              <a:rPr lang="en-US" sz="1700" dirty="0"/>
              <a:t>Repeated neuron activity </a:t>
            </a:r>
            <a:r>
              <a:rPr lang="en-US" sz="1700" dirty="0">
                <a:sym typeface="Wingdings"/>
              </a:rPr>
              <a:t> increased neurotransmitters in the synapse  stronger synaptic connections. (This is how memory consolidation occurs).</a:t>
            </a:r>
            <a:endParaRPr lang="en-US" sz="1700" dirty="0"/>
          </a:p>
          <a:p>
            <a:pPr>
              <a:lnSpc>
                <a:spcPct val="110000"/>
              </a:lnSpc>
            </a:pPr>
            <a:r>
              <a:rPr lang="en-US" sz="1700" dirty="0"/>
              <a:t>Neurotransmitters involved in memory:</a:t>
            </a:r>
          </a:p>
          <a:p>
            <a:pPr marL="285750" indent="-285750">
              <a:lnSpc>
                <a:spcPct val="110000"/>
              </a:lnSpc>
              <a:buFontTx/>
              <a:buChar char="-"/>
            </a:pPr>
            <a:r>
              <a:rPr lang="en-US" sz="1700" dirty="0"/>
              <a:t>Epinephrine</a:t>
            </a:r>
          </a:p>
          <a:p>
            <a:pPr marL="285750" indent="-285750">
              <a:lnSpc>
                <a:spcPct val="110000"/>
              </a:lnSpc>
              <a:buFontTx/>
              <a:buChar char="-"/>
            </a:pPr>
            <a:r>
              <a:rPr lang="en-US" sz="1700" dirty="0"/>
              <a:t>Dopamine</a:t>
            </a:r>
          </a:p>
          <a:p>
            <a:pPr marL="285750" indent="-285750">
              <a:lnSpc>
                <a:spcPct val="110000"/>
              </a:lnSpc>
              <a:buFontTx/>
              <a:buChar char="-"/>
            </a:pPr>
            <a:r>
              <a:rPr lang="en-US" sz="1700" dirty="0"/>
              <a:t>Serotonin</a:t>
            </a:r>
          </a:p>
          <a:p>
            <a:pPr marL="285750" indent="-285750">
              <a:lnSpc>
                <a:spcPct val="110000"/>
              </a:lnSpc>
              <a:buFontTx/>
              <a:buChar char="-"/>
            </a:pPr>
            <a:r>
              <a:rPr lang="en-US" sz="1700" dirty="0"/>
              <a:t>Glutamate</a:t>
            </a:r>
          </a:p>
          <a:p>
            <a:pPr marL="285750" indent="-285750">
              <a:lnSpc>
                <a:spcPct val="110000"/>
              </a:lnSpc>
              <a:buFontTx/>
              <a:buChar char="-"/>
            </a:pPr>
            <a:r>
              <a:rPr lang="en-US" sz="1700" dirty="0"/>
              <a:t>Acetylcholine</a:t>
            </a:r>
          </a:p>
          <a:p>
            <a:pPr>
              <a:lnSpc>
                <a:spcPct val="110000"/>
              </a:lnSpc>
            </a:pPr>
            <a:r>
              <a:rPr lang="en-US" sz="1700" b="1" dirty="0"/>
              <a:t>Arousal Theory </a:t>
            </a:r>
            <a:r>
              <a:rPr lang="mr-IN" sz="1700" dirty="0"/>
              <a:t>–</a:t>
            </a:r>
            <a:r>
              <a:rPr lang="en-US" sz="1700" dirty="0"/>
              <a:t> strong emotions trigger the formation of strong memories and weaker emotional experiences form weaker memories.</a:t>
            </a:r>
          </a:p>
          <a:p>
            <a:pPr marL="285750" indent="-285750">
              <a:lnSpc>
                <a:spcPct val="110000"/>
              </a:lnSpc>
              <a:buFontTx/>
              <a:buChar char="-"/>
            </a:pPr>
            <a:r>
              <a:rPr lang="en-US" sz="1700" dirty="0"/>
              <a:t>Strong emotional experiences can trigger the release of neurotransmitters which strengthen memory.</a:t>
            </a:r>
          </a:p>
          <a:p>
            <a:pPr marL="285750" indent="-285750">
              <a:lnSpc>
                <a:spcPct val="110000"/>
              </a:lnSpc>
              <a:buFontTx/>
              <a:buChar char="-"/>
            </a:pPr>
            <a:r>
              <a:rPr lang="en-US" sz="1700" dirty="0"/>
              <a:t>Evidenced by flashbulb memories -  an exceptionally clear recollection of an important emotional event.</a:t>
            </a:r>
          </a:p>
          <a:p>
            <a:pPr marL="285750" indent="-285750">
              <a:lnSpc>
                <a:spcPct val="110000"/>
              </a:lnSpc>
              <a:buFontTx/>
              <a:buChar char="-"/>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2183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memory</a:t>
            </a:r>
          </a:p>
        </p:txBody>
      </p:sp>
      <p:pic>
        <p:nvPicPr>
          <p:cNvPr id="2" name="Picture Placeholder 1" descr="CNX_Psych_08_00_Photo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7650" r="-7650"/>
          <a:stretch>
            <a:fillRect/>
          </a:stretch>
        </p:blipFill>
        <p:spPr>
          <a:xfrm>
            <a:off x="858157" y="3011155"/>
            <a:ext cx="7260996" cy="3151963"/>
          </a:xfrm>
        </p:spPr>
      </p:pic>
      <p:sp>
        <p:nvSpPr>
          <p:cNvPr id="7" name="Text Placeholder 6"/>
          <p:cNvSpPr>
            <a:spLocks noGrp="1"/>
          </p:cNvSpPr>
          <p:nvPr>
            <p:ph type="body" sz="quarter" idx="14"/>
          </p:nvPr>
        </p:nvSpPr>
        <p:spPr>
          <a:xfrm>
            <a:off x="457199" y="6028205"/>
            <a:ext cx="8062912" cy="717369"/>
          </a:xfrm>
        </p:spPr>
        <p:txBody>
          <a:bodyPr>
            <a:normAutofit/>
          </a:bodyPr>
          <a:lstStyle/>
          <a:p>
            <a:r>
              <a:rPr lang="en-US" sz="1400" dirty="0"/>
              <a:t>Figure 8.1  Photographs can trigger our memories and bring past experiences back to life. (credit: modification 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8" y="973688"/>
            <a:ext cx="8367223" cy="1964640"/>
          </a:xfrm>
          <a:prstGeom prst="rect">
            <a:avLst/>
          </a:prstGeom>
          <a:noFill/>
        </p:spPr>
        <p:txBody>
          <a:bodyPr wrap="square" rtlCol="0">
            <a:spAutoFit/>
          </a:bodyPr>
          <a:lstStyle/>
          <a:p>
            <a:pPr>
              <a:spcBef>
                <a:spcPts val="480"/>
              </a:spcBef>
              <a:spcAft>
                <a:spcPts val="600"/>
              </a:spcAft>
              <a:buClr>
                <a:srgbClr val="6CB255"/>
              </a:buClr>
            </a:pPr>
            <a:r>
              <a:rPr lang="en-US" sz="1700" dirty="0"/>
              <a:t>The study of memory looks at some of the following questions:</a:t>
            </a:r>
          </a:p>
          <a:p>
            <a:pPr marL="285750" indent="-285750">
              <a:spcBef>
                <a:spcPts val="480"/>
              </a:spcBef>
              <a:spcAft>
                <a:spcPts val="600"/>
              </a:spcAft>
              <a:buClr>
                <a:srgbClr val="6CB255"/>
              </a:buClr>
              <a:buFontTx/>
              <a:buChar char="-"/>
            </a:pPr>
            <a:r>
              <a:rPr lang="en-US" sz="1700" dirty="0"/>
              <a:t>How do we process and store information?</a:t>
            </a:r>
          </a:p>
          <a:p>
            <a:pPr marL="285750" indent="-285750">
              <a:spcBef>
                <a:spcPts val="480"/>
              </a:spcBef>
              <a:spcAft>
                <a:spcPts val="600"/>
              </a:spcAft>
              <a:buClr>
                <a:srgbClr val="6CB255"/>
              </a:buClr>
              <a:buFontTx/>
              <a:buChar char="-"/>
            </a:pPr>
            <a:r>
              <a:rPr lang="en-US" sz="1700" dirty="0"/>
              <a:t>Are there different types of memory?</a:t>
            </a:r>
          </a:p>
          <a:p>
            <a:pPr marL="285750" indent="-285750">
              <a:spcBef>
                <a:spcPts val="480"/>
              </a:spcBef>
              <a:spcAft>
                <a:spcPts val="600"/>
              </a:spcAft>
              <a:buClr>
                <a:srgbClr val="6CB255"/>
              </a:buClr>
              <a:buFontTx/>
              <a:buChar char="-"/>
            </a:pPr>
            <a:r>
              <a:rPr lang="en-US" sz="1700" dirty="0"/>
              <a:t>How do we retrieve memories?</a:t>
            </a:r>
          </a:p>
          <a:p>
            <a:pPr marL="285750" indent="-285750">
              <a:spcBef>
                <a:spcPts val="480"/>
              </a:spcBef>
              <a:spcAft>
                <a:spcPts val="600"/>
              </a:spcAft>
              <a:buClr>
                <a:srgbClr val="6CB255"/>
              </a:buClr>
              <a:buFontTx/>
              <a:buChar char="-"/>
            </a:pPr>
            <a:r>
              <a:rPr lang="en-US" sz="1700" dirty="0"/>
              <a:t>Why do we forget?</a:t>
            </a:r>
          </a:p>
        </p:txBody>
      </p:sp>
    </p:spTree>
    <p:extLst>
      <p:ext uri="{BB962C8B-B14F-4D97-AF65-F5344CB8AC3E}">
        <p14:creationId xmlns:p14="http://schemas.microsoft.com/office/powerpoint/2010/main" val="373495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Flash bulb memory</a:t>
            </a:r>
          </a:p>
        </p:txBody>
      </p:sp>
      <p:pic>
        <p:nvPicPr>
          <p:cNvPr id="2" name="Picture Placeholder 1" descr="CNX_Psych_08_02_911.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387" r="-36387"/>
          <a:stretch>
            <a:fillRect/>
          </a:stretch>
        </p:blipFill>
        <p:spPr>
          <a:xfrm>
            <a:off x="235642" y="2823285"/>
            <a:ext cx="8062913" cy="3500071"/>
          </a:xfrm>
        </p:spPr>
      </p:pic>
      <p:sp>
        <p:nvSpPr>
          <p:cNvPr id="7" name="Text Placeholder 6"/>
          <p:cNvSpPr>
            <a:spLocks noGrp="1"/>
          </p:cNvSpPr>
          <p:nvPr>
            <p:ph type="body" sz="quarter" idx="14"/>
          </p:nvPr>
        </p:nvSpPr>
        <p:spPr>
          <a:xfrm>
            <a:off x="457199" y="1098983"/>
            <a:ext cx="8367221" cy="1632128"/>
          </a:xfrm>
        </p:spPr>
        <p:txBody>
          <a:bodyPr>
            <a:noAutofit/>
          </a:bodyPr>
          <a:lstStyle/>
          <a:p>
            <a:pPr>
              <a:spcBef>
                <a:spcPts val="480"/>
              </a:spcBef>
            </a:pPr>
            <a:r>
              <a:rPr lang="en-US" sz="1700" b="1" dirty="0"/>
              <a:t>Flash bulb memory </a:t>
            </a:r>
            <a:r>
              <a:rPr lang="mr-IN" sz="1700" dirty="0"/>
              <a:t>–</a:t>
            </a:r>
            <a:r>
              <a:rPr lang="en-US" sz="1700" dirty="0"/>
              <a:t> a record of an atypical and unusual event that has very strong emotional associations. </a:t>
            </a:r>
          </a:p>
          <a:p>
            <a:pPr marL="285750" indent="-285750">
              <a:spcBef>
                <a:spcPts val="480"/>
              </a:spcBef>
              <a:buFontTx/>
              <a:buChar char="-"/>
            </a:pPr>
            <a:r>
              <a:rPr lang="en-US" sz="1700" dirty="0"/>
              <a:t>Most people can remember where they were when they first heard about the 9/11 terrorist attacks.</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589486" y="5923246"/>
            <a:ext cx="2815771" cy="800219"/>
          </a:xfrm>
          <a:prstGeom prst="rect">
            <a:avLst/>
          </a:prstGeom>
          <a:noFill/>
        </p:spPr>
        <p:txBody>
          <a:bodyPr wrap="square" rtlCol="0">
            <a:spAutoFit/>
          </a:bodyPr>
          <a:lstStyle/>
          <a:p>
            <a:r>
              <a:rPr lang="en-US" sz="1400" dirty="0"/>
              <a:t>Figure 8.10 (credit: Michael </a:t>
            </a:r>
            <a:r>
              <a:rPr lang="en-US" sz="1400" dirty="0" err="1"/>
              <a:t>Foran</a:t>
            </a:r>
            <a:r>
              <a:rPr lang="en-US" sz="1400" dirty="0"/>
              <a:t>)</a:t>
            </a:r>
          </a:p>
          <a:p>
            <a:endParaRPr lang="en-US" dirty="0"/>
          </a:p>
        </p:txBody>
      </p:sp>
    </p:spTree>
    <p:extLst>
      <p:ext uri="{BB962C8B-B14F-4D97-AF65-F5344CB8AC3E}">
        <p14:creationId xmlns:p14="http://schemas.microsoft.com/office/powerpoint/2010/main" val="59924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Amnesia</a:t>
            </a:r>
          </a:p>
        </p:txBody>
      </p:sp>
      <p:pic>
        <p:nvPicPr>
          <p:cNvPr id="2" name="Picture Placeholder 1" descr="CNX_Psych_08_03_AntRe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8373" b="-68373"/>
          <a:stretch>
            <a:fillRect/>
          </a:stretch>
        </p:blipFill>
        <p:spPr>
          <a:xfrm>
            <a:off x="573315" y="3951853"/>
            <a:ext cx="8062913" cy="3500071"/>
          </a:xfrm>
        </p:spPr>
      </p:pic>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734925" y="6266840"/>
            <a:ext cx="1409075" cy="307777"/>
          </a:xfrm>
          <a:prstGeom prst="rect">
            <a:avLst/>
          </a:prstGeom>
          <a:noFill/>
        </p:spPr>
        <p:txBody>
          <a:bodyPr wrap="square" rtlCol="0">
            <a:spAutoFit/>
          </a:bodyPr>
          <a:lstStyle/>
          <a:p>
            <a:r>
              <a:rPr lang="en-US" sz="1400" dirty="0"/>
              <a:t>Figure 8.11</a:t>
            </a:r>
          </a:p>
        </p:txBody>
      </p:sp>
      <p:sp>
        <p:nvSpPr>
          <p:cNvPr id="9" name="Text Placeholder 3"/>
          <p:cNvSpPr txBox="1">
            <a:spLocks/>
          </p:cNvSpPr>
          <p:nvPr/>
        </p:nvSpPr>
        <p:spPr>
          <a:xfrm>
            <a:off x="414311" y="1118699"/>
            <a:ext cx="8410109" cy="335170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480"/>
              </a:spcBef>
            </a:pPr>
            <a:r>
              <a:rPr lang="en-US" sz="1700" b="1" dirty="0"/>
              <a:t>Amnesia</a:t>
            </a:r>
            <a:r>
              <a:rPr lang="en-US" sz="1700" dirty="0"/>
              <a:t> </a:t>
            </a:r>
            <a:r>
              <a:rPr lang="mr-IN" sz="1700" dirty="0"/>
              <a:t>–</a:t>
            </a:r>
            <a:r>
              <a:rPr lang="en-US" sz="1700" dirty="0"/>
              <a:t> the loss of long-term memory that occurs as the result of disease, physical trauma, or psychological trauma.</a:t>
            </a:r>
          </a:p>
          <a:p>
            <a:pPr>
              <a:spcBef>
                <a:spcPts val="480"/>
              </a:spcBef>
            </a:pPr>
            <a:r>
              <a:rPr lang="en-US" sz="1700" dirty="0"/>
              <a:t>There are 2 common types:</a:t>
            </a:r>
          </a:p>
          <a:p>
            <a:pPr>
              <a:spcBef>
                <a:spcPts val="480"/>
              </a:spcBef>
            </a:pPr>
            <a:r>
              <a:rPr lang="en-US" sz="1700" b="1" dirty="0"/>
              <a:t>Anterograde amnesia </a:t>
            </a:r>
            <a:r>
              <a:rPr lang="mr-IN" sz="1700" dirty="0"/>
              <a:t>–</a:t>
            </a:r>
            <a:r>
              <a:rPr lang="en-US" sz="1700" dirty="0"/>
              <a:t> inability to remember new information after point of trauma.</a:t>
            </a:r>
          </a:p>
          <a:p>
            <a:pPr marL="285750" indent="-285750">
              <a:spcBef>
                <a:spcPts val="480"/>
              </a:spcBef>
              <a:buFontTx/>
              <a:buChar char="-"/>
            </a:pPr>
            <a:r>
              <a:rPr lang="en-US" sz="1700" dirty="0"/>
              <a:t>Commonly caused by brain trauma.</a:t>
            </a:r>
          </a:p>
          <a:p>
            <a:pPr marL="285750" indent="-285750">
              <a:spcBef>
                <a:spcPts val="480"/>
              </a:spcBef>
              <a:buFontTx/>
              <a:buChar char="-"/>
            </a:pPr>
            <a:r>
              <a:rPr lang="en-US" sz="1700" dirty="0"/>
              <a:t>Hippocampus is usually affected </a:t>
            </a:r>
            <a:r>
              <a:rPr lang="mr-IN" sz="1700" dirty="0"/>
              <a:t>–</a:t>
            </a:r>
            <a:r>
              <a:rPr lang="en-US" sz="1700" dirty="0"/>
              <a:t> causes inability to transfer information from STM to LTM.</a:t>
            </a:r>
          </a:p>
          <a:p>
            <a:pPr>
              <a:spcBef>
                <a:spcPts val="480"/>
              </a:spcBef>
            </a:pPr>
            <a:r>
              <a:rPr lang="en-US" sz="1700" b="1" dirty="0"/>
              <a:t>Retrograde amnesia </a:t>
            </a:r>
            <a:r>
              <a:rPr lang="mr-IN" sz="1700" dirty="0"/>
              <a:t>–</a:t>
            </a:r>
            <a:r>
              <a:rPr lang="en-US" sz="1700" dirty="0"/>
              <a:t> loss of memory (partial or complete) for events that occurred prior to the trauma.</a:t>
            </a:r>
          </a:p>
          <a:p>
            <a:pPr>
              <a:spcBef>
                <a:spcPts val="480"/>
              </a:spcBef>
            </a:pPr>
            <a:endParaRPr lang="en-US" sz="1700" dirty="0"/>
          </a:p>
          <a:p>
            <a:pPr>
              <a:spcBef>
                <a:spcPts val="480"/>
              </a:spcBef>
            </a:pPr>
            <a:endParaRPr lang="en-US" sz="1700" dirty="0"/>
          </a:p>
        </p:txBody>
      </p:sp>
    </p:spTree>
    <p:extLst>
      <p:ext uri="{BB962C8B-B14F-4D97-AF65-F5344CB8AC3E}">
        <p14:creationId xmlns:p14="http://schemas.microsoft.com/office/powerpoint/2010/main" val="258423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881060"/>
          </a:xfrm>
        </p:spPr>
        <p:txBody>
          <a:bodyPr>
            <a:normAutofit/>
          </a:bodyPr>
          <a:lstStyle/>
          <a:p>
            <a:r>
              <a:rPr lang="en-US" dirty="0"/>
              <a:t>Memory construction </a:t>
            </a:r>
            <a:r>
              <a:rPr lang="en-US"/>
              <a:t>&amp; </a:t>
            </a:r>
            <a:br>
              <a:rPr lang="en-US"/>
            </a:br>
            <a:r>
              <a:rPr lang="en-US"/>
              <a:t>reconstruction</a:t>
            </a:r>
          </a:p>
        </p:txBody>
      </p:sp>
      <p:sp>
        <p:nvSpPr>
          <p:cNvPr id="4" name="Text Placeholder 3"/>
          <p:cNvSpPr>
            <a:spLocks noGrp="1"/>
          </p:cNvSpPr>
          <p:nvPr>
            <p:ph type="body" sz="quarter" idx="14"/>
          </p:nvPr>
        </p:nvSpPr>
        <p:spPr>
          <a:xfrm>
            <a:off x="457200" y="1389581"/>
            <a:ext cx="8367221" cy="5257961"/>
          </a:xfrm>
        </p:spPr>
        <p:txBody>
          <a:bodyPr>
            <a:normAutofit/>
          </a:bodyPr>
          <a:lstStyle/>
          <a:p>
            <a:pPr>
              <a:spcBef>
                <a:spcPts val="480"/>
              </a:spcBef>
            </a:pPr>
            <a:r>
              <a:rPr lang="en-US" sz="1700" b="1" dirty="0"/>
              <a:t>Construction</a:t>
            </a:r>
            <a:r>
              <a:rPr lang="en-US" sz="1700" dirty="0"/>
              <a:t> </a:t>
            </a:r>
            <a:r>
              <a:rPr lang="mr-IN" sz="1700" dirty="0"/>
              <a:t>–</a:t>
            </a:r>
            <a:r>
              <a:rPr lang="en-US" sz="1700" dirty="0"/>
              <a:t> formulation of new memories.</a:t>
            </a:r>
          </a:p>
          <a:p>
            <a:pPr>
              <a:spcBef>
                <a:spcPts val="480"/>
              </a:spcBef>
            </a:pPr>
            <a:r>
              <a:rPr lang="en-US" sz="1700" b="1" dirty="0"/>
              <a:t>Reconstruction</a:t>
            </a:r>
            <a:r>
              <a:rPr lang="en-US" sz="1700" dirty="0"/>
              <a:t> </a:t>
            </a:r>
            <a:r>
              <a:rPr lang="mr-IN" sz="1700" dirty="0"/>
              <a:t>–</a:t>
            </a:r>
            <a:r>
              <a:rPr lang="en-US" sz="1700" dirty="0"/>
              <a:t> process of bringing up old memories.</a:t>
            </a:r>
          </a:p>
          <a:p>
            <a:pPr>
              <a:spcBef>
                <a:spcPts val="480"/>
              </a:spcBef>
            </a:pPr>
            <a:r>
              <a:rPr lang="en-US" sz="1700" dirty="0"/>
              <a:t>When we retrieve memories, we tend to unintentionally alter and modify them, resulting in inaccuracies and distortions. </a:t>
            </a:r>
          </a:p>
          <a:p>
            <a:pPr>
              <a:spcBef>
                <a:spcPts val="480"/>
              </a:spcBef>
            </a:pPr>
            <a:r>
              <a:rPr lang="en-US" sz="1700" b="1" u="sng" dirty="0">
                <a:solidFill>
                  <a:srgbClr val="6CB255"/>
                </a:solidFill>
              </a:rPr>
              <a:t>Suggestibility</a:t>
            </a:r>
          </a:p>
          <a:p>
            <a:pPr>
              <a:spcBef>
                <a:spcPts val="480"/>
              </a:spcBef>
            </a:pPr>
            <a:r>
              <a:rPr lang="en-US" sz="1700" dirty="0"/>
              <a:t>Suggestibility is the effects of misinformation from external sources that leads to the creation of false memories.</a:t>
            </a:r>
          </a:p>
          <a:p>
            <a:pPr marL="285750" indent="-285750">
              <a:spcBef>
                <a:spcPts val="480"/>
              </a:spcBef>
              <a:buFontTx/>
              <a:buChar char="-"/>
            </a:pPr>
            <a:r>
              <a:rPr lang="en-US" sz="1700" dirty="0"/>
              <a:t>Can cause people to claim to remember something that was only a suggestion someone made.</a:t>
            </a:r>
          </a:p>
          <a:p>
            <a:pPr marL="285750" indent="-285750">
              <a:spcBef>
                <a:spcPts val="480"/>
              </a:spcBef>
              <a:buFontTx/>
              <a:buChar char="-"/>
            </a:pPr>
            <a:r>
              <a:rPr lang="en-US" sz="1700" dirty="0"/>
              <a:t>Memories are fragile making them vulnerable to the power of suggestion.</a:t>
            </a:r>
          </a:p>
          <a:p>
            <a:pPr marL="285750" indent="-285750">
              <a:spcBef>
                <a:spcPts val="480"/>
              </a:spcBef>
              <a:buFontTx/>
              <a:buChar char="-"/>
            </a:pPr>
            <a:r>
              <a:rPr lang="en-US" sz="1700" dirty="0"/>
              <a:t>An important area of study has been the role of suggestibility in eyewitness testimonies.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12427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Eyewitness misidentification</a:t>
            </a:r>
          </a:p>
        </p:txBody>
      </p:sp>
      <p:pic>
        <p:nvPicPr>
          <p:cNvPr id="2" name="Picture Placeholder 1" descr="CNX_Psych_08_03_Eyewitnes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7523" r="-27523"/>
          <a:stretch>
            <a:fillRect/>
          </a:stretch>
        </p:blipFill>
        <p:spPr>
          <a:xfrm>
            <a:off x="527376" y="2101354"/>
            <a:ext cx="7922559" cy="3439144"/>
          </a:xfrm>
        </p:spPr>
      </p:pic>
      <p:sp>
        <p:nvSpPr>
          <p:cNvPr id="7" name="Text Placeholder 6"/>
          <p:cNvSpPr>
            <a:spLocks noGrp="1"/>
          </p:cNvSpPr>
          <p:nvPr>
            <p:ph type="body" sz="quarter" idx="14"/>
          </p:nvPr>
        </p:nvSpPr>
        <p:spPr>
          <a:xfrm>
            <a:off x="457088" y="5507510"/>
            <a:ext cx="8367221" cy="1227119"/>
          </a:xfrm>
        </p:spPr>
        <p:txBody>
          <a:bodyPr>
            <a:normAutofit/>
          </a:bodyPr>
          <a:lstStyle/>
          <a:p>
            <a:pPr>
              <a:spcBef>
                <a:spcPts val="480"/>
              </a:spcBef>
            </a:pPr>
            <a:r>
              <a:rPr lang="en-US" sz="1700" dirty="0"/>
              <a:t>In studying cases where DNA evidence has exonerated people from crimes, the Innocence Project discovered that eyewitness misidentification is the leading cause of wrongful convictions (Benjamin N. Cardozo School of Law, Yeshiva University, 2009).</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37780" y="5047897"/>
            <a:ext cx="1088798" cy="584775"/>
          </a:xfrm>
          <a:prstGeom prst="rect">
            <a:avLst/>
          </a:prstGeom>
          <a:noFill/>
        </p:spPr>
        <p:txBody>
          <a:bodyPr wrap="square" rtlCol="0">
            <a:spAutoFit/>
          </a:bodyPr>
          <a:lstStyle/>
          <a:p>
            <a:r>
              <a:rPr lang="en-US" sz="1400" dirty="0"/>
              <a:t>Figure 8.12</a:t>
            </a:r>
          </a:p>
          <a:p>
            <a:endParaRPr lang="en-US" dirty="0"/>
          </a:p>
        </p:txBody>
      </p:sp>
      <p:sp>
        <p:nvSpPr>
          <p:cNvPr id="4" name="TextBox 3"/>
          <p:cNvSpPr txBox="1"/>
          <p:nvPr/>
        </p:nvSpPr>
        <p:spPr>
          <a:xfrm>
            <a:off x="457199" y="1097904"/>
            <a:ext cx="8367110" cy="1218282"/>
          </a:xfrm>
          <a:prstGeom prst="rect">
            <a:avLst/>
          </a:prstGeom>
          <a:noFill/>
        </p:spPr>
        <p:txBody>
          <a:bodyPr wrap="square" rtlCol="0">
            <a:spAutoFit/>
          </a:bodyPr>
          <a:lstStyle/>
          <a:p>
            <a:pPr>
              <a:spcBef>
                <a:spcPts val="480"/>
              </a:spcBef>
            </a:pPr>
            <a:r>
              <a:rPr lang="en-US" sz="1700" dirty="0"/>
              <a:t>Eyewitness identification and testimony is often used in the prosecution of criminals.</a:t>
            </a:r>
          </a:p>
          <a:p>
            <a:pPr>
              <a:spcBef>
                <a:spcPts val="480"/>
              </a:spcBef>
            </a:pPr>
            <a:r>
              <a:rPr lang="en-US" sz="1700" dirty="0"/>
              <a:t>Research suggests that suggestive police identification procedures can lead to alterations in an eyewitnesses memory leading to misidentification.</a:t>
            </a:r>
          </a:p>
          <a:p>
            <a:endParaRPr lang="en-US" dirty="0"/>
          </a:p>
        </p:txBody>
      </p:sp>
    </p:spTree>
    <p:extLst>
      <p:ext uri="{BB962C8B-B14F-4D97-AF65-F5344CB8AC3E}">
        <p14:creationId xmlns:p14="http://schemas.microsoft.com/office/powerpoint/2010/main" val="1151816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MISINFORMATION EFFECT</a:t>
            </a:r>
          </a:p>
        </p:txBody>
      </p:sp>
      <p:sp>
        <p:nvSpPr>
          <p:cNvPr id="4" name="Text Placeholder 3"/>
          <p:cNvSpPr>
            <a:spLocks noGrp="1"/>
          </p:cNvSpPr>
          <p:nvPr>
            <p:ph type="body" sz="quarter" idx="14"/>
          </p:nvPr>
        </p:nvSpPr>
        <p:spPr>
          <a:xfrm>
            <a:off x="457199" y="1215410"/>
            <a:ext cx="8367221" cy="5432133"/>
          </a:xfrm>
        </p:spPr>
        <p:txBody>
          <a:bodyPr>
            <a:normAutofit lnSpcReduction="10000"/>
          </a:bodyPr>
          <a:lstStyle/>
          <a:p>
            <a:pPr>
              <a:spcBef>
                <a:spcPts val="480"/>
              </a:spcBef>
            </a:pPr>
            <a:r>
              <a:rPr lang="en-US" sz="1700" b="1" u="sng" dirty="0">
                <a:solidFill>
                  <a:srgbClr val="6CB255"/>
                </a:solidFill>
              </a:rPr>
              <a:t>Elizabeth Loftus</a:t>
            </a:r>
          </a:p>
          <a:p>
            <a:pPr marL="342900" indent="-342900">
              <a:spcBef>
                <a:spcPts val="480"/>
              </a:spcBef>
              <a:buFontTx/>
              <a:buChar char="-"/>
            </a:pPr>
            <a:r>
              <a:rPr lang="en-US" sz="1700" dirty="0"/>
              <a:t>Studied false memories.</a:t>
            </a:r>
          </a:p>
          <a:p>
            <a:pPr>
              <a:spcBef>
                <a:spcPts val="480"/>
              </a:spcBef>
            </a:pPr>
            <a:r>
              <a:rPr lang="en-US" sz="1700" b="1" dirty="0"/>
              <a:t>Misinformation effect paradigm </a:t>
            </a:r>
            <a:r>
              <a:rPr lang="mr-IN" sz="1700" dirty="0"/>
              <a:t>–</a:t>
            </a:r>
            <a:r>
              <a:rPr lang="en-US" sz="1700" dirty="0"/>
              <a:t> after exposure to incorrect information, a person may misremember the original event.</a:t>
            </a:r>
          </a:p>
          <a:p>
            <a:pPr>
              <a:spcBef>
                <a:spcPts val="480"/>
              </a:spcBef>
            </a:pPr>
            <a:r>
              <a:rPr lang="en-US" sz="1700" b="1" dirty="0"/>
              <a:t>Study (1974): </a:t>
            </a:r>
          </a:p>
          <a:p>
            <a:pPr marL="285750" indent="-285750">
              <a:spcBef>
                <a:spcPts val="480"/>
              </a:spcBef>
              <a:buFontTx/>
              <a:buChar char="-"/>
            </a:pPr>
            <a:r>
              <a:rPr lang="en-US" sz="1700" dirty="0"/>
              <a:t>Asked college students to estimate the speed of cars using different forms of questions.</a:t>
            </a:r>
          </a:p>
          <a:p>
            <a:pPr marL="285750" indent="-285750">
              <a:spcBef>
                <a:spcPts val="480"/>
              </a:spcBef>
              <a:buFontTx/>
              <a:buChar char="-"/>
            </a:pPr>
            <a:r>
              <a:rPr lang="en-US" sz="1700" dirty="0"/>
              <a:t>Participants were shown films of car accidents and were asked to play the </a:t>
            </a:r>
            <a:r>
              <a:rPr lang="en-US" sz="1700" dirty="0" err="1"/>
              <a:t>tole</a:t>
            </a:r>
            <a:r>
              <a:rPr lang="en-US" sz="1700" dirty="0"/>
              <a:t> of eyewitness and describe what happened.</a:t>
            </a:r>
          </a:p>
          <a:p>
            <a:pPr marL="285750" indent="-285750">
              <a:spcBef>
                <a:spcPts val="480"/>
              </a:spcBef>
              <a:buFontTx/>
              <a:buChar char="-"/>
            </a:pPr>
            <a:r>
              <a:rPr lang="en-US" sz="1700" dirty="0"/>
              <a:t>Were asked, “About how fast were the cars going when they (</a:t>
            </a:r>
            <a:r>
              <a:rPr lang="en-US" sz="1700" i="1" dirty="0"/>
              <a:t>smashed, collided, bumped, hit, contacted</a:t>
            </a:r>
            <a:r>
              <a:rPr lang="en-US" sz="1700" dirty="0"/>
              <a:t>) each other?”</a:t>
            </a:r>
          </a:p>
          <a:p>
            <a:pPr marL="285750" indent="-285750">
              <a:spcBef>
                <a:spcPts val="480"/>
              </a:spcBef>
              <a:buFontTx/>
              <a:buChar char="-"/>
            </a:pPr>
            <a:r>
              <a:rPr lang="en-US" sz="1700" dirty="0"/>
              <a:t>Participants that heard the word smashed estimated that the cars were travelling a lot faster than those that heard the word contacted.</a:t>
            </a:r>
          </a:p>
          <a:p>
            <a:pPr marL="285750" indent="-285750">
              <a:spcBef>
                <a:spcPts val="480"/>
              </a:spcBef>
              <a:buFontTx/>
              <a:buChar char="-"/>
            </a:pPr>
            <a:r>
              <a:rPr lang="en-US" sz="1700" dirty="0"/>
              <a:t>If they heard the word glass, they were more than twice as likely to say they remember seeing glass (a false memory).</a:t>
            </a:r>
          </a:p>
          <a:p>
            <a:pPr marL="285750" indent="-285750">
              <a:spcBef>
                <a:spcPts val="480"/>
              </a:spcBef>
              <a:buFontTx/>
              <a:buChar char="-"/>
            </a:pPr>
            <a:r>
              <a:rPr lang="en-US" sz="1700" dirty="0"/>
              <a:t>The implied meaning of the word used influenced the participants memory of the accident.</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6839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Loftus study </a:t>
            </a:r>
          </a:p>
        </p:txBody>
      </p:sp>
      <p:pic>
        <p:nvPicPr>
          <p:cNvPr id="2" name="Picture Placeholder 1" descr="CNX_Psych_08_03_CarCrash.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507" r="-1507"/>
          <a:stretch>
            <a:fillRect/>
          </a:stretch>
        </p:blipFill>
        <p:spPr/>
      </p:pic>
      <p:sp>
        <p:nvSpPr>
          <p:cNvPr id="7" name="Text Placeholder 6"/>
          <p:cNvSpPr>
            <a:spLocks noGrp="1"/>
          </p:cNvSpPr>
          <p:nvPr>
            <p:ph type="body" sz="quarter" idx="14"/>
          </p:nvPr>
        </p:nvSpPr>
        <p:spPr/>
        <p:txBody>
          <a:bodyPr>
            <a:normAutofit/>
          </a:bodyPr>
          <a:lstStyle/>
          <a:p>
            <a:r>
              <a:rPr lang="en-US" sz="1700" dirty="0"/>
              <a:t>When people are asked leading questions about an event, their memory of the event may be altered. </a:t>
            </a:r>
          </a:p>
          <a:p>
            <a:r>
              <a:rPr lang="en-US" sz="1400" dirty="0"/>
              <a:t>Figure 8.13 (credit a: modification of work by Rob Young)</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41170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Repressed &amp; recovered memories</a:t>
            </a:r>
          </a:p>
        </p:txBody>
      </p:sp>
      <p:sp>
        <p:nvSpPr>
          <p:cNvPr id="4" name="Text Placeholder 3"/>
          <p:cNvSpPr>
            <a:spLocks noGrp="1"/>
          </p:cNvSpPr>
          <p:nvPr>
            <p:ph type="body" sz="quarter" idx="14"/>
          </p:nvPr>
        </p:nvSpPr>
        <p:spPr>
          <a:xfrm>
            <a:off x="457199" y="1317009"/>
            <a:ext cx="8222343" cy="5025734"/>
          </a:xfrm>
        </p:spPr>
        <p:txBody>
          <a:bodyPr/>
          <a:lstStyle/>
          <a:p>
            <a:pPr>
              <a:spcBef>
                <a:spcPts val="480"/>
              </a:spcBef>
            </a:pPr>
            <a:r>
              <a:rPr lang="en-US" sz="1700" dirty="0"/>
              <a:t>A controversial topic within psychology is the idea that whole events can be repressed or falsely recalled.</a:t>
            </a:r>
          </a:p>
          <a:p>
            <a:pPr>
              <a:spcBef>
                <a:spcPts val="480"/>
              </a:spcBef>
            </a:pPr>
            <a:r>
              <a:rPr lang="en-US" sz="1700" b="1" dirty="0"/>
              <a:t>False memory syndrome </a:t>
            </a:r>
            <a:r>
              <a:rPr lang="mr-IN" sz="1700" dirty="0"/>
              <a:t>–</a:t>
            </a:r>
            <a:r>
              <a:rPr lang="en-US" sz="1700" dirty="0"/>
              <a:t> recall of false autobiographical memories.</a:t>
            </a:r>
          </a:p>
          <a:p>
            <a:pPr>
              <a:spcBef>
                <a:spcPts val="480"/>
              </a:spcBef>
            </a:pPr>
            <a:r>
              <a:rPr lang="en-US" sz="1700" b="1" dirty="0">
                <a:solidFill>
                  <a:srgbClr val="6CB255"/>
                </a:solidFill>
              </a:rPr>
              <a:t>Repressed memories:</a:t>
            </a:r>
          </a:p>
          <a:p>
            <a:pPr>
              <a:spcBef>
                <a:spcPts val="480"/>
              </a:spcBef>
            </a:pPr>
            <a:r>
              <a:rPr lang="en-US" sz="1700" dirty="0"/>
              <a:t>Some psychologist believe it is possible to completely repress traumatic childhood memories such as sexual abuse.</a:t>
            </a:r>
          </a:p>
          <a:p>
            <a:pPr marL="285750" indent="-285750">
              <a:spcBef>
                <a:spcPts val="480"/>
              </a:spcBef>
              <a:buFontTx/>
              <a:buChar char="-"/>
            </a:pPr>
            <a:r>
              <a:rPr lang="en-US" sz="1700" dirty="0"/>
              <a:t>Can lead to psychological distress in adulthood.</a:t>
            </a:r>
          </a:p>
          <a:p>
            <a:pPr marL="285750" indent="-285750">
              <a:spcBef>
                <a:spcPts val="480"/>
              </a:spcBef>
              <a:buFontTx/>
              <a:buChar char="-"/>
            </a:pPr>
            <a:r>
              <a:rPr lang="en-US" sz="1700" dirty="0"/>
              <a:t>Some believe that these can be recalled through hypnosis and guided imagery techniques.</a:t>
            </a:r>
          </a:p>
          <a:p>
            <a:pPr marL="285750" indent="-285750">
              <a:spcBef>
                <a:spcPts val="480"/>
              </a:spcBef>
              <a:buFontTx/>
              <a:buChar char="-"/>
            </a:pPr>
            <a:r>
              <a:rPr lang="en-US" sz="1700" dirty="0"/>
              <a:t>Loftus challenges the idea of repressed memories and questions if recalled memories are accurate or whether the processes of questioning and suggestibility leads to the misinformation effect.</a:t>
            </a:r>
          </a:p>
          <a:p>
            <a:pPr>
              <a:spcBef>
                <a:spcPts val="480"/>
              </a:spcBef>
            </a:pPr>
            <a:r>
              <a:rPr lang="en-US" sz="1700" i="1" dirty="0"/>
              <a:t>How can suggestibility be avoided when questioning eyewitnesses? </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35355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forget?</a:t>
            </a:r>
          </a:p>
        </p:txBody>
      </p:sp>
      <p:sp>
        <p:nvSpPr>
          <p:cNvPr id="4" name="Text Placeholder 3"/>
          <p:cNvSpPr>
            <a:spLocks noGrp="1"/>
          </p:cNvSpPr>
          <p:nvPr>
            <p:ph type="body" sz="quarter" idx="14"/>
          </p:nvPr>
        </p:nvSpPr>
        <p:spPr>
          <a:xfrm>
            <a:off x="457199" y="1105361"/>
            <a:ext cx="8367221" cy="2720021"/>
          </a:xfrm>
        </p:spPr>
        <p:txBody>
          <a:bodyPr>
            <a:normAutofit lnSpcReduction="10000"/>
          </a:bodyPr>
          <a:lstStyle/>
          <a:p>
            <a:r>
              <a:rPr lang="en-US" sz="1700" b="1" dirty="0"/>
              <a:t>Forgetting</a:t>
            </a:r>
            <a:r>
              <a:rPr lang="en-US" sz="1700" dirty="0"/>
              <a:t> </a:t>
            </a:r>
            <a:r>
              <a:rPr lang="mr-IN" sz="1700" dirty="0"/>
              <a:t>–</a:t>
            </a:r>
            <a:r>
              <a:rPr lang="en-US" sz="1700" dirty="0"/>
              <a:t> loss of information from long-term memory.</a:t>
            </a:r>
          </a:p>
          <a:p>
            <a:r>
              <a:rPr lang="en-US" sz="1700" b="1" u="sng" dirty="0">
                <a:solidFill>
                  <a:srgbClr val="6CB255"/>
                </a:solidFill>
              </a:rPr>
              <a:t>Encoding Failure</a:t>
            </a:r>
          </a:p>
          <a:p>
            <a:r>
              <a:rPr lang="en-US" sz="1700" dirty="0">
                <a:solidFill>
                  <a:schemeClr val="tx1"/>
                </a:solidFill>
              </a:rPr>
              <a:t>Encoding failure occurs when the memory is never stored in our memory in the first place.</a:t>
            </a:r>
          </a:p>
          <a:p>
            <a:r>
              <a:rPr lang="en-US" sz="1700" dirty="0">
                <a:solidFill>
                  <a:schemeClr val="tx1"/>
                </a:solidFill>
              </a:rPr>
              <a:t>Successful encoding requires effort and attention.</a:t>
            </a:r>
          </a:p>
          <a:p>
            <a:r>
              <a:rPr lang="en-US" sz="1700" i="1" dirty="0">
                <a:solidFill>
                  <a:schemeClr val="tx1"/>
                </a:solidFill>
              </a:rPr>
              <a:t>Can you tell which coin is the accurate depiction of a US nickel?</a:t>
            </a:r>
          </a:p>
          <a:p>
            <a:r>
              <a:rPr lang="en-US" sz="1700" dirty="0">
                <a:solidFill>
                  <a:schemeClr val="tx1"/>
                </a:solidFill>
              </a:rPr>
              <a:t>Most American’s cannot tell which one because we do not encode the specific details, we just know enough to differentiate it from other coins. </a:t>
            </a:r>
          </a:p>
        </p:txBody>
      </p:sp>
      <p:pic>
        <p:nvPicPr>
          <p:cNvPr id="5" name="Picture 4"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Placeholder 1" descr="CNX_Psych_08_03_Coins.jpg"/>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t="-37810" b="-37810"/>
          <a:stretch>
            <a:fillRect/>
          </a:stretch>
        </p:blipFill>
        <p:spPr>
          <a:xfrm>
            <a:off x="457199" y="3266563"/>
            <a:ext cx="8062913" cy="3500071"/>
          </a:xfrm>
        </p:spPr>
      </p:pic>
      <p:sp>
        <p:nvSpPr>
          <p:cNvPr id="7" name="TextBox 6"/>
          <p:cNvSpPr txBox="1"/>
          <p:nvPr/>
        </p:nvSpPr>
        <p:spPr>
          <a:xfrm>
            <a:off x="7474857" y="6458857"/>
            <a:ext cx="1349564" cy="307777"/>
          </a:xfrm>
          <a:prstGeom prst="rect">
            <a:avLst/>
          </a:prstGeom>
          <a:noFill/>
        </p:spPr>
        <p:txBody>
          <a:bodyPr wrap="square" rtlCol="0">
            <a:spAutoFit/>
          </a:bodyPr>
          <a:lstStyle/>
          <a:p>
            <a:r>
              <a:rPr lang="en-US" sz="1400" dirty="0"/>
              <a:t>Figure 8.14</a:t>
            </a:r>
          </a:p>
        </p:txBody>
      </p:sp>
    </p:spTree>
    <p:extLst>
      <p:ext uri="{BB962C8B-B14F-4D97-AF65-F5344CB8AC3E}">
        <p14:creationId xmlns:p14="http://schemas.microsoft.com/office/powerpoint/2010/main" val="82949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errors</a:t>
            </a:r>
          </a:p>
        </p:txBody>
      </p:sp>
      <p:sp>
        <p:nvSpPr>
          <p:cNvPr id="4" name="Text Placeholder 3"/>
          <p:cNvSpPr>
            <a:spLocks noGrp="1"/>
          </p:cNvSpPr>
          <p:nvPr>
            <p:ph type="body" sz="quarter" idx="14"/>
          </p:nvPr>
        </p:nvSpPr>
        <p:spPr>
          <a:xfrm>
            <a:off x="457200" y="1113808"/>
            <a:ext cx="8062912" cy="5141848"/>
          </a:xfrm>
        </p:spPr>
        <p:txBody>
          <a:bodyPr>
            <a:normAutofit/>
          </a:bodyPr>
          <a:lstStyle/>
          <a:p>
            <a:r>
              <a:rPr lang="en-US" sz="1700" b="1" u="sng" dirty="0" err="1">
                <a:solidFill>
                  <a:srgbClr val="6CB255"/>
                </a:solidFill>
              </a:rPr>
              <a:t>Schacter’s</a:t>
            </a:r>
            <a:r>
              <a:rPr lang="en-US" sz="1700" b="1" u="sng" dirty="0">
                <a:solidFill>
                  <a:srgbClr val="6CB255"/>
                </a:solidFill>
              </a:rPr>
              <a:t> 7 sins of memory</a:t>
            </a:r>
          </a:p>
          <a:p>
            <a:r>
              <a:rPr lang="en-US" sz="1700" b="1" dirty="0">
                <a:solidFill>
                  <a:srgbClr val="6CB255"/>
                </a:solidFill>
              </a:rPr>
              <a:t>Forgetting type:</a:t>
            </a:r>
          </a:p>
          <a:p>
            <a:pPr marL="342900" indent="-342900">
              <a:buAutoNum type="arabicPeriod"/>
            </a:pPr>
            <a:r>
              <a:rPr lang="en-US" sz="1700" b="1" dirty="0"/>
              <a:t>Transience</a:t>
            </a:r>
            <a:r>
              <a:rPr lang="en-US" sz="1700" dirty="0"/>
              <a:t> </a:t>
            </a:r>
            <a:r>
              <a:rPr lang="mr-IN" sz="1700" dirty="0"/>
              <a:t>–</a:t>
            </a:r>
            <a:r>
              <a:rPr lang="en-US" sz="1700" dirty="0"/>
              <a:t> Accessibility of memory decreases over time (storage decay).</a:t>
            </a:r>
          </a:p>
          <a:p>
            <a:pPr marL="342900" indent="-342900">
              <a:buAutoNum type="arabicPeriod"/>
            </a:pPr>
            <a:r>
              <a:rPr lang="en-US" sz="1700" b="1" dirty="0"/>
              <a:t>Absentmindedness </a:t>
            </a:r>
            <a:r>
              <a:rPr lang="mr-IN" sz="1700" dirty="0"/>
              <a:t>–</a:t>
            </a:r>
            <a:r>
              <a:rPr lang="en-US" sz="1700" dirty="0"/>
              <a:t> Forgetting caused by lapses in attention.</a:t>
            </a:r>
          </a:p>
          <a:p>
            <a:pPr marL="342900" indent="-342900">
              <a:buAutoNum type="arabicPeriod"/>
            </a:pPr>
            <a:r>
              <a:rPr lang="en-US" sz="1700" b="1" dirty="0"/>
              <a:t>Blocking</a:t>
            </a:r>
            <a:r>
              <a:rPr lang="en-US" sz="1700" dirty="0"/>
              <a:t> </a:t>
            </a:r>
            <a:r>
              <a:rPr lang="mr-IN" sz="1700" dirty="0"/>
              <a:t>–</a:t>
            </a:r>
            <a:r>
              <a:rPr lang="en-US" sz="1700" dirty="0"/>
              <a:t> Accessibility of information is temporarily blocked (aka tip-of-the-tongue phenomenon).</a:t>
            </a:r>
          </a:p>
          <a:p>
            <a:r>
              <a:rPr lang="en-US" sz="1700" b="1" dirty="0">
                <a:solidFill>
                  <a:srgbClr val="6CB255"/>
                </a:solidFill>
              </a:rPr>
              <a:t>Distortion type:</a:t>
            </a:r>
          </a:p>
          <a:p>
            <a:pPr marL="342900" indent="-342900">
              <a:buFont typeface="+mj-lt"/>
              <a:buAutoNum type="arabicPeriod" startAt="4"/>
            </a:pPr>
            <a:r>
              <a:rPr lang="en-US" sz="1700" b="1" dirty="0"/>
              <a:t>Misattribution</a:t>
            </a:r>
            <a:r>
              <a:rPr lang="en-US" sz="1700" dirty="0"/>
              <a:t> </a:t>
            </a:r>
            <a:r>
              <a:rPr lang="mr-IN" sz="1700" dirty="0"/>
              <a:t>–</a:t>
            </a:r>
            <a:r>
              <a:rPr lang="en-US" sz="1700" dirty="0"/>
              <a:t> Source of memory is confused.</a:t>
            </a:r>
          </a:p>
          <a:p>
            <a:pPr marL="342900" indent="-342900">
              <a:buFont typeface="+mj-lt"/>
              <a:buAutoNum type="arabicPeriod" startAt="4"/>
            </a:pPr>
            <a:r>
              <a:rPr lang="en-US" sz="1700" b="1" dirty="0"/>
              <a:t>Suggestibility</a:t>
            </a:r>
            <a:r>
              <a:rPr lang="en-US" sz="1700" dirty="0"/>
              <a:t> </a:t>
            </a:r>
            <a:r>
              <a:rPr lang="mr-IN" sz="1700" dirty="0"/>
              <a:t>–</a:t>
            </a:r>
            <a:r>
              <a:rPr lang="en-US" sz="1700" dirty="0"/>
              <a:t> False memories.</a:t>
            </a:r>
          </a:p>
          <a:p>
            <a:pPr marL="342900" indent="-342900">
              <a:buFont typeface="+mj-lt"/>
              <a:buAutoNum type="arabicPeriod" startAt="4"/>
            </a:pPr>
            <a:r>
              <a:rPr lang="en-US" sz="1700" b="1" dirty="0"/>
              <a:t>Bias</a:t>
            </a:r>
            <a:r>
              <a:rPr lang="en-US" sz="1700" dirty="0"/>
              <a:t> </a:t>
            </a:r>
            <a:r>
              <a:rPr lang="mr-IN" sz="1700" dirty="0"/>
              <a:t>–</a:t>
            </a:r>
            <a:r>
              <a:rPr lang="en-US" sz="1700" dirty="0"/>
              <a:t> Memories distorted by current belief system.</a:t>
            </a:r>
          </a:p>
          <a:p>
            <a:r>
              <a:rPr lang="en-US" sz="1700" b="1" dirty="0">
                <a:solidFill>
                  <a:srgbClr val="6CB255"/>
                </a:solidFill>
              </a:rPr>
              <a:t>Intrusion type:</a:t>
            </a:r>
          </a:p>
          <a:p>
            <a:pPr marL="342900" indent="-342900">
              <a:buFont typeface="+mj-lt"/>
              <a:buAutoNum type="arabicPeriod" startAt="7"/>
            </a:pPr>
            <a:r>
              <a:rPr lang="en-US" sz="1700" b="1" dirty="0"/>
              <a:t>Persistence</a:t>
            </a:r>
            <a:r>
              <a:rPr lang="en-US" sz="1700" dirty="0"/>
              <a:t> </a:t>
            </a:r>
            <a:r>
              <a:rPr lang="mr-IN" sz="1700" dirty="0"/>
              <a:t>–</a:t>
            </a:r>
            <a:r>
              <a:rPr lang="en-US" sz="1700" dirty="0"/>
              <a:t> Inability to forget undesirable memories.</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96779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Transience/Storage Decay</a:t>
            </a:r>
          </a:p>
        </p:txBody>
      </p:sp>
      <p:sp>
        <p:nvSpPr>
          <p:cNvPr id="7" name="Text Placeholder 6"/>
          <p:cNvSpPr>
            <a:spLocks noGrp="1"/>
          </p:cNvSpPr>
          <p:nvPr>
            <p:ph type="body" sz="quarter" idx="14"/>
          </p:nvPr>
        </p:nvSpPr>
        <p:spPr>
          <a:xfrm>
            <a:off x="457199" y="993034"/>
            <a:ext cx="8367221" cy="2073244"/>
          </a:xfrm>
        </p:spPr>
        <p:txBody>
          <a:bodyPr>
            <a:normAutofit lnSpcReduction="10000"/>
          </a:bodyPr>
          <a:lstStyle/>
          <a:p>
            <a:r>
              <a:rPr lang="en-US" sz="1600" dirty="0"/>
              <a:t>Overtime, unused information tends to fade away.</a:t>
            </a:r>
          </a:p>
          <a:p>
            <a:r>
              <a:rPr lang="en-US" sz="1600" b="1" u="sng" dirty="0" err="1">
                <a:solidFill>
                  <a:srgbClr val="6CB255"/>
                </a:solidFill>
              </a:rPr>
              <a:t>Ebbinghaus</a:t>
            </a:r>
            <a:r>
              <a:rPr lang="en-US" sz="1600" b="1" u="sng" dirty="0">
                <a:solidFill>
                  <a:srgbClr val="6CB255"/>
                </a:solidFill>
              </a:rPr>
              <a:t> (1885)</a:t>
            </a:r>
          </a:p>
          <a:p>
            <a:r>
              <a:rPr lang="en-US" sz="1600" dirty="0">
                <a:solidFill>
                  <a:schemeClr val="tx1"/>
                </a:solidFill>
              </a:rPr>
              <a:t>Studied the process of memorization.</a:t>
            </a:r>
          </a:p>
          <a:p>
            <a:r>
              <a:rPr lang="en-US" sz="1600" dirty="0"/>
              <a:t>The </a:t>
            </a:r>
            <a:r>
              <a:rPr lang="en-US" sz="1600" dirty="0" err="1"/>
              <a:t>Ebbinghaus</a:t>
            </a:r>
            <a:r>
              <a:rPr lang="en-US" sz="1600" dirty="0"/>
              <a:t> forgetting curve shows how quickly memory for new information decays.</a:t>
            </a:r>
          </a:p>
          <a:p>
            <a:pPr marL="285750" indent="-285750">
              <a:buFontTx/>
              <a:buChar char="-"/>
            </a:pPr>
            <a:r>
              <a:rPr lang="en-US" sz="1600" dirty="0"/>
              <a:t>50% after 20 minutes.</a:t>
            </a:r>
          </a:p>
          <a:p>
            <a:pPr marL="285750" indent="-285750">
              <a:buFontTx/>
              <a:buChar char="-"/>
            </a:pPr>
            <a:r>
              <a:rPr lang="en-US" sz="1600" dirty="0"/>
              <a:t>70% after 24 hours.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3_Ebbinghaus.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15863" r="-15863"/>
          <a:stretch>
            <a:fillRect/>
          </a:stretch>
        </p:blipFill>
        <p:spPr>
          <a:xfrm>
            <a:off x="457199" y="3158451"/>
            <a:ext cx="8062913" cy="3500071"/>
          </a:xfrm>
        </p:spPr>
      </p:pic>
      <p:sp>
        <p:nvSpPr>
          <p:cNvPr id="2" name="TextBox 1"/>
          <p:cNvSpPr txBox="1"/>
          <p:nvPr/>
        </p:nvSpPr>
        <p:spPr>
          <a:xfrm>
            <a:off x="7311318" y="6194066"/>
            <a:ext cx="1567543" cy="307777"/>
          </a:xfrm>
          <a:prstGeom prst="rect">
            <a:avLst/>
          </a:prstGeom>
          <a:noFill/>
        </p:spPr>
        <p:txBody>
          <a:bodyPr wrap="square" rtlCol="0">
            <a:spAutoFit/>
          </a:bodyPr>
          <a:lstStyle/>
          <a:p>
            <a:r>
              <a:rPr lang="en-US" sz="1400" dirty="0"/>
              <a:t>Figure 8.15</a:t>
            </a:r>
          </a:p>
        </p:txBody>
      </p:sp>
    </p:spTree>
    <p:extLst>
      <p:ext uri="{BB962C8B-B14F-4D97-AF65-F5344CB8AC3E}">
        <p14:creationId xmlns:p14="http://schemas.microsoft.com/office/powerpoint/2010/main" val="3720043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memory functions</a:t>
            </a:r>
          </a:p>
        </p:txBody>
      </p:sp>
      <p:sp>
        <p:nvSpPr>
          <p:cNvPr id="7" name="Text Placeholder 6"/>
          <p:cNvSpPr>
            <a:spLocks noGrp="1"/>
          </p:cNvSpPr>
          <p:nvPr>
            <p:ph type="body" sz="quarter" idx="14"/>
          </p:nvPr>
        </p:nvSpPr>
        <p:spPr>
          <a:xfrm>
            <a:off x="457199" y="1252864"/>
            <a:ext cx="8367221" cy="2041879"/>
          </a:xfrm>
        </p:spPr>
        <p:txBody>
          <a:bodyPr>
            <a:normAutofit/>
          </a:bodyPr>
          <a:lstStyle/>
          <a:p>
            <a:pPr>
              <a:spcBef>
                <a:spcPts val="480"/>
              </a:spcBef>
            </a:pPr>
            <a:r>
              <a:rPr lang="en-US" sz="1700" dirty="0"/>
              <a:t>Memory is an information processing system like a computer. It is a set of processes used to encode, store and retrieve information over different periods of time.</a:t>
            </a:r>
          </a:p>
          <a:p>
            <a:pPr marL="342900" indent="-342900">
              <a:spcBef>
                <a:spcPts val="480"/>
              </a:spcBef>
              <a:buFont typeface="+mj-lt"/>
              <a:buAutoNum type="arabicPeriod"/>
            </a:pPr>
            <a:r>
              <a:rPr lang="en-US" sz="1700" dirty="0"/>
              <a:t>Encoding involves the input of information into the memory system. </a:t>
            </a:r>
          </a:p>
          <a:p>
            <a:pPr marL="342900" indent="-342900">
              <a:spcBef>
                <a:spcPts val="480"/>
              </a:spcBef>
              <a:buFont typeface="+mj-lt"/>
              <a:buAutoNum type="arabicPeriod"/>
            </a:pPr>
            <a:r>
              <a:rPr lang="en-US" sz="1700" dirty="0"/>
              <a:t>Storage is the retention of the encoded information. </a:t>
            </a:r>
          </a:p>
          <a:p>
            <a:pPr marL="342900" indent="-342900">
              <a:spcBef>
                <a:spcPts val="480"/>
              </a:spcBef>
              <a:buFont typeface="+mj-lt"/>
              <a:buAutoNum type="arabicPeriod"/>
            </a:pPr>
            <a:r>
              <a:rPr lang="en-US" sz="1700" dirty="0"/>
              <a:t>Retrieval, is getting the information out of memory and back into awareness.</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3" name="Picture Placeholder 2" descr="CNX_Psych_08_01_Memory.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344" b="-40344"/>
          <a:stretch>
            <a:fillRect/>
          </a:stretch>
        </p:blipFill>
        <p:spPr>
          <a:xfrm>
            <a:off x="602342" y="2704444"/>
            <a:ext cx="8062913" cy="3500071"/>
          </a:xfrm>
        </p:spPr>
      </p:pic>
      <p:sp>
        <p:nvSpPr>
          <p:cNvPr id="2" name="TextBox 1"/>
          <p:cNvSpPr txBox="1"/>
          <p:nvPr/>
        </p:nvSpPr>
        <p:spPr>
          <a:xfrm>
            <a:off x="7600953" y="5896738"/>
            <a:ext cx="1064302" cy="307777"/>
          </a:xfrm>
          <a:prstGeom prst="rect">
            <a:avLst/>
          </a:prstGeom>
          <a:noFill/>
        </p:spPr>
        <p:txBody>
          <a:bodyPr wrap="square" rtlCol="0">
            <a:spAutoFit/>
          </a:bodyPr>
          <a:lstStyle/>
          <a:p>
            <a:r>
              <a:rPr lang="en-US" sz="1400" dirty="0"/>
              <a:t>Figure 8.2</a:t>
            </a:r>
          </a:p>
        </p:txBody>
      </p:sp>
    </p:spTree>
    <p:extLst>
      <p:ext uri="{BB962C8B-B14F-4D97-AF65-F5344CB8AC3E}">
        <p14:creationId xmlns:p14="http://schemas.microsoft.com/office/powerpoint/2010/main" val="1039996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4" name="Text Placeholder 3"/>
          <p:cNvSpPr>
            <a:spLocks noGrp="1"/>
          </p:cNvSpPr>
          <p:nvPr>
            <p:ph type="body" sz="quarter" idx="14"/>
          </p:nvPr>
        </p:nvSpPr>
        <p:spPr>
          <a:xfrm>
            <a:off x="457199" y="1186381"/>
            <a:ext cx="8367221" cy="5243448"/>
          </a:xfrm>
        </p:spPr>
        <p:txBody>
          <a:bodyPr>
            <a:normAutofit/>
          </a:bodyPr>
          <a:lstStyle/>
          <a:p>
            <a:r>
              <a:rPr lang="en-US" sz="1700" dirty="0"/>
              <a:t>According to </a:t>
            </a:r>
            <a:r>
              <a:rPr lang="en-US" sz="1700" dirty="0" err="1"/>
              <a:t>Schacter</a:t>
            </a:r>
            <a:r>
              <a:rPr lang="en-US" sz="1700" dirty="0"/>
              <a:t>, your feelings and view of the world can distort your memory of past events.</a:t>
            </a:r>
          </a:p>
          <a:p>
            <a:r>
              <a:rPr lang="en-US" sz="1700" b="1" dirty="0"/>
              <a:t>Stereotypical bias - </a:t>
            </a:r>
            <a:r>
              <a:rPr lang="en-US" sz="1700" dirty="0"/>
              <a:t>involves racial and gender biases.</a:t>
            </a:r>
          </a:p>
          <a:p>
            <a:pPr marL="285750" indent="-285750">
              <a:buFontTx/>
              <a:buChar char="-"/>
            </a:pPr>
            <a:r>
              <a:rPr lang="en-US" sz="1700" dirty="0"/>
              <a:t>After presenting people with a list of names, they more frequently incorrectly remembered typical African American names to be associated with the occupation basketball player, and typical white names to be associated with the occupation politician.</a:t>
            </a:r>
          </a:p>
          <a:p>
            <a:r>
              <a:rPr lang="en-US" sz="1700" b="1" dirty="0"/>
              <a:t>Egocentric bias </a:t>
            </a:r>
            <a:r>
              <a:rPr lang="mr-IN" sz="1700" dirty="0"/>
              <a:t>–</a:t>
            </a:r>
            <a:r>
              <a:rPr lang="en-US" sz="1700" dirty="0"/>
              <a:t> involves enhancing our memories of the past.</a:t>
            </a:r>
          </a:p>
          <a:p>
            <a:pPr marL="285750" indent="-285750">
              <a:buFontTx/>
              <a:buChar char="-"/>
            </a:pPr>
            <a:r>
              <a:rPr lang="en-US" sz="1700" dirty="0"/>
              <a:t>People remember events in a way that makes them look better.</a:t>
            </a:r>
          </a:p>
          <a:p>
            <a:r>
              <a:rPr lang="en-US" sz="1700" b="1" dirty="0"/>
              <a:t>Hindsight bias </a:t>
            </a:r>
            <a:r>
              <a:rPr lang="mr-IN" sz="1700" dirty="0"/>
              <a:t>–</a:t>
            </a:r>
            <a:r>
              <a:rPr lang="en-US" sz="1700" dirty="0"/>
              <a:t> the tendency to think an outcome was inevitable after the fact.</a:t>
            </a:r>
          </a:p>
          <a:p>
            <a:pPr marL="285750" indent="-285750">
              <a:buFontTx/>
              <a:buChar char="-"/>
            </a:pPr>
            <a:r>
              <a:rPr lang="en-US" sz="1700" dirty="0"/>
              <a:t>Thinking you knew it all along.</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584606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persistence</a:t>
            </a:r>
          </a:p>
        </p:txBody>
      </p:sp>
      <p:pic>
        <p:nvPicPr>
          <p:cNvPr id="2" name="Picture Placeholder 1" descr="CNX_Psych_08_03_Soldier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552" r="-26552"/>
          <a:stretch>
            <a:fillRect/>
          </a:stretch>
        </p:blipFill>
        <p:spPr/>
      </p:pic>
      <p:sp>
        <p:nvSpPr>
          <p:cNvPr id="7" name="Text Placeholder 6"/>
          <p:cNvSpPr>
            <a:spLocks noGrp="1"/>
          </p:cNvSpPr>
          <p:nvPr>
            <p:ph type="body" sz="quarter" idx="14"/>
          </p:nvPr>
        </p:nvSpPr>
        <p:spPr/>
        <p:txBody>
          <a:bodyPr>
            <a:normAutofit/>
          </a:bodyPr>
          <a:lstStyle/>
          <a:p>
            <a:r>
              <a:rPr lang="en-US" sz="1600" dirty="0"/>
              <a:t>Many veterans of military conflicts involuntarily recall unwanted, unpleasant memories. </a:t>
            </a:r>
          </a:p>
          <a:p>
            <a:r>
              <a:rPr lang="en-US" sz="1400" dirty="0"/>
              <a:t>Figure 8.17 (credit: Department of Defense photo by U.S. Air Force Tech. Sgt. Michael R. </a:t>
            </a:r>
            <a:r>
              <a:rPr lang="en-US" sz="1400" dirty="0" err="1"/>
              <a:t>Holzworth</a:t>
            </a:r>
            <a:r>
              <a:rPr lang="en-US" sz="1400" dirty="0"/>
              <a:t>)</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5779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interference</a:t>
            </a:r>
          </a:p>
        </p:txBody>
      </p:sp>
      <p:pic>
        <p:nvPicPr>
          <p:cNvPr id="2" name="Picture Placeholder 1" descr="CNX_Psych_08_03_Interfer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171" b="-3171"/>
          <a:stretch>
            <a:fillRect/>
          </a:stretch>
        </p:blipFill>
        <p:spPr>
          <a:xfrm>
            <a:off x="457200" y="2346664"/>
            <a:ext cx="8062913" cy="3500071"/>
          </a:xfrm>
        </p:spPr>
      </p:pic>
      <p:sp>
        <p:nvSpPr>
          <p:cNvPr id="7" name="Text Placeholder 6"/>
          <p:cNvSpPr>
            <a:spLocks noGrp="1"/>
          </p:cNvSpPr>
          <p:nvPr>
            <p:ph type="body" sz="quarter" idx="14"/>
          </p:nvPr>
        </p:nvSpPr>
        <p:spPr>
          <a:xfrm>
            <a:off x="457200" y="1180282"/>
            <a:ext cx="8062912" cy="1166382"/>
          </a:xfrm>
        </p:spPr>
        <p:txBody>
          <a:bodyPr>
            <a:normAutofit/>
          </a:bodyPr>
          <a:lstStyle/>
          <a:p>
            <a:r>
              <a:rPr lang="en-US" sz="1700" dirty="0"/>
              <a:t>Sometimes forgetting is caused by a failure to retrieve information. This can be due to interference, either retroactive or proactive.</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300685" y="6342743"/>
            <a:ext cx="1523735" cy="307777"/>
          </a:xfrm>
          <a:prstGeom prst="rect">
            <a:avLst/>
          </a:prstGeom>
          <a:noFill/>
        </p:spPr>
        <p:txBody>
          <a:bodyPr wrap="square" rtlCol="0">
            <a:spAutoFit/>
          </a:bodyPr>
          <a:lstStyle/>
          <a:p>
            <a:r>
              <a:rPr lang="en-US" sz="1400" dirty="0"/>
              <a:t>Figure 8.18</a:t>
            </a:r>
          </a:p>
        </p:txBody>
      </p:sp>
    </p:spTree>
    <p:extLst>
      <p:ext uri="{BB962C8B-B14F-4D97-AF65-F5344CB8AC3E}">
        <p14:creationId xmlns:p14="http://schemas.microsoft.com/office/powerpoint/2010/main" val="2834785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enhance memory</a:t>
            </a:r>
          </a:p>
        </p:txBody>
      </p:sp>
      <p:sp>
        <p:nvSpPr>
          <p:cNvPr id="4" name="Text Placeholder 3"/>
          <p:cNvSpPr>
            <a:spLocks noGrp="1"/>
          </p:cNvSpPr>
          <p:nvPr>
            <p:ph type="body" sz="quarter" idx="14"/>
          </p:nvPr>
        </p:nvSpPr>
        <p:spPr>
          <a:xfrm>
            <a:off x="457200" y="1346038"/>
            <a:ext cx="8062912" cy="5069276"/>
          </a:xfrm>
        </p:spPr>
        <p:txBody>
          <a:bodyPr>
            <a:normAutofit/>
          </a:bodyPr>
          <a:lstStyle/>
          <a:p>
            <a:pPr>
              <a:spcBef>
                <a:spcPts val="480"/>
              </a:spcBef>
            </a:pPr>
            <a:r>
              <a:rPr lang="en-US" sz="1700" b="1" dirty="0"/>
              <a:t>Rehearsal </a:t>
            </a:r>
            <a:r>
              <a:rPr lang="mr-IN" sz="1700" dirty="0"/>
              <a:t>–</a:t>
            </a:r>
            <a:r>
              <a:rPr lang="en-US" sz="1700" dirty="0"/>
              <a:t> conscious repetition of information to be remembered.</a:t>
            </a:r>
          </a:p>
          <a:p>
            <a:pPr>
              <a:spcBef>
                <a:spcPts val="480"/>
              </a:spcBef>
            </a:pPr>
            <a:r>
              <a:rPr lang="en-US" sz="1700" b="1" dirty="0"/>
              <a:t>Chunking</a:t>
            </a:r>
            <a:r>
              <a:rPr lang="en-US" sz="1700" dirty="0"/>
              <a:t> </a:t>
            </a:r>
            <a:r>
              <a:rPr lang="mr-IN" sz="1700" dirty="0"/>
              <a:t>–</a:t>
            </a:r>
            <a:r>
              <a:rPr lang="en-US" sz="1700" dirty="0"/>
              <a:t> organizing information into manageable bits or chunks.</a:t>
            </a:r>
          </a:p>
          <a:p>
            <a:pPr>
              <a:spcBef>
                <a:spcPts val="480"/>
              </a:spcBef>
            </a:pPr>
            <a:r>
              <a:rPr lang="en-US" sz="1700" dirty="0"/>
              <a:t>E.g. Separating phone numbers into 3 chunks.</a:t>
            </a:r>
          </a:p>
          <a:p>
            <a:pPr>
              <a:spcBef>
                <a:spcPts val="480"/>
              </a:spcBef>
            </a:pPr>
            <a:r>
              <a:rPr lang="en-US" sz="1700" b="1" dirty="0"/>
              <a:t>Elaborative rehearsal </a:t>
            </a:r>
            <a:r>
              <a:rPr lang="mr-IN" sz="1700" dirty="0"/>
              <a:t>–</a:t>
            </a:r>
            <a:r>
              <a:rPr lang="en-US" sz="1700" dirty="0"/>
              <a:t> technique in which you think about the meaning of the new information and its relation to knowledge already stored in your memory.</a:t>
            </a:r>
          </a:p>
          <a:p>
            <a:pPr>
              <a:spcBef>
                <a:spcPts val="480"/>
              </a:spcBef>
            </a:pPr>
            <a:r>
              <a:rPr lang="en-US" sz="1700" b="1" dirty="0"/>
              <a:t>Mnemonic devices </a:t>
            </a:r>
            <a:r>
              <a:rPr lang="mr-IN" sz="1700" dirty="0"/>
              <a:t>–</a:t>
            </a:r>
            <a:r>
              <a:rPr lang="en-US" sz="1700" dirty="0"/>
              <a:t> memory aids that help us organize information for encoding.</a:t>
            </a:r>
          </a:p>
          <a:p>
            <a:pPr>
              <a:spcBef>
                <a:spcPts val="480"/>
              </a:spcBef>
            </a:pPr>
            <a:r>
              <a:rPr lang="en-US" sz="1700" dirty="0"/>
              <a:t>E.g. One way to remember the order of planets is the name MR. VEM J. SON.</a:t>
            </a:r>
          </a:p>
          <a:p>
            <a:pPr>
              <a:spcBef>
                <a:spcPts val="480"/>
              </a:spcBef>
            </a:pPr>
            <a:r>
              <a:rPr lang="en-US" sz="1700" dirty="0"/>
              <a:t>Other techniques can include:</a:t>
            </a:r>
          </a:p>
          <a:p>
            <a:pPr marL="285750" indent="-285750">
              <a:spcBef>
                <a:spcPts val="480"/>
              </a:spcBef>
              <a:buFontTx/>
              <a:buChar char="-"/>
            </a:pPr>
            <a:r>
              <a:rPr lang="en-US" sz="1700" dirty="0"/>
              <a:t>Expressive writing.</a:t>
            </a:r>
          </a:p>
          <a:p>
            <a:pPr marL="285750" indent="-285750">
              <a:spcBef>
                <a:spcPts val="480"/>
              </a:spcBef>
              <a:buFontTx/>
              <a:buChar char="-"/>
            </a:pPr>
            <a:r>
              <a:rPr lang="en-US" sz="1700" dirty="0"/>
              <a:t>Saying words aloud.</a:t>
            </a:r>
          </a:p>
          <a:p>
            <a:pPr marL="285750" indent="-285750">
              <a:spcBef>
                <a:spcPts val="480"/>
              </a:spcBef>
              <a:buFontTx/>
              <a:buChar char="-"/>
            </a:pPr>
            <a:endParaRPr lang="en-US" sz="1700" dirty="0"/>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7777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Mnemonic devices</a:t>
            </a:r>
          </a:p>
        </p:txBody>
      </p:sp>
      <p:pic>
        <p:nvPicPr>
          <p:cNvPr id="2" name="Picture Placeholder 1" descr="CNX_Psych_08_04_Knuckle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6552" r="-26552"/>
          <a:stretch>
            <a:fillRect/>
          </a:stretch>
        </p:blipFill>
        <p:spPr>
          <a:xfrm>
            <a:off x="457199" y="1299101"/>
            <a:ext cx="8062913" cy="3500071"/>
          </a:xfrm>
        </p:spPr>
      </p:pic>
      <p:sp>
        <p:nvSpPr>
          <p:cNvPr id="7" name="Text Placeholder 6"/>
          <p:cNvSpPr>
            <a:spLocks noGrp="1"/>
          </p:cNvSpPr>
          <p:nvPr>
            <p:ph type="body" sz="quarter" idx="14"/>
          </p:nvPr>
        </p:nvSpPr>
        <p:spPr>
          <a:xfrm>
            <a:off x="457200" y="5105239"/>
            <a:ext cx="8062912" cy="1556818"/>
          </a:xfrm>
        </p:spPr>
        <p:txBody>
          <a:bodyPr>
            <a:normAutofit/>
          </a:bodyPr>
          <a:lstStyle/>
          <a:p>
            <a:pPr>
              <a:lnSpc>
                <a:spcPct val="110000"/>
              </a:lnSpc>
              <a:spcBef>
                <a:spcPts val="480"/>
              </a:spcBef>
            </a:pPr>
            <a:r>
              <a:rPr lang="en-US" sz="1700" dirty="0"/>
              <a:t>This is a knuckle mnemonic to help you remember the number of days in each month. Months with 31days are represented by the protruding knuckles and shorter months fall in the spots between knuckles. </a:t>
            </a:r>
          </a:p>
          <a:p>
            <a:pPr>
              <a:lnSpc>
                <a:spcPct val="110000"/>
              </a:lnSpc>
              <a:spcBef>
                <a:spcPts val="480"/>
              </a:spcBef>
            </a:pPr>
            <a:r>
              <a:rPr lang="en-US" sz="1400" dirty="0"/>
              <a:t>Figure 8.19 (credit: modification of work by Cory </a:t>
            </a:r>
            <a:r>
              <a:rPr lang="en-US" sz="1400" dirty="0" err="1"/>
              <a:t>Zanker</a:t>
            </a:r>
            <a:r>
              <a:rPr lang="en-US" sz="1400" dirty="0"/>
              <a:t>)</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70825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study effectively</a:t>
            </a:r>
          </a:p>
        </p:txBody>
      </p:sp>
      <p:sp>
        <p:nvSpPr>
          <p:cNvPr id="7" name="Text Placeholder 6"/>
          <p:cNvSpPr>
            <a:spLocks noGrp="1"/>
          </p:cNvSpPr>
          <p:nvPr>
            <p:ph type="body" sz="quarter" idx="14"/>
          </p:nvPr>
        </p:nvSpPr>
        <p:spPr>
          <a:xfrm>
            <a:off x="457199" y="1099723"/>
            <a:ext cx="8367222" cy="2429996"/>
          </a:xfrm>
        </p:spPr>
        <p:txBody>
          <a:bodyPr>
            <a:normAutofit/>
          </a:bodyPr>
          <a:lstStyle/>
          <a:p>
            <a:r>
              <a:rPr lang="en-US" sz="1700" dirty="0"/>
              <a:t>Memory techniques can be useful when studying for class.</a:t>
            </a:r>
          </a:p>
          <a:p>
            <a:pPr marL="342900" indent="-342900">
              <a:buAutoNum type="arabicPeriod"/>
            </a:pPr>
            <a:r>
              <a:rPr lang="en-US" sz="1700" b="1" dirty="0"/>
              <a:t>Use elaborative rehearsal </a:t>
            </a:r>
            <a:r>
              <a:rPr lang="mr-IN" sz="1700" dirty="0"/>
              <a:t>–</a:t>
            </a:r>
            <a:r>
              <a:rPr lang="en-US" sz="1700" dirty="0"/>
              <a:t> link information to other information/memories to make it more meaningful.</a:t>
            </a:r>
          </a:p>
          <a:p>
            <a:pPr marL="342900" indent="-342900">
              <a:buAutoNum type="arabicPeriod"/>
            </a:pPr>
            <a:r>
              <a:rPr lang="en-US" sz="1700" b="1" dirty="0"/>
              <a:t>Apply the self-reference effect </a:t>
            </a:r>
            <a:r>
              <a:rPr lang="mr-IN" sz="1700" dirty="0"/>
              <a:t>–</a:t>
            </a:r>
            <a:r>
              <a:rPr lang="en-US" sz="1700" dirty="0"/>
              <a:t> make information </a:t>
            </a:r>
            <a:r>
              <a:rPr lang="en-US" sz="1700" u="sng" dirty="0"/>
              <a:t>personally</a:t>
            </a:r>
            <a:r>
              <a:rPr lang="en-US" sz="1700" dirty="0"/>
              <a:t> meaningful to YOU.</a:t>
            </a:r>
          </a:p>
          <a:p>
            <a:pPr marL="342900" indent="-342900">
              <a:buFont typeface="+mj-lt"/>
              <a:buAutoNum type="arabicPeriod"/>
            </a:pPr>
            <a:r>
              <a:rPr lang="en-US" sz="1700" b="1" dirty="0"/>
              <a:t>Don’t forget the forgetting curve </a:t>
            </a:r>
            <a:r>
              <a:rPr lang="mr-IN" sz="1700" dirty="0"/>
              <a:t>–</a:t>
            </a:r>
            <a:r>
              <a:rPr lang="en-US" sz="1700" dirty="0"/>
              <a:t> keep studying to prevent storage decay.</a:t>
            </a:r>
          </a:p>
          <a:p>
            <a:pPr marL="342900" indent="-342900">
              <a:buFont typeface="+mj-lt"/>
              <a:buAutoNum type="arabicPeriod"/>
            </a:pPr>
            <a:r>
              <a:rPr lang="en-US" sz="1700" b="1" dirty="0"/>
              <a:t>Rehearse.</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4_Study.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36387" r="-36387"/>
          <a:stretch>
            <a:fillRect/>
          </a:stretch>
        </p:blipFill>
        <p:spPr>
          <a:xfrm>
            <a:off x="4488656" y="3621893"/>
            <a:ext cx="5365645" cy="2329200"/>
          </a:xfrm>
        </p:spPr>
      </p:pic>
      <p:sp>
        <p:nvSpPr>
          <p:cNvPr id="2" name="TextBox 1"/>
          <p:cNvSpPr txBox="1"/>
          <p:nvPr/>
        </p:nvSpPr>
        <p:spPr>
          <a:xfrm>
            <a:off x="5529943" y="6057781"/>
            <a:ext cx="3164113" cy="584775"/>
          </a:xfrm>
          <a:prstGeom prst="rect">
            <a:avLst/>
          </a:prstGeom>
          <a:noFill/>
        </p:spPr>
        <p:txBody>
          <a:bodyPr wrap="square" rtlCol="0">
            <a:spAutoFit/>
          </a:bodyPr>
          <a:lstStyle/>
          <a:p>
            <a:r>
              <a:rPr lang="en-US" sz="1400" dirty="0"/>
              <a:t>Figure 8.20 (credit: Barry </a:t>
            </a:r>
            <a:r>
              <a:rPr lang="en-US" sz="1400" dirty="0" err="1"/>
              <a:t>Pousman</a:t>
            </a:r>
            <a:r>
              <a:rPr lang="en-US" sz="1400" dirty="0"/>
              <a:t>)</a:t>
            </a:r>
          </a:p>
          <a:p>
            <a:endParaRPr lang="en-US" dirty="0"/>
          </a:p>
        </p:txBody>
      </p:sp>
      <p:sp>
        <p:nvSpPr>
          <p:cNvPr id="3" name="TextBox 2"/>
          <p:cNvSpPr txBox="1"/>
          <p:nvPr/>
        </p:nvSpPr>
        <p:spPr>
          <a:xfrm>
            <a:off x="457199" y="3665673"/>
            <a:ext cx="4637314" cy="3026470"/>
          </a:xfrm>
          <a:prstGeom prst="rect">
            <a:avLst/>
          </a:prstGeom>
          <a:noFill/>
        </p:spPr>
        <p:txBody>
          <a:bodyPr wrap="square" rtlCol="0">
            <a:spAutoFit/>
          </a:bodyPr>
          <a:lstStyle/>
          <a:p>
            <a:pPr marL="342900" indent="-342900">
              <a:spcBef>
                <a:spcPts val="480"/>
              </a:spcBef>
              <a:spcAft>
                <a:spcPts val="600"/>
              </a:spcAft>
              <a:buClr>
                <a:srgbClr val="6CB255"/>
              </a:buClr>
              <a:buFont typeface="+mj-lt"/>
              <a:buAutoNum type="arabicPeriod" startAt="5"/>
            </a:pPr>
            <a:r>
              <a:rPr lang="en-US" sz="1700" b="1" dirty="0"/>
              <a:t>Be aware of interference </a:t>
            </a:r>
            <a:r>
              <a:rPr lang="mr-IN" sz="1700" dirty="0"/>
              <a:t>–</a:t>
            </a:r>
            <a:r>
              <a:rPr lang="en-US" sz="1700" dirty="0"/>
              <a:t> study without distractions.</a:t>
            </a:r>
          </a:p>
          <a:p>
            <a:pPr marL="342900" indent="-342900">
              <a:spcBef>
                <a:spcPts val="480"/>
              </a:spcBef>
              <a:spcAft>
                <a:spcPts val="600"/>
              </a:spcAft>
              <a:buClr>
                <a:srgbClr val="6CB255"/>
              </a:buClr>
              <a:buFont typeface="+mj-lt"/>
              <a:buAutoNum type="arabicPeriod" startAt="5"/>
            </a:pPr>
            <a:r>
              <a:rPr lang="en-US" sz="1700" b="1" dirty="0"/>
              <a:t>Keep moving </a:t>
            </a:r>
            <a:r>
              <a:rPr lang="mr-IN" sz="1700" dirty="0"/>
              <a:t>–</a:t>
            </a:r>
            <a:r>
              <a:rPr lang="en-US" sz="1700" dirty="0"/>
              <a:t> aerobic exercise promotes neurogenesis (growth of new brain cells in the hippocampus).</a:t>
            </a:r>
          </a:p>
          <a:p>
            <a:pPr marL="342900" indent="-342900">
              <a:spcBef>
                <a:spcPts val="480"/>
              </a:spcBef>
              <a:spcAft>
                <a:spcPts val="600"/>
              </a:spcAft>
              <a:buClr>
                <a:srgbClr val="6CB255"/>
              </a:buClr>
              <a:buFont typeface="+mj-lt"/>
              <a:buAutoNum type="arabicPeriod" startAt="5"/>
            </a:pPr>
            <a:r>
              <a:rPr lang="en-US" sz="1700" b="1" dirty="0"/>
              <a:t>Get enough sleep </a:t>
            </a:r>
            <a:r>
              <a:rPr lang="mr-IN" sz="1700" dirty="0"/>
              <a:t>–</a:t>
            </a:r>
            <a:r>
              <a:rPr lang="en-US" sz="1700" dirty="0"/>
              <a:t> the brain consolidates memories while sleeping.</a:t>
            </a:r>
          </a:p>
          <a:p>
            <a:pPr marL="342900" indent="-342900">
              <a:spcBef>
                <a:spcPts val="480"/>
              </a:spcBef>
              <a:spcAft>
                <a:spcPts val="600"/>
              </a:spcAft>
              <a:buClr>
                <a:srgbClr val="6CB255"/>
              </a:buClr>
              <a:buFont typeface="+mj-lt"/>
              <a:buAutoNum type="arabicPeriod" startAt="5"/>
            </a:pPr>
            <a:r>
              <a:rPr lang="en-US" sz="1700" b="1" dirty="0"/>
              <a:t>Make use of mnemonic devices.</a:t>
            </a:r>
          </a:p>
          <a:p>
            <a:pPr>
              <a:spcBef>
                <a:spcPts val="480"/>
              </a:spcBef>
              <a:spcAft>
                <a:spcPts val="600"/>
              </a:spcAft>
            </a:pPr>
            <a:endParaRPr lang="en-US" dirty="0"/>
          </a:p>
        </p:txBody>
      </p:sp>
    </p:spTree>
    <p:extLst>
      <p:ext uri="{BB962C8B-B14F-4D97-AF65-F5344CB8AC3E}">
        <p14:creationId xmlns:p14="http://schemas.microsoft.com/office/powerpoint/2010/main" val="296204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encoding</a:t>
            </a:r>
          </a:p>
        </p:txBody>
      </p:sp>
      <p:sp>
        <p:nvSpPr>
          <p:cNvPr id="7" name="Text Placeholder 6"/>
          <p:cNvSpPr>
            <a:spLocks noGrp="1"/>
          </p:cNvSpPr>
          <p:nvPr>
            <p:ph type="body" sz="quarter" idx="14"/>
          </p:nvPr>
        </p:nvSpPr>
        <p:spPr>
          <a:xfrm>
            <a:off x="5123542" y="4298645"/>
            <a:ext cx="3875314" cy="2318264"/>
          </a:xfrm>
        </p:spPr>
        <p:txBody>
          <a:bodyPr>
            <a:normAutofit/>
          </a:bodyPr>
          <a:lstStyle/>
          <a:p>
            <a:r>
              <a:rPr lang="en-US" sz="1700" dirty="0"/>
              <a:t>When you first learn new skills such as driving a car, you have to put forth effort and attention to encode information about driving. Once you know how to drive, you can encode additional information about this skill automatically.</a:t>
            </a:r>
          </a:p>
          <a:p>
            <a:r>
              <a:rPr lang="en-US" sz="1300" dirty="0"/>
              <a:t>Figure 8.3 (credit: Robert Couse-Baker)</a:t>
            </a:r>
          </a:p>
        </p:txBody>
      </p:sp>
      <p:pic>
        <p:nvPicPr>
          <p:cNvPr id="8" name="Picture 7"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4" name="Picture Placeholder 3" descr="CNX_Psych_08_01_Driving.jpg"/>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l="-20481" r="-20481"/>
          <a:stretch>
            <a:fillRect/>
          </a:stretch>
        </p:blipFill>
        <p:spPr>
          <a:xfrm>
            <a:off x="4309245" y="1703108"/>
            <a:ext cx="5371783" cy="2331864"/>
          </a:xfrm>
        </p:spPr>
      </p:pic>
      <p:sp>
        <p:nvSpPr>
          <p:cNvPr id="3" name="TextBox 2"/>
          <p:cNvSpPr txBox="1"/>
          <p:nvPr/>
        </p:nvSpPr>
        <p:spPr>
          <a:xfrm>
            <a:off x="457199" y="1451392"/>
            <a:ext cx="4666343" cy="5547673"/>
          </a:xfrm>
          <a:prstGeom prst="rect">
            <a:avLst/>
          </a:prstGeom>
          <a:noFill/>
        </p:spPr>
        <p:txBody>
          <a:bodyPr wrap="square" rtlCol="0">
            <a:spAutoFit/>
          </a:bodyPr>
          <a:lstStyle/>
          <a:p>
            <a:pPr marL="285750" indent="-285750">
              <a:spcBef>
                <a:spcPts val="480"/>
              </a:spcBef>
              <a:spcAft>
                <a:spcPts val="600"/>
              </a:spcAft>
              <a:buClr>
                <a:srgbClr val="6CB255"/>
              </a:buClr>
              <a:buFontTx/>
              <a:buChar char="-"/>
            </a:pPr>
            <a:r>
              <a:rPr lang="en-US" sz="1700" dirty="0"/>
              <a:t>Labels/codes it.</a:t>
            </a:r>
          </a:p>
          <a:p>
            <a:pPr marL="285750" indent="-285750">
              <a:spcBef>
                <a:spcPts val="480"/>
              </a:spcBef>
              <a:spcAft>
                <a:spcPts val="600"/>
              </a:spcAft>
              <a:buClr>
                <a:srgbClr val="6CB255"/>
              </a:buClr>
              <a:buFontTx/>
              <a:buChar char="-"/>
            </a:pPr>
            <a:r>
              <a:rPr lang="en-US" sz="1700" dirty="0"/>
              <a:t>Organizes it with other similar information.</a:t>
            </a:r>
          </a:p>
          <a:p>
            <a:pPr marL="285750" indent="-285750">
              <a:spcBef>
                <a:spcPts val="480"/>
              </a:spcBef>
              <a:spcAft>
                <a:spcPts val="600"/>
              </a:spcAft>
              <a:buClr>
                <a:srgbClr val="6CB255"/>
              </a:buClr>
              <a:buFontTx/>
              <a:buChar char="-"/>
            </a:pPr>
            <a:r>
              <a:rPr lang="en-US" sz="1700" dirty="0"/>
              <a:t>Connects new concepts to existing concepts.</a:t>
            </a:r>
          </a:p>
          <a:p>
            <a:pPr>
              <a:spcBef>
                <a:spcPts val="480"/>
              </a:spcBef>
              <a:spcAft>
                <a:spcPts val="600"/>
              </a:spcAft>
              <a:buClr>
                <a:srgbClr val="6CB255"/>
              </a:buClr>
            </a:pPr>
            <a:r>
              <a:rPr lang="en-US" sz="1700" dirty="0"/>
              <a:t>Encoding occurs through 2 types of processing:</a:t>
            </a:r>
          </a:p>
          <a:p>
            <a:pPr>
              <a:spcBef>
                <a:spcPts val="480"/>
              </a:spcBef>
              <a:spcAft>
                <a:spcPts val="600"/>
              </a:spcAft>
              <a:buClr>
                <a:srgbClr val="6CB255"/>
              </a:buClr>
            </a:pPr>
            <a:r>
              <a:rPr lang="en-US" sz="1700" b="1" dirty="0"/>
              <a:t>Automatic processing </a:t>
            </a:r>
            <a:r>
              <a:rPr lang="mr-IN" sz="1700" dirty="0"/>
              <a:t>–</a:t>
            </a:r>
            <a:r>
              <a:rPr lang="en-US" sz="1700" dirty="0"/>
              <a:t> encoding of details like time, space, frequency, and the meaning of words.</a:t>
            </a:r>
          </a:p>
          <a:p>
            <a:pPr marL="285750" indent="-285750">
              <a:spcBef>
                <a:spcPts val="480"/>
              </a:spcBef>
              <a:spcAft>
                <a:spcPts val="600"/>
              </a:spcAft>
              <a:buClr>
                <a:srgbClr val="6CB255"/>
              </a:buClr>
              <a:buFontTx/>
              <a:buChar char="-"/>
            </a:pPr>
            <a:r>
              <a:rPr lang="en-US" sz="1700" dirty="0"/>
              <a:t>Usually done without conscious awareness.</a:t>
            </a:r>
          </a:p>
          <a:p>
            <a:pPr marL="285750" indent="-285750">
              <a:spcBef>
                <a:spcPts val="480"/>
              </a:spcBef>
              <a:spcAft>
                <a:spcPts val="600"/>
              </a:spcAft>
              <a:buClr>
                <a:srgbClr val="6CB255"/>
              </a:buClr>
              <a:buFontTx/>
              <a:buChar char="-"/>
            </a:pPr>
            <a:r>
              <a:rPr lang="en-US" sz="1700" dirty="0"/>
              <a:t>E.g. remembering WHEN you last studied.</a:t>
            </a:r>
          </a:p>
          <a:p>
            <a:pPr>
              <a:spcBef>
                <a:spcPts val="480"/>
              </a:spcBef>
              <a:spcAft>
                <a:spcPts val="600"/>
              </a:spcAft>
              <a:buClr>
                <a:srgbClr val="6CB255"/>
              </a:buClr>
            </a:pPr>
            <a:r>
              <a:rPr lang="en-US" sz="1700" b="1" dirty="0"/>
              <a:t>Effortful processing </a:t>
            </a:r>
            <a:r>
              <a:rPr lang="mr-IN" sz="1700" dirty="0"/>
              <a:t>–</a:t>
            </a:r>
            <a:r>
              <a:rPr lang="en-US" sz="1700" dirty="0"/>
              <a:t> encoding of details that takes time and effort.</a:t>
            </a:r>
          </a:p>
          <a:p>
            <a:pPr marL="285750" indent="-285750">
              <a:spcBef>
                <a:spcPts val="480"/>
              </a:spcBef>
              <a:spcAft>
                <a:spcPts val="600"/>
              </a:spcAft>
              <a:buClr>
                <a:srgbClr val="6CB255"/>
              </a:buClr>
              <a:buFontTx/>
              <a:buChar char="-"/>
            </a:pPr>
            <a:r>
              <a:rPr lang="en-US" sz="1700" dirty="0"/>
              <a:t>E.g. WHAT you last studied, learning new skills.</a:t>
            </a:r>
          </a:p>
          <a:p>
            <a:pPr>
              <a:spcBef>
                <a:spcPts val="480"/>
              </a:spcBef>
              <a:spcAft>
                <a:spcPts val="600"/>
              </a:spcAft>
              <a:buClr>
                <a:srgbClr val="6CB255"/>
              </a:buClr>
            </a:pPr>
            <a:endParaRPr lang="en-US" sz="1700" dirty="0"/>
          </a:p>
        </p:txBody>
      </p:sp>
      <p:sp>
        <p:nvSpPr>
          <p:cNvPr id="6" name="TextBox 5"/>
          <p:cNvSpPr txBox="1"/>
          <p:nvPr/>
        </p:nvSpPr>
        <p:spPr>
          <a:xfrm>
            <a:off x="457200" y="1002181"/>
            <a:ext cx="7612743" cy="646331"/>
          </a:xfrm>
          <a:prstGeom prst="rect">
            <a:avLst/>
          </a:prstGeom>
          <a:noFill/>
        </p:spPr>
        <p:txBody>
          <a:bodyPr wrap="square" rtlCol="0">
            <a:spAutoFit/>
          </a:bodyPr>
          <a:lstStyle/>
          <a:p>
            <a:r>
              <a:rPr lang="en-US" sz="1700" dirty="0"/>
              <a:t>When the brain receives information from the environment it:</a:t>
            </a:r>
          </a:p>
          <a:p>
            <a:endParaRPr lang="en-US" dirty="0"/>
          </a:p>
        </p:txBody>
      </p:sp>
    </p:spTree>
    <p:extLst>
      <p:ext uri="{BB962C8B-B14F-4D97-AF65-F5344CB8AC3E}">
        <p14:creationId xmlns:p14="http://schemas.microsoft.com/office/powerpoint/2010/main" val="30284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encoding</a:t>
            </a:r>
          </a:p>
        </p:txBody>
      </p:sp>
      <p:sp>
        <p:nvSpPr>
          <p:cNvPr id="4" name="Text Placeholder 3"/>
          <p:cNvSpPr>
            <a:spLocks noGrp="1"/>
          </p:cNvSpPr>
          <p:nvPr>
            <p:ph type="body" sz="quarter" idx="14"/>
          </p:nvPr>
        </p:nvSpPr>
        <p:spPr>
          <a:xfrm>
            <a:off x="457199" y="1171867"/>
            <a:ext cx="8367221" cy="5301504"/>
          </a:xfrm>
        </p:spPr>
        <p:txBody>
          <a:bodyPr>
            <a:normAutofit/>
          </a:bodyPr>
          <a:lstStyle/>
          <a:p>
            <a:pPr marL="342900" indent="-342900">
              <a:spcBef>
                <a:spcPts val="480"/>
              </a:spcBef>
              <a:buAutoNum type="arabicPeriod"/>
            </a:pPr>
            <a:r>
              <a:rPr lang="en-US" sz="1700" b="1" dirty="0"/>
              <a:t>Semantic encoding </a:t>
            </a:r>
            <a:r>
              <a:rPr lang="mr-IN" sz="1700" dirty="0"/>
              <a:t>–</a:t>
            </a:r>
            <a:r>
              <a:rPr lang="en-US" sz="1700" dirty="0"/>
              <a:t> encoding of words and their meanings.</a:t>
            </a:r>
          </a:p>
          <a:p>
            <a:pPr marL="285750" indent="-285750">
              <a:spcBef>
                <a:spcPts val="480"/>
              </a:spcBef>
              <a:buFont typeface=".AppleSystemUIFont" charset="-120"/>
              <a:buChar char="-"/>
            </a:pPr>
            <a:r>
              <a:rPr lang="en-US" sz="1700" dirty="0"/>
              <a:t>Most effective form of encoding. Attaching meaning to information makes it easier to recall later.</a:t>
            </a:r>
          </a:p>
          <a:p>
            <a:pPr marL="285750" indent="-285750">
              <a:spcBef>
                <a:spcPts val="480"/>
              </a:spcBef>
              <a:buFont typeface=".AppleSystemUIFont" charset="-120"/>
              <a:buChar char="-"/>
            </a:pPr>
            <a:r>
              <a:rPr lang="en-US" sz="1700" dirty="0"/>
              <a:t>Involves a deeper level of processing.</a:t>
            </a:r>
          </a:p>
          <a:p>
            <a:pPr marL="342900" indent="-342900">
              <a:spcBef>
                <a:spcPts val="480"/>
              </a:spcBef>
              <a:buFont typeface="+mj-lt"/>
              <a:buAutoNum type="arabicPeriod" startAt="2"/>
            </a:pPr>
            <a:r>
              <a:rPr lang="en-US" sz="1700" b="1" dirty="0"/>
              <a:t>Visual encoding </a:t>
            </a:r>
            <a:r>
              <a:rPr lang="mr-IN" sz="1700" dirty="0"/>
              <a:t>–</a:t>
            </a:r>
            <a:r>
              <a:rPr lang="en-US" sz="1700" dirty="0"/>
              <a:t> encoding of images.</a:t>
            </a:r>
          </a:p>
          <a:p>
            <a:pPr marL="285750" indent="-285750">
              <a:spcBef>
                <a:spcPts val="480"/>
              </a:spcBef>
              <a:buFont typeface=".AppleSystemUIFont" charset="-120"/>
              <a:buChar char="-"/>
            </a:pPr>
            <a:r>
              <a:rPr lang="en-US" sz="1700" dirty="0"/>
              <a:t>Words that create a mental image, such as </a:t>
            </a:r>
            <a:r>
              <a:rPr lang="en-US" sz="1700" i="1" dirty="0"/>
              <a:t>car, dog</a:t>
            </a:r>
            <a:r>
              <a:rPr lang="en-US" sz="1700" dirty="0"/>
              <a:t> and </a:t>
            </a:r>
            <a:r>
              <a:rPr lang="en-US" sz="1700" i="1" dirty="0"/>
              <a:t>book</a:t>
            </a:r>
            <a:r>
              <a:rPr lang="en-US" sz="1700" dirty="0"/>
              <a:t> (concrete words) are easier to recall than words such as level, truth and value (abstract words).</a:t>
            </a:r>
          </a:p>
          <a:p>
            <a:pPr marL="342900" indent="-342900">
              <a:spcBef>
                <a:spcPts val="480"/>
              </a:spcBef>
              <a:buFont typeface="+mj-lt"/>
              <a:buAutoNum type="arabicPeriod" startAt="3"/>
            </a:pPr>
            <a:r>
              <a:rPr lang="en-US" sz="1700" b="1" dirty="0"/>
              <a:t>Acoustic encoding </a:t>
            </a:r>
            <a:r>
              <a:rPr lang="mr-IN" sz="1700" dirty="0"/>
              <a:t>–</a:t>
            </a:r>
            <a:r>
              <a:rPr lang="en-US" sz="1700" dirty="0"/>
              <a:t> encoding of sounds.</a:t>
            </a:r>
          </a:p>
          <a:p>
            <a:pPr>
              <a:spcBef>
                <a:spcPts val="480"/>
              </a:spcBef>
            </a:pPr>
            <a:endParaRPr lang="en-US" sz="1700" dirty="0"/>
          </a:p>
          <a:p>
            <a:pPr>
              <a:spcBef>
                <a:spcPts val="480"/>
              </a:spcBef>
            </a:pPr>
            <a:r>
              <a:rPr lang="en-US" sz="1700" b="1" dirty="0"/>
              <a:t>Self-reference effect </a:t>
            </a:r>
            <a:r>
              <a:rPr lang="mr-IN" sz="1700" dirty="0"/>
              <a:t>–</a:t>
            </a:r>
            <a:r>
              <a:rPr lang="en-US" sz="1700" dirty="0"/>
              <a:t> the tendency for an individual to have better memory for information that relates to oneself in comparison to material that has less personal relevance.</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926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Baddeley &amp; hitch Model</a:t>
            </a:r>
          </a:p>
        </p:txBody>
      </p:sp>
      <p:sp>
        <p:nvSpPr>
          <p:cNvPr id="4" name="Text Placeholder 3"/>
          <p:cNvSpPr>
            <a:spLocks noGrp="1"/>
          </p:cNvSpPr>
          <p:nvPr>
            <p:ph type="body" sz="quarter" idx="14"/>
          </p:nvPr>
        </p:nvSpPr>
        <p:spPr>
          <a:xfrm>
            <a:off x="457200" y="1274110"/>
            <a:ext cx="8367221" cy="1426191"/>
          </a:xfrm>
        </p:spPr>
        <p:txBody>
          <a:bodyPr>
            <a:normAutofit/>
          </a:bodyPr>
          <a:lstStyle/>
          <a:p>
            <a:pPr>
              <a:spcBef>
                <a:spcPts val="480"/>
              </a:spcBef>
            </a:pPr>
            <a:r>
              <a:rPr lang="en-US" sz="1700" dirty="0"/>
              <a:t>Baddeley and Hitch proposed a model of storage where short-term memory has different forms depending on the type of information received.</a:t>
            </a:r>
          </a:p>
          <a:p>
            <a:pPr marL="285750" indent="-285750">
              <a:spcBef>
                <a:spcPts val="480"/>
              </a:spcBef>
              <a:buFontTx/>
              <a:buChar char="-"/>
            </a:pPr>
            <a:r>
              <a:rPr lang="en-US" sz="1700" dirty="0"/>
              <a:t>Storing memories is like opening different files on a computer and adding information.</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3464890" y="2621139"/>
            <a:ext cx="5442855" cy="2730409"/>
          </a:xfrm>
          <a:prstGeom prst="rect">
            <a:avLst/>
          </a:prstGeom>
        </p:spPr>
      </p:pic>
      <p:sp>
        <p:nvSpPr>
          <p:cNvPr id="7" name="TextBox 6"/>
          <p:cNvSpPr txBox="1"/>
          <p:nvPr/>
        </p:nvSpPr>
        <p:spPr>
          <a:xfrm>
            <a:off x="540524" y="2801257"/>
            <a:ext cx="3247705" cy="3103414"/>
          </a:xfrm>
          <a:prstGeom prst="rect">
            <a:avLst/>
          </a:prstGeom>
          <a:noFill/>
        </p:spPr>
        <p:txBody>
          <a:bodyPr wrap="square" rtlCol="0">
            <a:spAutoFit/>
          </a:bodyPr>
          <a:lstStyle/>
          <a:p>
            <a:pPr>
              <a:spcBef>
                <a:spcPts val="480"/>
              </a:spcBef>
              <a:spcAft>
                <a:spcPts val="600"/>
              </a:spcAft>
            </a:pPr>
            <a:r>
              <a:rPr lang="en-US" sz="1700" b="1" dirty="0"/>
              <a:t>3 short-term systems:</a:t>
            </a:r>
          </a:p>
          <a:p>
            <a:pPr marL="342900" indent="-342900">
              <a:spcBef>
                <a:spcPts val="480"/>
              </a:spcBef>
              <a:spcAft>
                <a:spcPts val="600"/>
              </a:spcAft>
              <a:buAutoNum type="arabicPeriod"/>
            </a:pPr>
            <a:r>
              <a:rPr lang="en-US" sz="1700" dirty="0"/>
              <a:t>Visuospatial sketchpad</a:t>
            </a:r>
          </a:p>
          <a:p>
            <a:pPr marL="342900" indent="-342900">
              <a:spcBef>
                <a:spcPts val="480"/>
              </a:spcBef>
              <a:spcAft>
                <a:spcPts val="600"/>
              </a:spcAft>
              <a:buAutoNum type="arabicPeriod"/>
            </a:pPr>
            <a:r>
              <a:rPr lang="en-US" sz="1700" dirty="0"/>
              <a:t>Episodic buffer</a:t>
            </a:r>
          </a:p>
          <a:p>
            <a:pPr marL="342900" indent="-342900">
              <a:spcBef>
                <a:spcPts val="480"/>
              </a:spcBef>
              <a:spcAft>
                <a:spcPts val="600"/>
              </a:spcAft>
              <a:buAutoNum type="arabicPeriod"/>
            </a:pPr>
            <a:r>
              <a:rPr lang="en-US" sz="1700" dirty="0"/>
              <a:t>Phonological loop.</a:t>
            </a:r>
          </a:p>
          <a:p>
            <a:pPr>
              <a:spcBef>
                <a:spcPts val="480"/>
              </a:spcBef>
              <a:spcAft>
                <a:spcPts val="600"/>
              </a:spcAft>
            </a:pPr>
            <a:r>
              <a:rPr lang="en-US" sz="1700" dirty="0"/>
              <a:t>According to the model, a </a:t>
            </a:r>
            <a:r>
              <a:rPr lang="en-US" sz="1700" i="1" u="sng" dirty="0"/>
              <a:t>central executive </a:t>
            </a:r>
            <a:r>
              <a:rPr lang="en-US" sz="1700" dirty="0"/>
              <a:t>supervises the flow of information between the systems.</a:t>
            </a:r>
          </a:p>
          <a:p>
            <a:pPr>
              <a:spcAft>
                <a:spcPts val="600"/>
              </a:spcAft>
            </a:pPr>
            <a:endParaRPr lang="en-US" dirty="0"/>
          </a:p>
        </p:txBody>
      </p:sp>
      <p:sp>
        <p:nvSpPr>
          <p:cNvPr id="8" name="TextBox 7"/>
          <p:cNvSpPr txBox="1"/>
          <p:nvPr/>
        </p:nvSpPr>
        <p:spPr>
          <a:xfrm>
            <a:off x="4731657" y="5481915"/>
            <a:ext cx="3041030" cy="292388"/>
          </a:xfrm>
          <a:prstGeom prst="rect">
            <a:avLst/>
          </a:prstGeom>
          <a:noFill/>
        </p:spPr>
        <p:txBody>
          <a:bodyPr wrap="square" rtlCol="0">
            <a:spAutoFit/>
          </a:bodyPr>
          <a:lstStyle/>
          <a:p>
            <a:r>
              <a:rPr lang="en-US" sz="1300" dirty="0"/>
              <a:t>(Credit: </a:t>
            </a:r>
            <a:r>
              <a:rPr lang="en-US" sz="1300" dirty="0" err="1"/>
              <a:t>mercercognitivepsychology</a:t>
            </a:r>
            <a:r>
              <a:rPr lang="en-US" sz="1300" dirty="0"/>
              <a:t>)</a:t>
            </a:r>
          </a:p>
        </p:txBody>
      </p:sp>
    </p:spTree>
    <p:extLst>
      <p:ext uri="{BB962C8B-B14F-4D97-AF65-F5344CB8AC3E}">
        <p14:creationId xmlns:p14="http://schemas.microsoft.com/office/powerpoint/2010/main" val="75249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Storage: A-S Model</a:t>
            </a:r>
          </a:p>
        </p:txBody>
      </p:sp>
      <p:pic>
        <p:nvPicPr>
          <p:cNvPr id="2" name="Picture Placeholder 1" descr="CNX_Psych_08_01_Atkins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455" r="-9455"/>
          <a:stretch>
            <a:fillRect/>
          </a:stretch>
        </p:blipFill>
        <p:spPr>
          <a:xfrm>
            <a:off x="457199" y="2777014"/>
            <a:ext cx="8062913" cy="3500071"/>
          </a:xfrm>
        </p:spPr>
      </p:pic>
      <p:sp>
        <p:nvSpPr>
          <p:cNvPr id="7" name="Text Placeholder 6"/>
          <p:cNvSpPr>
            <a:spLocks noGrp="1"/>
          </p:cNvSpPr>
          <p:nvPr>
            <p:ph type="body" sz="quarter" idx="14"/>
          </p:nvPr>
        </p:nvSpPr>
        <p:spPr>
          <a:xfrm>
            <a:off x="457199" y="993035"/>
            <a:ext cx="8367222" cy="1876153"/>
          </a:xfrm>
        </p:spPr>
        <p:txBody>
          <a:bodyPr>
            <a:normAutofit fontScale="92500" lnSpcReduction="10000"/>
          </a:bodyPr>
          <a:lstStyle/>
          <a:p>
            <a:pPr>
              <a:spcBef>
                <a:spcPts val="480"/>
              </a:spcBef>
            </a:pPr>
            <a:r>
              <a:rPr lang="en-US" sz="1700" dirty="0"/>
              <a:t>Storage is the creation of a permanent record of information.</a:t>
            </a:r>
          </a:p>
          <a:p>
            <a:pPr>
              <a:spcBef>
                <a:spcPts val="480"/>
              </a:spcBef>
            </a:pPr>
            <a:r>
              <a:rPr lang="en-US" sz="1700" b="1" u="sng" dirty="0">
                <a:solidFill>
                  <a:srgbClr val="6CB255"/>
                </a:solidFill>
              </a:rPr>
              <a:t>Atkinson-Shiffrin Model of Memory</a:t>
            </a:r>
          </a:p>
          <a:p>
            <a:pPr marL="285750" indent="-285750">
              <a:spcBef>
                <a:spcPts val="480"/>
              </a:spcBef>
              <a:buFontTx/>
              <a:buChar char="-"/>
            </a:pPr>
            <a:r>
              <a:rPr lang="en-US" sz="1700" dirty="0"/>
              <a:t>Information passes through three distinct stages in order for it to be stored in long-term memory.</a:t>
            </a:r>
          </a:p>
          <a:p>
            <a:pPr marL="285750" indent="-285750">
              <a:spcBef>
                <a:spcPts val="480"/>
              </a:spcBef>
              <a:buFontTx/>
              <a:buChar char="-"/>
            </a:pPr>
            <a:r>
              <a:rPr lang="en-US" sz="1700" dirty="0"/>
              <a:t>Based on the belief that memories are processed the same way that a computer processes information.</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098299" y="6123196"/>
            <a:ext cx="1573968" cy="307777"/>
          </a:xfrm>
          <a:prstGeom prst="rect">
            <a:avLst/>
          </a:prstGeom>
          <a:noFill/>
        </p:spPr>
        <p:txBody>
          <a:bodyPr wrap="square" rtlCol="0">
            <a:spAutoFit/>
          </a:bodyPr>
          <a:lstStyle/>
          <a:p>
            <a:r>
              <a:rPr lang="en-US" sz="1400" dirty="0"/>
              <a:t>Figure 8.4</a:t>
            </a:r>
          </a:p>
        </p:txBody>
      </p:sp>
    </p:spTree>
    <p:extLst>
      <p:ext uri="{BB962C8B-B14F-4D97-AF65-F5344CB8AC3E}">
        <p14:creationId xmlns:p14="http://schemas.microsoft.com/office/powerpoint/2010/main" val="3996669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Sensory memory</a:t>
            </a:r>
          </a:p>
        </p:txBody>
      </p:sp>
      <p:sp>
        <p:nvSpPr>
          <p:cNvPr id="4" name="Text Placeholder 3"/>
          <p:cNvSpPr>
            <a:spLocks noGrp="1"/>
          </p:cNvSpPr>
          <p:nvPr>
            <p:ph type="body" sz="quarter" idx="14"/>
          </p:nvPr>
        </p:nvSpPr>
        <p:spPr>
          <a:xfrm>
            <a:off x="457200" y="1258953"/>
            <a:ext cx="8367221" cy="2137389"/>
          </a:xfrm>
        </p:spPr>
        <p:txBody>
          <a:bodyPr>
            <a:normAutofit lnSpcReduction="10000"/>
          </a:bodyPr>
          <a:lstStyle/>
          <a:p>
            <a:r>
              <a:rPr lang="en-US" sz="1700" b="1" dirty="0"/>
              <a:t>Sensory memory </a:t>
            </a:r>
            <a:r>
              <a:rPr lang="mr-IN" sz="1700" dirty="0"/>
              <a:t>–</a:t>
            </a:r>
            <a:r>
              <a:rPr lang="en-US" sz="1700" dirty="0"/>
              <a:t> storage of brief sensory events, such as sights, sounds, and tastes.</a:t>
            </a:r>
          </a:p>
          <a:p>
            <a:pPr marL="285750" indent="-285750">
              <a:buFont typeface=".AppleSystemUIFont" charset="-120"/>
              <a:buChar char="-"/>
            </a:pPr>
            <a:r>
              <a:rPr lang="en-US" sz="1700" dirty="0"/>
              <a:t>Stored for up to a couple of seconds.</a:t>
            </a:r>
          </a:p>
          <a:p>
            <a:pPr marL="285750" indent="-285750">
              <a:buFont typeface=".AppleSystemUIFont" charset="-120"/>
              <a:buChar char="-"/>
            </a:pPr>
            <a:r>
              <a:rPr lang="en-US" sz="1700" dirty="0"/>
              <a:t>First step of processing stimuli from the environment.</a:t>
            </a:r>
          </a:p>
          <a:p>
            <a:pPr marL="285750" indent="-285750">
              <a:buFont typeface=".AppleSystemUIFont" charset="-120"/>
              <a:buChar char="-"/>
            </a:pPr>
            <a:r>
              <a:rPr lang="en-US" sz="1700" dirty="0"/>
              <a:t>If the information is not important, it is discarded.</a:t>
            </a:r>
          </a:p>
          <a:p>
            <a:pPr marL="285750" indent="-285750">
              <a:buFont typeface=".AppleSystemUIFont" charset="-120"/>
              <a:buChar char="-"/>
            </a:pPr>
            <a:r>
              <a:rPr lang="en-US" sz="1700" dirty="0"/>
              <a:t>If the information is valuable then it moves into our short-term memory.</a:t>
            </a:r>
          </a:p>
        </p:txBody>
      </p:sp>
      <p:pic>
        <p:nvPicPr>
          <p:cNvPr id="5" name="Picture 4" descr="OSC-Stacked-TM-RG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9761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a:t>
            </a:r>
            <a:r>
              <a:rPr lang="en-US" dirty="0" err="1"/>
              <a:t>stroop</a:t>
            </a:r>
            <a:r>
              <a:rPr lang="en-US" dirty="0"/>
              <a:t> effect</a:t>
            </a:r>
          </a:p>
        </p:txBody>
      </p:sp>
      <p:pic>
        <p:nvPicPr>
          <p:cNvPr id="2" name="Picture Placeholder 1" descr="CNX_Psych_08_01_Stroop.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584" r="-11584"/>
          <a:stretch>
            <a:fillRect/>
          </a:stretch>
        </p:blipFill>
        <p:spPr>
          <a:xfrm>
            <a:off x="366497" y="1122386"/>
            <a:ext cx="8062913" cy="3500071"/>
          </a:xfrm>
        </p:spPr>
      </p:pic>
      <p:sp>
        <p:nvSpPr>
          <p:cNvPr id="7" name="Text Placeholder 6"/>
          <p:cNvSpPr>
            <a:spLocks noGrp="1"/>
          </p:cNvSpPr>
          <p:nvPr>
            <p:ph type="body" sz="quarter" idx="14"/>
          </p:nvPr>
        </p:nvSpPr>
        <p:spPr>
          <a:xfrm>
            <a:off x="457200" y="5076210"/>
            <a:ext cx="8062912" cy="1542304"/>
          </a:xfrm>
        </p:spPr>
        <p:txBody>
          <a:bodyPr>
            <a:normAutofit/>
          </a:bodyPr>
          <a:lstStyle/>
          <a:p>
            <a:pPr>
              <a:spcBef>
                <a:spcPts val="480"/>
              </a:spcBef>
            </a:pPr>
            <a:r>
              <a:rPr lang="en-US" sz="1700" dirty="0"/>
              <a:t>The Stroop effect was discovered while studying sensory memory and describes why it is difficult for us to name a color when the word and the color of the word are different.</a:t>
            </a:r>
          </a:p>
        </p:txBody>
      </p:sp>
      <p:pic>
        <p:nvPicPr>
          <p:cNvPr id="8" name="Picture 7" descr="OSC-Stacked-TM-RGB-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6248689" y="4314680"/>
            <a:ext cx="1051734" cy="307777"/>
          </a:xfrm>
          <a:prstGeom prst="rect">
            <a:avLst/>
          </a:prstGeom>
          <a:noFill/>
        </p:spPr>
        <p:txBody>
          <a:bodyPr wrap="square" rtlCol="0">
            <a:spAutoFit/>
          </a:bodyPr>
          <a:lstStyle/>
          <a:p>
            <a:r>
              <a:rPr lang="en-US" sz="1400" dirty="0"/>
              <a:t>Figure 8.5</a:t>
            </a:r>
          </a:p>
        </p:txBody>
      </p:sp>
    </p:spTree>
    <p:extLst>
      <p:ext uri="{BB962C8B-B14F-4D97-AF65-F5344CB8AC3E}">
        <p14:creationId xmlns:p14="http://schemas.microsoft.com/office/powerpoint/2010/main" val="1913498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3911</TotalTime>
  <Words>2925</Words>
  <Application>Microsoft Office PowerPoint</Application>
  <PresentationFormat>On-screen Show (4:3)</PresentationFormat>
  <Paragraphs>278</Paragraphs>
  <Slides>35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.AppleSystemUIFont</vt:lpstr>
      <vt:lpstr>Arial</vt:lpstr>
      <vt:lpstr>Arial Black</vt:lpstr>
      <vt:lpstr>Calibri</vt:lpstr>
      <vt:lpstr>Mangal</vt:lpstr>
      <vt:lpstr>Wingdings</vt:lpstr>
      <vt:lpstr>Essential</vt:lpstr>
      <vt:lpstr>PowerPoint Presentation</vt:lpstr>
      <vt:lpstr>memory</vt:lpstr>
      <vt:lpstr>How memory functions</vt:lpstr>
      <vt:lpstr>encoding</vt:lpstr>
      <vt:lpstr>Types of encoding</vt:lpstr>
      <vt:lpstr>Storage: Baddeley &amp; hitch Model</vt:lpstr>
      <vt:lpstr>Storage: A-S Model</vt:lpstr>
      <vt:lpstr>Sensory memory</vt:lpstr>
      <vt:lpstr>The stroop effect</vt:lpstr>
      <vt:lpstr>Short-term memory (STM)</vt:lpstr>
      <vt:lpstr>Long-term memory (LTM)</vt:lpstr>
      <vt:lpstr>Ltm: eXPLICIT MEMORY</vt:lpstr>
      <vt:lpstr>LTM: IMPLICIT MEMORIES</vt:lpstr>
      <vt:lpstr>retrieval</vt:lpstr>
      <vt:lpstr>Parts of the brain involved in memory</vt:lpstr>
      <vt:lpstr>Parts of the brain involved in memory</vt:lpstr>
      <vt:lpstr>Parts of the brain involved in memory</vt:lpstr>
      <vt:lpstr>Parts of the brain involved in memory</vt:lpstr>
      <vt:lpstr>neurotransmitters</vt:lpstr>
      <vt:lpstr>Flash bulb memory</vt:lpstr>
      <vt:lpstr>Amnesia</vt:lpstr>
      <vt:lpstr>Memory construction &amp;  reconstruction</vt:lpstr>
      <vt:lpstr>Eyewitness misidentification</vt:lpstr>
      <vt:lpstr>THE MISINFORMATION EFFECT</vt:lpstr>
      <vt:lpstr>Loftus study </vt:lpstr>
      <vt:lpstr>Repressed &amp; recovered memories</vt:lpstr>
      <vt:lpstr>Why do we forget?</vt:lpstr>
      <vt:lpstr>Memory errors</vt:lpstr>
      <vt:lpstr>Transience/Storage Decay</vt:lpstr>
      <vt:lpstr>bias</vt:lpstr>
      <vt:lpstr>persistence</vt:lpstr>
      <vt:lpstr>interference</vt:lpstr>
      <vt:lpstr>Ways to enhance memory</vt:lpstr>
      <vt:lpstr>Mnemonic devices</vt:lpstr>
      <vt:lpstr>How to study effectively</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Stephen Maret</cp:lastModifiedBy>
  <cp:revision>117</cp:revision>
  <dcterms:created xsi:type="dcterms:W3CDTF">2012-06-04T02:13:36Z</dcterms:created>
  <dcterms:modified xsi:type="dcterms:W3CDTF">2018-05-16T14:36:12Z</dcterms:modified>
</cp:coreProperties>
</file>