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0" r:id="rId3"/>
    <p:sldId id="277" r:id="rId4"/>
    <p:sldId id="338" r:id="rId5"/>
    <p:sldId id="368" r:id="rId6"/>
    <p:sldId id="353" r:id="rId7"/>
    <p:sldId id="341" r:id="rId8"/>
    <p:sldId id="356" r:id="rId9"/>
    <p:sldId id="357" r:id="rId10"/>
    <p:sldId id="359" r:id="rId11"/>
    <p:sldId id="344" r:id="rId12"/>
    <p:sldId id="345" r:id="rId13"/>
    <p:sldId id="343" r:id="rId14"/>
    <p:sldId id="360" r:id="rId15"/>
    <p:sldId id="369" r:id="rId16"/>
    <p:sldId id="361" r:id="rId17"/>
    <p:sldId id="349" r:id="rId18"/>
    <p:sldId id="362" r:id="rId19"/>
    <p:sldId id="363" r:id="rId20"/>
    <p:sldId id="364" r:id="rId21"/>
    <p:sldId id="350" r:id="rId22"/>
    <p:sldId id="370" r:id="rId23"/>
    <p:sldId id="351" r:id="rId24"/>
    <p:sldId id="352" r:id="rId25"/>
    <p:sldId id="371" r:id="rId26"/>
    <p:sldId id="365" r:id="rId27"/>
    <p:sldId id="282" r:id="rId28"/>
    <p:sldId id="3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255"/>
    <a:srgbClr val="E5D419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1493" autoAdjust="0"/>
  </p:normalViewPr>
  <p:slideViewPr>
    <p:cSldViewPr snapToGrid="0" snapToObjects="1">
      <p:cViewPr varScale="1">
        <p:scale>
          <a:sx n="79" d="100"/>
          <a:sy n="79" d="100"/>
        </p:scale>
        <p:origin x="15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FD50-6BC5-2548-B63F-1750C5C4C129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52052-4ED1-6444-B773-44FCEDEB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52052-4ED1-6444-B773-44FCEDEBEC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1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College Physics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Psychology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7 THINKING AND INTELLIGENCE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3" name="Picture 2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1" y="5507235"/>
            <a:ext cx="1507110" cy="1077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62725"/>
            <a:ext cx="8062912" cy="5372986"/>
          </a:xfrm>
        </p:spPr>
        <p:txBody>
          <a:bodyPr>
            <a:normAutofit lnSpcReduction="10000"/>
          </a:bodyPr>
          <a:lstStyle/>
          <a:p>
            <a:pPr>
              <a:spcBef>
                <a:spcPts val="480"/>
              </a:spcBef>
            </a:pPr>
            <a:r>
              <a:rPr lang="en-US" sz="1700" b="1" dirty="0">
                <a:solidFill>
                  <a:schemeClr val="tx1"/>
                </a:solidFill>
              </a:rPr>
              <a:t>Trial and error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continue trying different solutions until problem is solved.</a:t>
            </a:r>
          </a:p>
          <a:p>
            <a:pPr>
              <a:spcBef>
                <a:spcPts val="480"/>
              </a:spcBef>
            </a:pPr>
            <a:r>
              <a:rPr lang="en-US" sz="1700" b="1" dirty="0">
                <a:solidFill>
                  <a:schemeClr val="tx1"/>
                </a:solidFill>
              </a:rPr>
              <a:t>Algorithm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step-by-step problem-solving formula.</a:t>
            </a:r>
          </a:p>
          <a:p>
            <a:pPr>
              <a:spcBef>
                <a:spcPts val="480"/>
              </a:spcBef>
            </a:pPr>
            <a:r>
              <a:rPr lang="en-US" sz="1700" b="1" dirty="0">
                <a:solidFill>
                  <a:schemeClr val="tx1"/>
                </a:solidFill>
              </a:rPr>
              <a:t>Heuristic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general problem-solving framework.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Short-cuts.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A “rule of thumb”.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b="1" dirty="0">
                <a:solidFill>
                  <a:schemeClr val="tx1"/>
                </a:solidFill>
              </a:rPr>
              <a:t>Working-backwards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begin solving the problem by focusing on the end result.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Breaking large tasks into a series of smaller steps.</a:t>
            </a:r>
          </a:p>
          <a:p>
            <a:pPr>
              <a:spcBef>
                <a:spcPts val="480"/>
              </a:spcBef>
            </a:pPr>
            <a:r>
              <a:rPr lang="en-US" sz="1700" b="1" dirty="0">
                <a:solidFill>
                  <a:srgbClr val="6CB255"/>
                </a:solidFill>
              </a:rPr>
              <a:t>When do people use heuristics?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When one is faced with too much information.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When the time to make a decision is limited.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When the decision to be made is unimportant.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When there is access to very little information to use in making the decision.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When an appropriate heuristic happens to come to mind in the same moment.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7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 1: Sudoku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263599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Problem solving abilities can improve with practice. Many people practice everyday with puzzles such as </a:t>
            </a:r>
            <a:r>
              <a:rPr lang="en-US" sz="1600" dirty="0" err="1"/>
              <a:t>sudoku</a:t>
            </a:r>
            <a:r>
              <a:rPr lang="en-US" sz="1600" dirty="0"/>
              <a:t>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7_03_Sudoko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82" r="-65182"/>
          <a:stretch>
            <a:fillRect/>
          </a:stretch>
        </p:blipFill>
        <p:spPr>
          <a:xfrm>
            <a:off x="457200" y="2327289"/>
            <a:ext cx="8062913" cy="3500071"/>
          </a:xfrm>
        </p:spPr>
      </p:pic>
      <p:sp>
        <p:nvSpPr>
          <p:cNvPr id="2" name="TextBox 1"/>
          <p:cNvSpPr txBox="1"/>
          <p:nvPr/>
        </p:nvSpPr>
        <p:spPr>
          <a:xfrm>
            <a:off x="5171607" y="5984095"/>
            <a:ext cx="174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7.8</a:t>
            </a:r>
          </a:p>
        </p:txBody>
      </p:sp>
    </p:spTree>
    <p:extLst>
      <p:ext uri="{BB962C8B-B14F-4D97-AF65-F5344CB8AC3E}">
        <p14:creationId xmlns:p14="http://schemas.microsoft.com/office/powerpoint/2010/main" val="378218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 2: Spatial reasoning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217469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Connect all nine dots with four connecting straight lines without lifting your pencil from the paper.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7_03_DotsAndLines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93" r="-65893"/>
          <a:stretch>
            <a:fillRect/>
          </a:stretch>
        </p:blipFill>
        <p:spPr>
          <a:xfrm>
            <a:off x="235641" y="2179661"/>
            <a:ext cx="8062913" cy="3500071"/>
          </a:xfrm>
        </p:spPr>
      </p:pic>
      <p:sp>
        <p:nvSpPr>
          <p:cNvPr id="2" name="TextBox 1"/>
          <p:cNvSpPr txBox="1"/>
          <p:nvPr/>
        </p:nvSpPr>
        <p:spPr>
          <a:xfrm>
            <a:off x="4995237" y="5679732"/>
            <a:ext cx="1928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7.9</a:t>
            </a:r>
          </a:p>
        </p:txBody>
      </p:sp>
    </p:spTree>
    <p:extLst>
      <p:ext uri="{BB962C8B-B14F-4D97-AF65-F5344CB8AC3E}">
        <p14:creationId xmlns:p14="http://schemas.microsoft.com/office/powerpoint/2010/main" val="158637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pic>
        <p:nvPicPr>
          <p:cNvPr id="2" name="Picture Placeholder 1" descr="CNX_Psych_07_06_Solutions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9" r="-10979"/>
          <a:stretch>
            <a:fillRect/>
          </a:stretch>
        </p:blipFill>
        <p:spPr>
          <a:xfrm>
            <a:off x="457199" y="2015618"/>
            <a:ext cx="8062913" cy="3500071"/>
          </a:xfrm>
        </p:spPr>
      </p:pic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5357" y="5066675"/>
            <a:ext cx="174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7.11</a:t>
            </a:r>
          </a:p>
        </p:txBody>
      </p:sp>
    </p:spTree>
    <p:extLst>
      <p:ext uri="{BB962C8B-B14F-4D97-AF65-F5344CB8AC3E}">
        <p14:creationId xmlns:p14="http://schemas.microsoft.com/office/powerpoint/2010/main" val="83789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to problem solving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1" y="3609041"/>
            <a:ext cx="5278615" cy="2878111"/>
          </a:xfrm>
        </p:spPr>
        <p:txBody>
          <a:bodyPr>
            <a:normAutofit/>
          </a:bodyPr>
          <a:lstStyle/>
          <a:p>
            <a:r>
              <a:rPr lang="en-US" sz="1700" b="1" dirty="0"/>
              <a:t>Functional fixedness </a:t>
            </a:r>
            <a:r>
              <a:rPr lang="mr-IN" sz="1700" dirty="0"/>
              <a:t>–</a:t>
            </a:r>
            <a:r>
              <a:rPr lang="en-US" sz="1700" dirty="0"/>
              <a:t> inability to perceive an object being used for something other than what it was designed for.</a:t>
            </a:r>
          </a:p>
          <a:p>
            <a:r>
              <a:rPr lang="en-US" sz="1700" dirty="0"/>
              <a:t>Imagine you have a candle, thumbtacks and a box of matches. You need to mount the candle on the wall and light it. What do you do?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Very few people think to use the box as a holder for the candle which can be tacked to the wall because they are fixated on its normal function.</a:t>
            </a:r>
          </a:p>
        </p:txBody>
      </p:sp>
      <p:pic>
        <p:nvPicPr>
          <p:cNvPr id="6" name="Picture 5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195834"/>
            <a:ext cx="8229601" cy="923330"/>
          </a:xfrm>
          <a:prstGeom prst="rect">
            <a:avLst/>
          </a:prstGeom>
          <a:noFill/>
          <a:ln>
            <a:solidFill>
              <a:srgbClr val="6CB255"/>
            </a:solidFill>
          </a:ln>
        </p:spPr>
        <p:txBody>
          <a:bodyPr wrap="square" rtlCol="0">
            <a:spAutoFit/>
          </a:bodyPr>
          <a:lstStyle/>
          <a:p>
            <a:r>
              <a:rPr lang="en-US" i="1"/>
              <a:t>“Insanity is doing the same thing over and over again and expecting a different result” </a:t>
            </a:r>
            <a:r>
              <a:rPr lang="mr-IN" dirty="0"/>
              <a:t>–</a:t>
            </a:r>
            <a:r>
              <a:rPr lang="en-US" dirty="0"/>
              <a:t> Albert Einstein.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436" y="3329853"/>
            <a:ext cx="2813365" cy="2982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862" y="2203724"/>
            <a:ext cx="8397559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u="sng" dirty="0">
                <a:solidFill>
                  <a:srgbClr val="6CB255"/>
                </a:solidFill>
              </a:rPr>
              <a:t>Mental sets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Persistence in approaching a problem in a way that has worked in the past. (A set way of looking at a problem).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/>
              <a:t>Becomes a problem when that way is no longer working.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6044" y="6348653"/>
            <a:ext cx="1933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(Credit: </a:t>
            </a:r>
            <a:r>
              <a:rPr lang="en-US" sz="1200" dirty="0" err="1"/>
              <a:t>wikepedia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318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86382"/>
            <a:ext cx="8367221" cy="4542906"/>
          </a:xfrm>
        </p:spPr>
        <p:txBody>
          <a:bodyPr>
            <a:normAutofit/>
          </a:bodyPr>
          <a:lstStyle/>
          <a:p>
            <a:r>
              <a:rPr lang="en-US" sz="1700" dirty="0"/>
              <a:t>Knowledge and reasoning are used to make decisions. However, sometimes our ability to reason can be swayed by biases.</a:t>
            </a:r>
          </a:p>
          <a:p>
            <a:r>
              <a:rPr lang="en-US" sz="1700" b="1" dirty="0"/>
              <a:t>Anchoring bias </a:t>
            </a:r>
            <a:r>
              <a:rPr lang="mr-IN" sz="1700" dirty="0"/>
              <a:t>–</a:t>
            </a:r>
            <a:r>
              <a:rPr lang="en-US" sz="1700" dirty="0"/>
              <a:t> tendency to focus on one piece of information when making a decision or solving a problem.</a:t>
            </a:r>
          </a:p>
          <a:p>
            <a:r>
              <a:rPr lang="en-US" sz="1700" b="1" dirty="0"/>
              <a:t>Confirmation bias </a:t>
            </a:r>
            <a:r>
              <a:rPr lang="mr-IN" sz="1700" dirty="0"/>
              <a:t>–</a:t>
            </a:r>
            <a:r>
              <a:rPr lang="en-US" sz="1700" dirty="0"/>
              <a:t> tendency to focus on information that confirms your existing beliefs.</a:t>
            </a:r>
          </a:p>
          <a:p>
            <a:r>
              <a:rPr lang="en-US" sz="1700" b="1" dirty="0"/>
              <a:t>Hindsight bias </a:t>
            </a:r>
            <a:r>
              <a:rPr lang="mr-IN" sz="1700" dirty="0"/>
              <a:t>–</a:t>
            </a:r>
            <a:r>
              <a:rPr lang="en-US" sz="1700" dirty="0"/>
              <a:t> leads you to believe that the event you just experienced was predictable, even though it wasn’t.</a:t>
            </a:r>
          </a:p>
          <a:p>
            <a:r>
              <a:rPr lang="en-US" sz="1700" b="1" dirty="0"/>
              <a:t>Representative bias </a:t>
            </a:r>
            <a:r>
              <a:rPr lang="mr-IN" sz="1700" dirty="0"/>
              <a:t>–</a:t>
            </a:r>
            <a:r>
              <a:rPr lang="en-US" sz="1700" dirty="0"/>
              <a:t> tendency to unintentionally stereotype someone or something.</a:t>
            </a:r>
          </a:p>
          <a:p>
            <a:r>
              <a:rPr lang="en-US" sz="1700" b="1" dirty="0"/>
              <a:t>Availability heuristic </a:t>
            </a:r>
            <a:r>
              <a:rPr lang="mr-IN" sz="1700" dirty="0"/>
              <a:t>–</a:t>
            </a:r>
            <a:r>
              <a:rPr lang="en-US" sz="1700" dirty="0"/>
              <a:t> tendency to make a decision based on an example, information, or recent experience that is readily available to you, even though it may not be the best example to inform your decision.</a:t>
            </a:r>
          </a:p>
          <a:p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97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Intelligence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26420"/>
            <a:ext cx="8367221" cy="4742229"/>
          </a:xfrm>
        </p:spPr>
        <p:txBody>
          <a:bodyPr>
            <a:normAutofit/>
          </a:bodyPr>
          <a:lstStyle/>
          <a:p>
            <a:r>
              <a:rPr lang="en-US" sz="1700" i="1" dirty="0">
                <a:solidFill>
                  <a:schemeClr val="tx1"/>
                </a:solidFill>
              </a:rPr>
              <a:t>What is intelligence?</a:t>
            </a:r>
          </a:p>
          <a:p>
            <a:r>
              <a:rPr lang="en-US" sz="1700" dirty="0">
                <a:solidFill>
                  <a:schemeClr val="tx1"/>
                </a:solidFill>
              </a:rPr>
              <a:t>Psychologists have come up with many different ways to define intelligence.</a:t>
            </a:r>
          </a:p>
          <a:p>
            <a:r>
              <a:rPr lang="en-US" sz="1700" b="1" u="sng" dirty="0">
                <a:solidFill>
                  <a:srgbClr val="6CB255"/>
                </a:solidFill>
              </a:rPr>
              <a:t>Charles Spearman</a:t>
            </a:r>
          </a:p>
          <a:p>
            <a:r>
              <a:rPr lang="en-US" sz="1700" dirty="0">
                <a:solidFill>
                  <a:schemeClr val="tx1"/>
                </a:solidFill>
              </a:rPr>
              <a:t>Believed intelligence consisted of one general factor, called </a:t>
            </a:r>
            <a:r>
              <a:rPr lang="en-US" sz="1700" i="1" dirty="0">
                <a:solidFill>
                  <a:schemeClr val="tx1"/>
                </a:solidFill>
              </a:rPr>
              <a:t>g.</a:t>
            </a:r>
          </a:p>
          <a:p>
            <a:pPr marL="285750" indent="-285750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Focused on commonalities amongst various intellectual abilities.</a:t>
            </a:r>
          </a:p>
          <a:p>
            <a:r>
              <a:rPr lang="en-US" sz="1700" b="1" u="sng" dirty="0">
                <a:solidFill>
                  <a:srgbClr val="6CB255"/>
                </a:solidFill>
              </a:rPr>
              <a:t>Raymond Cattell</a:t>
            </a:r>
          </a:p>
          <a:p>
            <a:r>
              <a:rPr lang="en-US" sz="1700" dirty="0">
                <a:solidFill>
                  <a:schemeClr val="tx1"/>
                </a:solidFill>
              </a:rPr>
              <a:t>Divided intelligence into two components.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Crystalized intelligence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acquired knowledge and the ability to retrieve it. </a:t>
            </a:r>
          </a:p>
          <a:p>
            <a:pPr marL="285750" indent="-285750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Knowing facts.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Fluid intelligence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the ability to see complex relationships and solve problems.</a:t>
            </a:r>
          </a:p>
          <a:p>
            <a:pPr marL="285750" indent="-285750"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Knowing how to do something.</a:t>
            </a:r>
          </a:p>
          <a:p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31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Triarchic</a:t>
            </a:r>
            <a:r>
              <a:rPr lang="en-US" dirty="0"/>
              <a:t> theory of intelligence</a:t>
            </a:r>
          </a:p>
        </p:txBody>
      </p:sp>
      <p:pic>
        <p:nvPicPr>
          <p:cNvPr id="2" name="Picture Placeholder 1" descr="CNX_Psych_07_04_Triachic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8" r="-5728"/>
          <a:stretch>
            <a:fillRect/>
          </a:stretch>
        </p:blipFill>
        <p:spPr>
          <a:xfrm>
            <a:off x="457199" y="2448174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281792"/>
            <a:ext cx="8062912" cy="1166382"/>
          </a:xfrm>
        </p:spPr>
        <p:txBody>
          <a:bodyPr>
            <a:normAutofit/>
          </a:bodyPr>
          <a:lstStyle/>
          <a:p>
            <a:r>
              <a:rPr lang="en-US" sz="1700" dirty="0"/>
              <a:t>Robert Sternberg’s theory identifies three types of intelligence: practical, creative, and analytical.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0172" y="6374806"/>
            <a:ext cx="146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7.12</a:t>
            </a:r>
          </a:p>
        </p:txBody>
      </p:sp>
    </p:spTree>
    <p:extLst>
      <p:ext uri="{BB962C8B-B14F-4D97-AF65-F5344CB8AC3E}">
        <p14:creationId xmlns:p14="http://schemas.microsoft.com/office/powerpoint/2010/main" val="113434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intelligences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11429"/>
            <a:ext cx="8367221" cy="55891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80"/>
              </a:spcBef>
            </a:pPr>
            <a:r>
              <a:rPr lang="en-US" sz="1700" dirty="0"/>
              <a:t>Howard Gardner proposed that each person possesses at least 8 intelligences.</a:t>
            </a:r>
          </a:p>
          <a:p>
            <a:pPr marL="457200" indent="-457200">
              <a:lnSpc>
                <a:spcPct val="110000"/>
              </a:lnSpc>
              <a:spcBef>
                <a:spcPts val="480"/>
              </a:spcBef>
              <a:buAutoNum type="arabicPeriod"/>
            </a:pPr>
            <a:r>
              <a:rPr lang="en-US" sz="1700" dirty="0"/>
              <a:t>Linguistic </a:t>
            </a:r>
          </a:p>
          <a:p>
            <a:pPr marL="457200" indent="-457200">
              <a:lnSpc>
                <a:spcPct val="110000"/>
              </a:lnSpc>
              <a:spcBef>
                <a:spcPts val="480"/>
              </a:spcBef>
              <a:buAutoNum type="arabicPeriod"/>
            </a:pPr>
            <a:r>
              <a:rPr lang="en-US" sz="1700" dirty="0"/>
              <a:t>Logical-mathematical </a:t>
            </a:r>
          </a:p>
          <a:p>
            <a:pPr marL="457200" indent="-457200">
              <a:lnSpc>
                <a:spcPct val="110000"/>
              </a:lnSpc>
              <a:spcBef>
                <a:spcPts val="480"/>
              </a:spcBef>
              <a:buAutoNum type="arabicPeriod"/>
            </a:pPr>
            <a:r>
              <a:rPr lang="en-US" sz="1700" dirty="0"/>
              <a:t>Musical</a:t>
            </a:r>
          </a:p>
          <a:p>
            <a:pPr marL="457200" indent="-457200">
              <a:lnSpc>
                <a:spcPct val="110000"/>
              </a:lnSpc>
              <a:spcBef>
                <a:spcPts val="480"/>
              </a:spcBef>
              <a:buAutoNum type="arabicPeriod"/>
            </a:pPr>
            <a:r>
              <a:rPr lang="en-US" sz="1700" dirty="0"/>
              <a:t>Bodily kinesthetic</a:t>
            </a:r>
          </a:p>
          <a:p>
            <a:pPr marL="457200" indent="-457200">
              <a:lnSpc>
                <a:spcPct val="110000"/>
              </a:lnSpc>
              <a:spcBef>
                <a:spcPts val="480"/>
              </a:spcBef>
              <a:buAutoNum type="arabicPeriod"/>
            </a:pPr>
            <a:r>
              <a:rPr lang="en-US" sz="1700" dirty="0"/>
              <a:t>Spatial</a:t>
            </a:r>
          </a:p>
          <a:p>
            <a:pPr marL="457200" indent="-457200">
              <a:lnSpc>
                <a:spcPct val="110000"/>
              </a:lnSpc>
              <a:spcBef>
                <a:spcPts val="480"/>
              </a:spcBef>
              <a:buAutoNum type="arabicPeriod"/>
            </a:pPr>
            <a:r>
              <a:rPr lang="en-US" sz="1700" dirty="0"/>
              <a:t>Interpersonal</a:t>
            </a:r>
          </a:p>
          <a:p>
            <a:pPr marL="457200" indent="-457200">
              <a:lnSpc>
                <a:spcPct val="110000"/>
              </a:lnSpc>
              <a:spcBef>
                <a:spcPts val="480"/>
              </a:spcBef>
              <a:buAutoNum type="arabicPeriod"/>
            </a:pPr>
            <a:r>
              <a:rPr lang="en-US" sz="1700" dirty="0"/>
              <a:t>Intrapersonal</a:t>
            </a:r>
          </a:p>
          <a:p>
            <a:pPr marL="457200" indent="-457200">
              <a:lnSpc>
                <a:spcPct val="110000"/>
              </a:lnSpc>
              <a:spcBef>
                <a:spcPts val="480"/>
              </a:spcBef>
              <a:buAutoNum type="arabicPeriod"/>
            </a:pPr>
            <a:r>
              <a:rPr lang="en-US" sz="1700" dirty="0"/>
              <a:t>Naturalist</a:t>
            </a:r>
          </a:p>
          <a:p>
            <a:pPr>
              <a:lnSpc>
                <a:spcPct val="110000"/>
              </a:lnSpc>
              <a:spcBef>
                <a:spcPts val="480"/>
              </a:spcBef>
            </a:pPr>
            <a:r>
              <a:rPr lang="en-US" sz="1700" dirty="0"/>
              <a:t>Inter and intrapersonal intelligences are often combined and called emotional intelligence.</a:t>
            </a:r>
          </a:p>
          <a:p>
            <a:pPr>
              <a:lnSpc>
                <a:spcPct val="110000"/>
              </a:lnSpc>
              <a:spcBef>
                <a:spcPts val="480"/>
              </a:spcBef>
            </a:pPr>
            <a:r>
              <a:rPr lang="en-US" sz="1700" b="1" dirty="0"/>
              <a:t>Emotional intelligence </a:t>
            </a:r>
            <a:r>
              <a:rPr lang="mr-IN" sz="1700" dirty="0"/>
              <a:t>–</a:t>
            </a:r>
            <a:r>
              <a:rPr lang="en-US" sz="1700" dirty="0"/>
              <a:t> the ability to understand the emotions of yourself and others, show empathy, understand social relationships and cues, and regulate your own emotions and respond in culturally appropriate ways.</a:t>
            </a:r>
          </a:p>
          <a:p>
            <a:pPr marL="457200" indent="-457200">
              <a:lnSpc>
                <a:spcPct val="110000"/>
              </a:lnSpc>
              <a:spcBef>
                <a:spcPts val="480"/>
              </a:spcBef>
              <a:buAutoNum type="arabicPeriod"/>
            </a:pPr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17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11431"/>
            <a:ext cx="8062912" cy="4955838"/>
          </a:xfrm>
        </p:spPr>
        <p:txBody>
          <a:bodyPr>
            <a:normAutofit/>
          </a:bodyPr>
          <a:lstStyle/>
          <a:p>
            <a:r>
              <a:rPr lang="en-US" sz="1700" b="1" dirty="0"/>
              <a:t>Creativity</a:t>
            </a:r>
            <a:r>
              <a:rPr lang="en-US" sz="1700" dirty="0"/>
              <a:t> </a:t>
            </a:r>
            <a:r>
              <a:rPr lang="mr-IN" sz="1700" dirty="0"/>
              <a:t>–</a:t>
            </a:r>
            <a:r>
              <a:rPr lang="en-US" sz="1700" dirty="0"/>
              <a:t> the ability to generate, create, or discover new ideas, solutions, and possibilities.</a:t>
            </a:r>
          </a:p>
          <a:p>
            <a:r>
              <a:rPr lang="en-US" sz="1700" dirty="0"/>
              <a:t>Creative people usually: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Have intense knowledge about something.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Work on it for years.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Look at novel solutions.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Seek out the advice and help of other experts.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Take risks.</a:t>
            </a:r>
          </a:p>
          <a:p>
            <a:r>
              <a:rPr lang="en-US" sz="1700" dirty="0"/>
              <a:t>Creativity is often thought of as ones ability to engage in divergent thinking.</a:t>
            </a:r>
          </a:p>
          <a:p>
            <a:r>
              <a:rPr lang="en-US" sz="1700" b="1" dirty="0"/>
              <a:t>Divergent thinking </a:t>
            </a:r>
            <a:r>
              <a:rPr lang="mr-IN" sz="1700" dirty="0"/>
              <a:t>–</a:t>
            </a:r>
            <a:r>
              <a:rPr lang="en-US" sz="1700" dirty="0"/>
              <a:t> thinking “outside the box”.</a:t>
            </a:r>
          </a:p>
          <a:p>
            <a:r>
              <a:rPr lang="en-US" sz="1700" dirty="0"/>
              <a:t>- Used when more than one possibility exists on a situation.</a:t>
            </a:r>
          </a:p>
          <a:p>
            <a:r>
              <a:rPr lang="en-US" sz="1700" b="1" dirty="0"/>
              <a:t>Convergent thinking </a:t>
            </a:r>
            <a:r>
              <a:rPr lang="mr-IN" sz="1700" dirty="0"/>
              <a:t>–</a:t>
            </a:r>
            <a:r>
              <a:rPr lang="en-US" sz="1700" dirty="0"/>
              <a:t> ability to provide a correct or well-established answer or solution to a problem.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8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psychology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921114"/>
            <a:ext cx="8367222" cy="749507"/>
          </a:xfrm>
        </p:spPr>
        <p:txBody>
          <a:bodyPr>
            <a:normAutofit/>
          </a:bodyPr>
          <a:lstStyle/>
          <a:p>
            <a:r>
              <a:rPr lang="en-US" sz="1200" dirty="0"/>
              <a:t>Figure 7.1 The 19th-century </a:t>
            </a:r>
            <a:r>
              <a:rPr lang="en-US" sz="1200" i="1" dirty="0"/>
              <a:t>Girl with a Book </a:t>
            </a:r>
            <a:r>
              <a:rPr lang="en-US" sz="1200" dirty="0"/>
              <a:t>by José </a:t>
            </a:r>
            <a:r>
              <a:rPr lang="en-US" sz="1200" dirty="0" err="1"/>
              <a:t>Ferraz</a:t>
            </a:r>
            <a:r>
              <a:rPr lang="en-US" sz="1200" dirty="0"/>
              <a:t> de Almeida </a:t>
            </a:r>
            <a:r>
              <a:rPr lang="en-US" sz="1200" dirty="0" err="1"/>
              <a:t>Júnior</a:t>
            </a:r>
            <a:r>
              <a:rPr lang="en-US" sz="1200" dirty="0"/>
              <a:t>, the 20th-century sculpture </a:t>
            </a:r>
            <a:r>
              <a:rPr lang="en-US" sz="1200" i="1" dirty="0"/>
              <a:t>The Thinker </a:t>
            </a:r>
            <a:r>
              <a:rPr lang="en-US" sz="1200" dirty="0"/>
              <a:t>by August Rodin, and Shi </a:t>
            </a:r>
            <a:r>
              <a:rPr lang="en-US" sz="1200" dirty="0" err="1"/>
              <a:t>Ke’s</a:t>
            </a:r>
            <a:r>
              <a:rPr lang="en-US" sz="1200" dirty="0"/>
              <a:t> 10th-century painting </a:t>
            </a:r>
            <a:r>
              <a:rPr lang="en-US" sz="1200" i="1" dirty="0" err="1"/>
              <a:t>Huike</a:t>
            </a:r>
            <a:r>
              <a:rPr lang="en-US" sz="1200" i="1" dirty="0"/>
              <a:t> Thinking </a:t>
            </a:r>
            <a:r>
              <a:rPr lang="en-US" sz="1200" dirty="0"/>
              <a:t>all reflect the fascination with the process of human thought. (credit “middle”: modification of work by Jason Rogers; credit “right”: modification of work by Tang </a:t>
            </a:r>
            <a:r>
              <a:rPr lang="en-US" sz="1200" dirty="0" err="1"/>
              <a:t>Zu</a:t>
            </a:r>
            <a:r>
              <a:rPr lang="en-US" sz="1200" dirty="0"/>
              <a:t>-Ming)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7_00_Thinking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80" b="-21980"/>
          <a:stretch>
            <a:fillRect/>
          </a:stretch>
        </p:blipFill>
        <p:spPr>
          <a:xfrm>
            <a:off x="609353" y="2950090"/>
            <a:ext cx="8062913" cy="3500071"/>
          </a:xfrm>
        </p:spPr>
      </p:pic>
      <p:sp>
        <p:nvSpPr>
          <p:cNvPr id="2" name="TextBox 1"/>
          <p:cNvSpPr txBox="1"/>
          <p:nvPr/>
        </p:nvSpPr>
        <p:spPr>
          <a:xfrm>
            <a:off x="457199" y="1124262"/>
            <a:ext cx="8367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</a:pPr>
            <a:r>
              <a:rPr lang="en-US" sz="1700" dirty="0"/>
              <a:t>Cognition, most simply, is thinking. It encompasses the processes associated with:</a:t>
            </a:r>
          </a:p>
          <a:p>
            <a:pPr marL="285750" indent="-285750">
              <a:spcBef>
                <a:spcPts val="480"/>
              </a:spcBef>
              <a:buClr>
                <a:srgbClr val="6CB255"/>
              </a:buClr>
              <a:buFont typeface=".AppleSystemUIFont" charset="-120"/>
              <a:buChar char="-"/>
            </a:pPr>
            <a:r>
              <a:rPr lang="en-US" sz="1700" dirty="0"/>
              <a:t>Perception</a:t>
            </a:r>
          </a:p>
          <a:p>
            <a:pPr marL="285750" indent="-285750">
              <a:spcBef>
                <a:spcPts val="480"/>
              </a:spcBef>
              <a:buClr>
                <a:srgbClr val="6CB255"/>
              </a:buClr>
              <a:buFont typeface=".AppleSystemUIFont" charset="-120"/>
              <a:buChar char="-"/>
            </a:pPr>
            <a:r>
              <a:rPr lang="en-US" sz="1700" dirty="0"/>
              <a:t>Knowledge</a:t>
            </a:r>
          </a:p>
          <a:p>
            <a:pPr marL="285750" indent="-285750">
              <a:spcBef>
                <a:spcPts val="480"/>
              </a:spcBef>
              <a:buClr>
                <a:srgbClr val="6CB255"/>
              </a:buClr>
              <a:buFont typeface=".AppleSystemUIFont" charset="-120"/>
              <a:buChar char="-"/>
            </a:pPr>
            <a:r>
              <a:rPr lang="en-US" sz="1700" dirty="0"/>
              <a:t>Problem-solving</a:t>
            </a:r>
          </a:p>
          <a:p>
            <a:pPr marL="285750" indent="-285750">
              <a:spcBef>
                <a:spcPts val="480"/>
              </a:spcBef>
              <a:buClr>
                <a:srgbClr val="6CB255"/>
              </a:buClr>
              <a:buFont typeface=".AppleSystemUIFont" charset="-120"/>
              <a:buChar char="-"/>
            </a:pPr>
            <a:r>
              <a:rPr lang="en-US" sz="1700" dirty="0"/>
              <a:t>Judgement</a:t>
            </a:r>
          </a:p>
          <a:p>
            <a:pPr marL="285750" indent="-285750">
              <a:spcBef>
                <a:spcPts val="480"/>
              </a:spcBef>
              <a:buClr>
                <a:srgbClr val="6CB255"/>
              </a:buClr>
              <a:buFont typeface=".AppleSystemUIFont" charset="-120"/>
              <a:buChar char="-"/>
            </a:pPr>
            <a:r>
              <a:rPr lang="en-US" sz="1700" dirty="0"/>
              <a:t>Language</a:t>
            </a:r>
          </a:p>
          <a:p>
            <a:pPr marL="285750" indent="-285750">
              <a:spcBef>
                <a:spcPts val="480"/>
              </a:spcBef>
              <a:buClr>
                <a:srgbClr val="6CB255"/>
              </a:buClr>
              <a:buFont typeface=".AppleSystemUIFont" charset="-120"/>
              <a:buChar char="-"/>
            </a:pPr>
            <a:r>
              <a:rPr lang="en-US" sz="1700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71849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intelligence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21968"/>
            <a:ext cx="8367221" cy="5421707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/>
              <a:t>Measuring intelligence can come in many forms.</a:t>
            </a:r>
          </a:p>
          <a:p>
            <a:pPr>
              <a:spcBef>
                <a:spcPts val="480"/>
              </a:spcBef>
            </a:pPr>
            <a:r>
              <a:rPr lang="en-US" sz="1700" dirty="0"/>
              <a:t>A person’s Intelligence quotient </a:t>
            </a:r>
            <a:r>
              <a:rPr lang="en-US" sz="1700" b="1" dirty="0"/>
              <a:t>(IQ) </a:t>
            </a:r>
            <a:r>
              <a:rPr lang="en-US" sz="1700" dirty="0"/>
              <a:t>is a score earned on a test designed to measure intelligence.</a:t>
            </a:r>
          </a:p>
          <a:p>
            <a:pPr>
              <a:spcBef>
                <a:spcPts val="480"/>
              </a:spcBef>
            </a:pPr>
            <a:r>
              <a:rPr lang="en-US" sz="1700" i="1" dirty="0"/>
              <a:t>How do psychologists ensure that tests function as valid measures of intelligence?</a:t>
            </a:r>
          </a:p>
          <a:p>
            <a:pPr>
              <a:spcBef>
                <a:spcPts val="480"/>
              </a:spcBef>
            </a:pPr>
            <a:r>
              <a:rPr lang="en-US" sz="1700" b="1" u="sng" dirty="0">
                <a:solidFill>
                  <a:srgbClr val="6CB255"/>
                </a:solidFill>
              </a:rPr>
              <a:t>The Stanford-</a:t>
            </a:r>
            <a:r>
              <a:rPr lang="en-US" sz="1700" b="1" u="sng" dirty="0" err="1">
                <a:solidFill>
                  <a:srgbClr val="6CB255"/>
                </a:solidFill>
              </a:rPr>
              <a:t>Binet</a:t>
            </a:r>
            <a:r>
              <a:rPr lang="en-US" sz="1700" b="1" u="sng" dirty="0">
                <a:solidFill>
                  <a:srgbClr val="6CB255"/>
                </a:solidFill>
              </a:rPr>
              <a:t> Intelligence Scale</a:t>
            </a:r>
          </a:p>
          <a:p>
            <a:pPr>
              <a:spcBef>
                <a:spcPts val="480"/>
              </a:spcBef>
            </a:pPr>
            <a:r>
              <a:rPr lang="en-US" sz="1700" dirty="0"/>
              <a:t>Early 1900’s </a:t>
            </a:r>
            <a:r>
              <a:rPr lang="mr-IN" sz="1700" dirty="0"/>
              <a:t>–</a:t>
            </a:r>
            <a:r>
              <a:rPr lang="en-US" sz="1700" dirty="0"/>
              <a:t> Alfred </a:t>
            </a:r>
            <a:r>
              <a:rPr lang="en-US" sz="1700" dirty="0" err="1"/>
              <a:t>Binet</a:t>
            </a:r>
            <a:r>
              <a:rPr lang="en-US" sz="1700" dirty="0"/>
              <a:t> developed an intelligence test to use on children to determine which ones might have difficulty in school. </a:t>
            </a:r>
          </a:p>
          <a:p>
            <a:pPr>
              <a:spcBef>
                <a:spcPts val="480"/>
              </a:spcBef>
            </a:pPr>
            <a:r>
              <a:rPr lang="en-US" sz="1700" dirty="0"/>
              <a:t>Louis </a:t>
            </a:r>
            <a:r>
              <a:rPr lang="en-US" sz="1700" dirty="0" err="1"/>
              <a:t>Terman</a:t>
            </a:r>
            <a:r>
              <a:rPr lang="en-US" sz="1700" dirty="0"/>
              <a:t> (a Stanford psychologist) modified </a:t>
            </a:r>
            <a:r>
              <a:rPr lang="en-US" sz="1700" dirty="0" err="1"/>
              <a:t>Binet’s</a:t>
            </a:r>
            <a:r>
              <a:rPr lang="en-US" sz="1700" dirty="0"/>
              <a:t> work by standardizing the administration of the test and testing thousands of children to establish a norm.</a:t>
            </a:r>
          </a:p>
          <a:p>
            <a:pPr>
              <a:spcBef>
                <a:spcPts val="480"/>
              </a:spcBef>
            </a:pPr>
            <a:r>
              <a:rPr lang="en-US" sz="1700" b="1" dirty="0"/>
              <a:t>Standardization</a:t>
            </a:r>
            <a:r>
              <a:rPr lang="en-US" sz="1700" dirty="0"/>
              <a:t> </a:t>
            </a:r>
            <a:r>
              <a:rPr lang="mr-IN" sz="1700" dirty="0"/>
              <a:t>–</a:t>
            </a:r>
            <a:r>
              <a:rPr lang="en-US" sz="1700" dirty="0"/>
              <a:t> the manner of administration, scoring, and interpretation of results is consistent.</a:t>
            </a:r>
          </a:p>
          <a:p>
            <a:pPr>
              <a:spcBef>
                <a:spcPts val="480"/>
              </a:spcBef>
            </a:pPr>
            <a:r>
              <a:rPr lang="en-US" sz="1700" b="1" dirty="0"/>
              <a:t>Norming</a:t>
            </a:r>
            <a:r>
              <a:rPr lang="en-US" sz="1700" dirty="0"/>
              <a:t> </a:t>
            </a:r>
            <a:r>
              <a:rPr lang="mr-IN" sz="1700" dirty="0"/>
              <a:t>–</a:t>
            </a:r>
            <a:r>
              <a:rPr lang="en-US" sz="1700" dirty="0"/>
              <a:t> giving a test to a large population so data can be collected comparing groups, such as age groups.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/>
              <a:t>The resulting data provide norms/referential scores used to interpret future scores.</a:t>
            </a:r>
          </a:p>
          <a:p>
            <a:pPr>
              <a:spcBef>
                <a:spcPts val="480"/>
              </a:spcBef>
            </a:pPr>
            <a:r>
              <a:rPr lang="en-US" sz="1700" dirty="0"/>
              <a:t>Standardization and norming ensure that new scores are reliable.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2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Alfred </a:t>
            </a:r>
            <a:r>
              <a:rPr lang="en-US" dirty="0" err="1"/>
              <a:t>Binet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/>
              <a:t>French psychologist Alfred </a:t>
            </a:r>
            <a:r>
              <a:rPr lang="en-US" sz="1700" dirty="0" err="1"/>
              <a:t>Binet</a:t>
            </a:r>
            <a:r>
              <a:rPr lang="en-US" sz="1700" dirty="0"/>
              <a:t> helped to develop intelligence testing. </a:t>
            </a:r>
            <a:r>
              <a:rPr lang="en-US" sz="1700" dirty="0">
                <a:solidFill>
                  <a:srgbClr val="6CB255"/>
                </a:solidFill>
              </a:rPr>
              <a:t>(b) </a:t>
            </a:r>
            <a:r>
              <a:rPr lang="en-US" sz="1700" dirty="0"/>
              <a:t>This page is from a 1908 version of the </a:t>
            </a:r>
            <a:r>
              <a:rPr lang="en-US" sz="1700" dirty="0" err="1"/>
              <a:t>Binet</a:t>
            </a:r>
            <a:r>
              <a:rPr lang="en-US" sz="1700" dirty="0"/>
              <a:t>-Simon Intelligence Scale. Children being tested were asked which face, of each pair, was prettier.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7_05_ChildIQ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90" r="-30990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6295869" y="4425442"/>
            <a:ext cx="122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7.13</a:t>
            </a:r>
          </a:p>
        </p:txBody>
      </p:sp>
    </p:spTree>
    <p:extLst>
      <p:ext uri="{BB962C8B-B14F-4D97-AF65-F5344CB8AC3E}">
        <p14:creationId xmlns:p14="http://schemas.microsoft.com/office/powerpoint/2010/main" val="72894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intelligence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06512"/>
            <a:ext cx="8367221" cy="5474170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b="1" u="sng" dirty="0">
                <a:solidFill>
                  <a:srgbClr val="6CB255"/>
                </a:solidFill>
              </a:rPr>
              <a:t>Wechsler Adult Intelligence Scale (WAIS)</a:t>
            </a:r>
          </a:p>
          <a:p>
            <a:pPr>
              <a:spcBef>
                <a:spcPts val="480"/>
              </a:spcBef>
            </a:pPr>
            <a:r>
              <a:rPr lang="en-US" sz="1700" b="1" dirty="0">
                <a:solidFill>
                  <a:schemeClr val="tx1"/>
                </a:solidFill>
              </a:rPr>
              <a:t>David Wechsler’s definition of intelligence </a:t>
            </a:r>
            <a:r>
              <a:rPr lang="en-US" sz="1700" dirty="0">
                <a:solidFill>
                  <a:schemeClr val="tx1"/>
                </a:solidFill>
              </a:rPr>
              <a:t>- ”</a:t>
            </a:r>
            <a:r>
              <a:rPr lang="en-US" sz="1700" i="1" dirty="0">
                <a:solidFill>
                  <a:schemeClr val="tx1"/>
                </a:solidFill>
              </a:rPr>
              <a:t>the global capacity of a person to act purposefully, to think rationally, and to deal effectively with his environment.”</a:t>
            </a:r>
          </a:p>
          <a:p>
            <a:pPr>
              <a:spcBef>
                <a:spcPts val="480"/>
              </a:spcBef>
            </a:pPr>
            <a:r>
              <a:rPr lang="en-US" sz="1700" dirty="0">
                <a:solidFill>
                  <a:schemeClr val="tx1"/>
                </a:solidFill>
              </a:rPr>
              <a:t>In 1939, Wechsler developed a new IQ test by combining several subtests from other intelligence tests.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Tapped into a variety of verbal and nonverbal skills.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One of the most extensively used intelligence tests.</a:t>
            </a:r>
          </a:p>
          <a:p>
            <a:pPr>
              <a:spcBef>
                <a:spcPts val="480"/>
              </a:spcBef>
            </a:pPr>
            <a:r>
              <a:rPr lang="en-US" sz="1700" dirty="0">
                <a:solidFill>
                  <a:schemeClr val="tx1"/>
                </a:solidFill>
              </a:rPr>
              <a:t>Wechsler Intelligence Scale for Children (WISC-V) is one of many versions used today that tests 1) verbal comprehension, 2) visual spatial, 3) fluid reasoning, 4) working memory and 5) processing Speed.</a:t>
            </a:r>
          </a:p>
          <a:p>
            <a:pPr>
              <a:spcBef>
                <a:spcPts val="480"/>
              </a:spcBef>
            </a:pPr>
            <a:r>
              <a:rPr lang="en-US" sz="1700" b="1" u="sng" dirty="0">
                <a:solidFill>
                  <a:srgbClr val="6CB255"/>
                </a:solidFill>
              </a:rPr>
              <a:t>Flynn Effect</a:t>
            </a:r>
          </a:p>
          <a:p>
            <a:pPr>
              <a:spcBef>
                <a:spcPts val="480"/>
              </a:spcBef>
            </a:pPr>
            <a:r>
              <a:rPr lang="en-US" sz="1700" dirty="0">
                <a:solidFill>
                  <a:schemeClr val="tx1"/>
                </a:solidFill>
              </a:rPr>
              <a:t>After years of use within schools and communities, periodic recalibration of WAIS lead to an observation known as the Flynn effect.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</a:rPr>
              <a:t>The observation that each generation has a significantly higher IQ than the last.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Bef>
                <a:spcPts val="480"/>
              </a:spcBef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 curve</a:t>
            </a:r>
          </a:p>
        </p:txBody>
      </p:sp>
      <p:pic>
        <p:nvPicPr>
          <p:cNvPr id="2" name="Picture Placeholder 1" descr="CNX_Psych_07_05_BellCurve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54" r="-22954"/>
          <a:stretch>
            <a:fillRect/>
          </a:stretch>
        </p:blipFill>
        <p:spPr>
          <a:xfrm>
            <a:off x="715776" y="3264793"/>
            <a:ext cx="7545749" cy="327557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04425" y="6354130"/>
            <a:ext cx="6168453" cy="372473"/>
          </a:xfrm>
        </p:spPr>
        <p:txBody>
          <a:bodyPr>
            <a:normAutofit/>
          </a:bodyPr>
          <a:lstStyle/>
          <a:p>
            <a:r>
              <a:rPr lang="en-US" sz="1400" dirty="0"/>
              <a:t>Figure 7.14 Are you of below-average, average, or above-average height?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197" y="1066728"/>
            <a:ext cx="8367224" cy="289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Results of intelligence tests follow the bell curve. 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In psychological testing, this graph demonstrates a representative sample/normal distribution of a trait in the human population.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Representative sample </a:t>
            </a:r>
            <a:r>
              <a:rPr lang="mr-IN" sz="1700" dirty="0"/>
              <a:t>–</a:t>
            </a:r>
            <a:r>
              <a:rPr lang="en-US" sz="1700" dirty="0"/>
              <a:t> a subset of the population that accurately represents the general population.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/>
              <a:t>Usually requires a large sample size.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98582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 Bell curve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993034"/>
            <a:ext cx="8367221" cy="25035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sz="1700" dirty="0"/>
              <a:t>The average IQ score is 100. 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sz="1700" b="1" dirty="0"/>
              <a:t>Standard deviations </a:t>
            </a:r>
            <a:r>
              <a:rPr lang="mr-IN" sz="1700" dirty="0"/>
              <a:t>–</a:t>
            </a:r>
            <a:r>
              <a:rPr lang="en-US" sz="1700" dirty="0"/>
              <a:t> describe how data are dispersed in a population.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sz="1700" dirty="0"/>
              <a:t>One standard deviation in IQ testing is 15 points. </a:t>
            </a:r>
          </a:p>
          <a:p>
            <a:pPr marL="285750" indent="-285750">
              <a:lnSpc>
                <a:spcPct val="120000"/>
              </a:lnSpc>
              <a:spcBef>
                <a:spcPts val="480"/>
              </a:spcBef>
              <a:buFontTx/>
              <a:buChar char="-"/>
            </a:pPr>
            <a:r>
              <a:rPr lang="en-US" sz="1700" dirty="0"/>
              <a:t>A score of 85 is one standard deviation below the mean (average).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r>
              <a:rPr lang="en-US" sz="1700" dirty="0"/>
              <a:t>Any score between one standard deviation above and below the mean is considered and average. </a:t>
            </a:r>
          </a:p>
          <a:p>
            <a:pPr marL="285750" indent="-285750">
              <a:lnSpc>
                <a:spcPct val="120000"/>
              </a:lnSpc>
              <a:spcBef>
                <a:spcPts val="480"/>
              </a:spcBef>
              <a:buFontTx/>
              <a:buChar char="-"/>
            </a:pPr>
            <a:r>
              <a:rPr lang="en-US" sz="1700" dirty="0"/>
              <a:t>82% of the population have an IQ score between 85 and 115.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7_05_BellCurve2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60" r="-14760"/>
          <a:stretch>
            <a:fillRect/>
          </a:stretch>
        </p:blipFill>
        <p:spPr>
          <a:xfrm>
            <a:off x="614597" y="3496592"/>
            <a:ext cx="7493285" cy="3252798"/>
          </a:xfrm>
        </p:spPr>
      </p:pic>
      <p:sp>
        <p:nvSpPr>
          <p:cNvPr id="2" name="TextBox 1"/>
          <p:cNvSpPr txBox="1"/>
          <p:nvPr/>
        </p:nvSpPr>
        <p:spPr>
          <a:xfrm>
            <a:off x="7772687" y="6238067"/>
            <a:ext cx="1094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7.15</a:t>
            </a:r>
          </a:p>
        </p:txBody>
      </p:sp>
    </p:spTree>
    <p:extLst>
      <p:ext uri="{BB962C8B-B14F-4D97-AF65-F5344CB8AC3E}">
        <p14:creationId xmlns:p14="http://schemas.microsoft.com/office/powerpoint/2010/main" val="984841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disability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261331"/>
            <a:ext cx="8367221" cy="3580491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/>
              <a:t>2.2% of the population has an IQ score below 70 and are considered intellectually disabled.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/>
              <a:t>Exhibit deficits in intellectual functioning and adaptive behavior.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/>
              <a:t>Formerly known as mental retardation.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/>
              <a:t>The 4 subtypes are mild, moderate, severe and profound.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063" y="3203086"/>
            <a:ext cx="4035894" cy="3277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0846" y="6326668"/>
            <a:ext cx="3207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(Credit: National Institute of Health)</a:t>
            </a:r>
          </a:p>
        </p:txBody>
      </p:sp>
    </p:spTree>
    <p:extLst>
      <p:ext uri="{BB962C8B-B14F-4D97-AF65-F5344CB8AC3E}">
        <p14:creationId xmlns:p14="http://schemas.microsoft.com/office/powerpoint/2010/main" val="1551695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source of intelligence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17754"/>
            <a:ext cx="8367221" cy="5298035"/>
          </a:xfrm>
        </p:spPr>
        <p:txBody>
          <a:bodyPr>
            <a:normAutofit lnSpcReduction="10000"/>
          </a:bodyPr>
          <a:lstStyle/>
          <a:p>
            <a:r>
              <a:rPr lang="en-US" sz="1700" b="1" u="sng" dirty="0">
                <a:solidFill>
                  <a:srgbClr val="6CB255"/>
                </a:solidFill>
              </a:rPr>
              <a:t>Nature or Nurture?</a:t>
            </a:r>
          </a:p>
          <a:p>
            <a:r>
              <a:rPr lang="en-US" sz="1700" b="1" dirty="0"/>
              <a:t>Nature perspective </a:t>
            </a:r>
            <a:r>
              <a:rPr lang="mr-IN" sz="1700" dirty="0"/>
              <a:t>–</a:t>
            </a:r>
            <a:r>
              <a:rPr lang="en-US" sz="1700" dirty="0"/>
              <a:t> intelligence is inherited from a person’s parents.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The heritability of intelligence is often researched using twin studies.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Identical twins raised together and identical twins raised apart exhibit a higher correlation between IQ scores than siblings or fraternal twins raised together.</a:t>
            </a:r>
          </a:p>
          <a:p>
            <a:r>
              <a:rPr lang="en-US" sz="1700" b="1" dirty="0"/>
              <a:t>Nurture perspective </a:t>
            </a:r>
            <a:r>
              <a:rPr lang="mr-IN" sz="1700" dirty="0"/>
              <a:t>–</a:t>
            </a:r>
            <a:r>
              <a:rPr lang="en-US" sz="1700" dirty="0"/>
              <a:t> intelligence is shaped by a child’s developmental environment.</a:t>
            </a:r>
          </a:p>
          <a:p>
            <a:pPr marL="285750" indent="-285750">
              <a:buFont typeface=".AppleSystemUIFont" charset="-120"/>
              <a:buChar char="-"/>
            </a:pPr>
            <a:r>
              <a:rPr lang="en-US" sz="1700" dirty="0"/>
              <a:t> If parents present children with intellectual stimuli it will be reflected in the child’s intelligence level.</a:t>
            </a:r>
          </a:p>
          <a:p>
            <a:r>
              <a:rPr lang="en-US" sz="1700" dirty="0"/>
              <a:t>Most psychologists now believe levels of intelligence are a combination of both.</a:t>
            </a:r>
          </a:p>
          <a:p>
            <a:r>
              <a:rPr lang="en-US" sz="1700" b="1" u="sng" dirty="0">
                <a:solidFill>
                  <a:srgbClr val="6CB255"/>
                </a:solidFill>
              </a:rPr>
              <a:t>Range of reaction </a:t>
            </a:r>
          </a:p>
          <a:p>
            <a:r>
              <a:rPr lang="en-US" sz="1700" dirty="0"/>
              <a:t>Theory that each person responds to the environment in a unique way based on his or her genetic makeup.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Genetic makeup is a fixed quantity.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Whether you reach your full intellectual potential is dependent upon environmental factors.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21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Genetics and IQ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006327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The correlations of IQs of unrelated versus related persons reared apart or together suggest a genetic component to intelligence.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7_06_Correlations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06" r="-20906"/>
          <a:stretch>
            <a:fillRect/>
          </a:stretch>
        </p:blipFill>
        <p:spPr>
          <a:xfrm>
            <a:off x="457200" y="1343911"/>
            <a:ext cx="8062913" cy="3500071"/>
          </a:xfrm>
        </p:spPr>
      </p:pic>
      <p:sp>
        <p:nvSpPr>
          <p:cNvPr id="2" name="TextBox 1"/>
          <p:cNvSpPr txBox="1"/>
          <p:nvPr/>
        </p:nvSpPr>
        <p:spPr>
          <a:xfrm>
            <a:off x="5711253" y="4617377"/>
            <a:ext cx="1359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7.16</a:t>
            </a:r>
          </a:p>
        </p:txBody>
      </p:sp>
    </p:spTree>
    <p:extLst>
      <p:ext uri="{BB962C8B-B14F-4D97-AF65-F5344CB8AC3E}">
        <p14:creationId xmlns:p14="http://schemas.microsoft.com/office/powerpoint/2010/main" val="212095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disabilities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21622"/>
            <a:ext cx="8367221" cy="1893041"/>
          </a:xfrm>
        </p:spPr>
        <p:txBody>
          <a:bodyPr>
            <a:normAutofit/>
          </a:bodyPr>
          <a:lstStyle/>
          <a:p>
            <a:r>
              <a:rPr lang="en-US" sz="1700" dirty="0"/>
              <a:t>Learning disabilities are cognitive disorders that affect different areas of cognition, particularly language or reading.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Specific neurological impairments, not an intellectual/developmental problem.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Often affect children with average to above-average intelligence.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Exhibit comorbidity with other disorders.</a:t>
            </a:r>
          </a:p>
          <a:p>
            <a:pPr marL="285750" indent="-285750">
              <a:buFontTx/>
              <a:buChar char="-"/>
            </a:pPr>
            <a:endParaRPr lang="en-US" sz="17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014663"/>
            <a:ext cx="5357814" cy="3972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700" b="1" u="sng" dirty="0">
                <a:solidFill>
                  <a:srgbClr val="6CB255"/>
                </a:solidFill>
              </a:rPr>
              <a:t>Dysgraphia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700" dirty="0"/>
              <a:t>A learning disability resulting in a struggle to write legibly.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/>
              <a:t>Have difficulty putting their thoughts down on paper.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700" b="1" u="sng" dirty="0">
                <a:solidFill>
                  <a:srgbClr val="6CB255"/>
                </a:solidFill>
              </a:rPr>
              <a:t>Dyslexia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700" dirty="0"/>
              <a:t>An inability to correctly process letters.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/>
              <a:t>Most common learning disability in children.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/>
              <a:t>May mix up letters within words and sentences (letter reversals).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Placeholder 2" descr="CNX_Psych_07_06_Teapot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82" r="-65182"/>
          <a:stretch>
            <a:fillRect/>
          </a:stretch>
        </p:blipFill>
        <p:spPr>
          <a:xfrm>
            <a:off x="3855073" y="2603725"/>
            <a:ext cx="6929288" cy="3007970"/>
          </a:xfrm>
        </p:spPr>
      </p:pic>
      <p:sp>
        <p:nvSpPr>
          <p:cNvPr id="8" name="TextBox 7"/>
          <p:cNvSpPr txBox="1"/>
          <p:nvPr/>
        </p:nvSpPr>
        <p:spPr>
          <a:xfrm>
            <a:off x="5815014" y="5775835"/>
            <a:ext cx="31575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7.17 These written words show variations of the word “teapot” as written by individuals with dyslexia.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9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Sensations and information are received by our brains, filtered through emotions and memories, and processed to become thoughts.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7_01_Concepts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86" b="-10986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6895475" y="3657600"/>
            <a:ext cx="151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7.2</a:t>
            </a:r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&amp; prototypes</a:t>
            </a:r>
          </a:p>
        </p:txBody>
      </p:sp>
      <p:pic>
        <p:nvPicPr>
          <p:cNvPr id="2" name="Picture Placeholder 1" descr="CNX_Psych_07_01_Gandh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42" r="-29542"/>
          <a:stretch>
            <a:fillRect/>
          </a:stretch>
        </p:blipFill>
        <p:spPr>
          <a:xfrm>
            <a:off x="3608728" y="2927933"/>
            <a:ext cx="6185548" cy="268511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36892" y="5613049"/>
            <a:ext cx="4075815" cy="1094282"/>
          </a:xfrm>
        </p:spPr>
        <p:txBody>
          <a:bodyPr>
            <a:normAutofit/>
          </a:bodyPr>
          <a:lstStyle/>
          <a:p>
            <a:r>
              <a:rPr lang="en-US" sz="1600" dirty="0"/>
              <a:t>In 1930, Mohandas Gandhi led a group in peaceful protest against a British tax on salt in India.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3462" y="6280947"/>
            <a:ext cx="104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7.3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953381"/>
            <a:ext cx="3635115" cy="203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Prototype</a:t>
            </a:r>
            <a:r>
              <a:rPr lang="en-US" sz="1700" dirty="0"/>
              <a:t> </a:t>
            </a:r>
            <a:r>
              <a:rPr lang="mr-IN" sz="1700" dirty="0"/>
              <a:t>–</a:t>
            </a:r>
            <a:r>
              <a:rPr lang="en-US" sz="1700" dirty="0"/>
              <a:t> the best example or representation of a concept.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E.g. Mahatma Gandhi could be a prototype for the category of civil disobedience.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57200" y="1267780"/>
            <a:ext cx="8062912" cy="1752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80"/>
              </a:spcBef>
            </a:pPr>
            <a:r>
              <a:rPr lang="en-US" i="1" dirty="0"/>
              <a:t>How does the brain organize information?</a:t>
            </a:r>
            <a:endParaRPr lang="en-US" b="1" i="1" dirty="0"/>
          </a:p>
          <a:p>
            <a:pPr>
              <a:spcBef>
                <a:spcPts val="480"/>
              </a:spcBef>
            </a:pPr>
            <a:r>
              <a:rPr lang="en-US" b="1" dirty="0"/>
              <a:t>Concepts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categories of linguistic information, images, ideas, or memories.</a:t>
            </a:r>
          </a:p>
          <a:p>
            <a:pPr marL="285750" indent="-285750">
              <a:spcBef>
                <a:spcPts val="480"/>
              </a:spcBef>
              <a:buFont typeface=".AppleSystemUIFont" charset="-120"/>
              <a:buChar char="-"/>
            </a:pPr>
            <a:r>
              <a:rPr lang="en-US" dirty="0"/>
              <a:t>Used to see relationships among different elements of experience.</a:t>
            </a:r>
          </a:p>
          <a:p>
            <a:pPr marL="285750" indent="-285750">
              <a:spcBef>
                <a:spcPts val="480"/>
              </a:spcBef>
              <a:buFont typeface=".AppleSystemUIFont" charset="-120"/>
              <a:buChar char="-"/>
            </a:pPr>
            <a:r>
              <a:rPr lang="en-US" dirty="0"/>
              <a:t>Can be complex and abstract (e.g. the idea of justice) or concrete (types of birds).</a:t>
            </a:r>
          </a:p>
          <a:p>
            <a:pPr>
              <a:spcBef>
                <a:spcPts val="480"/>
              </a:spcBef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284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&amp; artificial concepts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69233"/>
            <a:ext cx="8062912" cy="2564843"/>
          </a:xfrm>
        </p:spPr>
        <p:txBody>
          <a:bodyPr>
            <a:normAutofit/>
          </a:bodyPr>
          <a:lstStyle/>
          <a:p>
            <a:r>
              <a:rPr lang="en-US" sz="1700" b="1" dirty="0"/>
              <a:t>Natural concepts: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Created “naturally” through either direct or indirect experience.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E.g. our concept of snow.</a:t>
            </a:r>
          </a:p>
          <a:p>
            <a:r>
              <a:rPr lang="en-US" sz="1700" b="1" dirty="0"/>
              <a:t>Artificial concepts: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Defined by a specific set of characteristics.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E.g. Properties of geometric shapes (squares, triangles </a:t>
            </a:r>
            <a:r>
              <a:rPr lang="en-US" sz="1700" dirty="0" err="1"/>
              <a:t>etc</a:t>
            </a:r>
            <a:r>
              <a:rPr lang="en-US" sz="1700" dirty="0"/>
              <a:t>).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Placeholder 3" descr="CNX_Psych_07_01_SnowShapes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53" b="-21253"/>
          <a:stretch>
            <a:fillRect/>
          </a:stretch>
        </p:blipFill>
        <p:spPr>
          <a:xfrm>
            <a:off x="978108" y="3537677"/>
            <a:ext cx="7021096" cy="3047823"/>
          </a:xfrm>
        </p:spPr>
      </p:pic>
      <p:sp>
        <p:nvSpPr>
          <p:cNvPr id="7" name="TextBox 6"/>
          <p:cNvSpPr txBox="1"/>
          <p:nvPr/>
        </p:nvSpPr>
        <p:spPr>
          <a:xfrm>
            <a:off x="978108" y="6088559"/>
            <a:ext cx="7021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7.4 (credit a: modification of work by Maarten </a:t>
            </a:r>
            <a:r>
              <a:rPr lang="en-US" sz="1300" dirty="0" err="1"/>
              <a:t>Takens</a:t>
            </a:r>
            <a:r>
              <a:rPr lang="en-US" sz="1300" dirty="0"/>
              <a:t>; credit b: modification of work by “</a:t>
            </a:r>
            <a:r>
              <a:rPr lang="en-US" sz="1300" dirty="0" err="1"/>
              <a:t>Shayan</a:t>
            </a:r>
            <a:r>
              <a:rPr lang="en-US" sz="1300" dirty="0"/>
              <a:t> (USA)”/Flickr)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6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schemata</a:t>
            </a:r>
          </a:p>
        </p:txBody>
      </p:sp>
      <p:pic>
        <p:nvPicPr>
          <p:cNvPr id="2" name="Picture Placeholder 1" descr="CNX_Psych_07_01_Elevato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50" r="-54550"/>
          <a:stretch>
            <a:fillRect/>
          </a:stretch>
        </p:blipFill>
        <p:spPr>
          <a:xfrm>
            <a:off x="3569686" y="2818150"/>
            <a:ext cx="7111488" cy="308706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26097" y="6056018"/>
            <a:ext cx="3517903" cy="406682"/>
          </a:xfrm>
        </p:spPr>
        <p:txBody>
          <a:bodyPr>
            <a:normAutofit/>
          </a:bodyPr>
          <a:lstStyle/>
          <a:p>
            <a:r>
              <a:rPr lang="en-US" sz="1400" dirty="0"/>
              <a:t>Figure 7.5 (credit: “Gideon”/Flickr)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012288"/>
            <a:ext cx="8367222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Schema</a:t>
            </a:r>
            <a:r>
              <a:rPr lang="en-US" sz="1700" dirty="0"/>
              <a:t> </a:t>
            </a:r>
            <a:r>
              <a:rPr lang="mr-IN" sz="1700" dirty="0"/>
              <a:t>–</a:t>
            </a:r>
            <a:r>
              <a:rPr lang="en-US" sz="1700" dirty="0"/>
              <a:t> a mental construct consisting of a collection of related concepts.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When a schema is activated, we automatically make assumptions about the person/object/situation.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Role schema </a:t>
            </a:r>
            <a:r>
              <a:rPr lang="mr-IN" sz="1700" dirty="0"/>
              <a:t>–</a:t>
            </a:r>
            <a:r>
              <a:rPr lang="en-US" sz="1700" dirty="0"/>
              <a:t> makes assumptions about how individuals in certain roles will behave.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654804"/>
            <a:ext cx="4969240" cy="341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/>
              <a:t>What assumptions come to mind about a librarian?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Event schema (cognitive script) </a:t>
            </a:r>
            <a:r>
              <a:rPr lang="mr-IN" sz="1700" dirty="0"/>
              <a:t>–</a:t>
            </a:r>
            <a:r>
              <a:rPr lang="en-US" sz="1700" dirty="0"/>
              <a:t> a set of routine or automatic behaviors.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.AppleSystemUIFont" charset="-120"/>
              <a:buChar char="-"/>
            </a:pPr>
            <a:r>
              <a:rPr lang="en-US" sz="1700" dirty="0"/>
              <a:t>Can vary widely among different cultures and countries.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.AppleSystemUIFont" charset="-120"/>
              <a:buChar char="-"/>
            </a:pPr>
            <a:r>
              <a:rPr lang="en-US" sz="1700" dirty="0"/>
              <a:t>Dictate behavior.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.AppleSystemUIFont" charset="-120"/>
              <a:buChar char="-"/>
            </a:pPr>
            <a:r>
              <a:rPr lang="en-US" sz="1700" dirty="0"/>
              <a:t>Make habits difficult to break.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700" dirty="0"/>
              <a:t>E.g. when riding in an elevator, we automatically stand facing the door.</a:t>
            </a:r>
          </a:p>
        </p:txBody>
      </p:sp>
    </p:spTree>
    <p:extLst>
      <p:ext uri="{BB962C8B-B14F-4D97-AF65-F5344CB8AC3E}">
        <p14:creationId xmlns:p14="http://schemas.microsoft.com/office/powerpoint/2010/main" val="120736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schema</a:t>
            </a:r>
          </a:p>
        </p:txBody>
      </p:sp>
      <p:pic>
        <p:nvPicPr>
          <p:cNvPr id="2" name="Picture Placeholder 1" descr="CNX_Psych_07_01_TextDriv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06" r="-26906"/>
          <a:stretch>
            <a:fillRect/>
          </a:stretch>
        </p:blipFill>
        <p:spPr>
          <a:xfrm>
            <a:off x="945061" y="3514725"/>
            <a:ext cx="6827626" cy="296383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214957"/>
            <a:ext cx="8367221" cy="2299768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dirty="0"/>
              <a:t>Event schemas are difficult to change because they are automatic.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When we receive a text, our event schema is to pick up our phone and reply. The problem is that this automatic reaction will arise even in situations when it is not safe to reply.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Texting while driving is dangerous, but it is a difficult event schema for some people to resist.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Research suggests that just the event schema of regularly checking our phone makes it increasingly difficult to resist picking it up while driving.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0844" y="6316950"/>
            <a:ext cx="1499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7.6</a:t>
            </a:r>
          </a:p>
        </p:txBody>
      </p:sp>
    </p:spTree>
    <p:extLst>
      <p:ext uri="{BB962C8B-B14F-4D97-AF65-F5344CB8AC3E}">
        <p14:creationId xmlns:p14="http://schemas.microsoft.com/office/powerpoint/2010/main" val="238750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216362"/>
            <a:ext cx="8367221" cy="4300018"/>
          </a:xfrm>
        </p:spPr>
        <p:txBody>
          <a:bodyPr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Language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a communication system that involves using words and systematic rules to organize those words to transmit information from one individual to another.</a:t>
            </a:r>
          </a:p>
          <a:p>
            <a:r>
              <a:rPr lang="en-US" sz="1700" b="1" u="sng" dirty="0">
                <a:solidFill>
                  <a:srgbClr val="6CB255"/>
                </a:solidFill>
              </a:rPr>
              <a:t>Components of Language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Lexicon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the words of a given language.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Grammar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the set of rules that are used to convey meaning through the use of the lexicon.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Phoneme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a basic sound unit (ah, eh,).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Morphemes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the smallest units of language that convey some type of meaning.</a:t>
            </a:r>
          </a:p>
          <a:p>
            <a:r>
              <a:rPr lang="en-US" sz="1700" dirty="0">
                <a:solidFill>
                  <a:schemeClr val="tx1"/>
                </a:solidFill>
              </a:rPr>
              <a:t>Language is constructed through semantics and syntax.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Semantics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the meaning we derive from morphemes and words.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Syntax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mr-IN" sz="1700" dirty="0">
                <a:solidFill>
                  <a:schemeClr val="tx1"/>
                </a:solidFill>
              </a:rPr>
              <a:t>–</a:t>
            </a:r>
            <a:r>
              <a:rPr lang="en-US" sz="1700" dirty="0">
                <a:solidFill>
                  <a:schemeClr val="tx1"/>
                </a:solidFill>
              </a:rPr>
              <a:t> the way words are organized into sentences.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3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236972"/>
            <a:ext cx="8367221" cy="5406715"/>
          </a:xfrm>
        </p:spPr>
        <p:txBody>
          <a:bodyPr>
            <a:normAutofit/>
          </a:bodyPr>
          <a:lstStyle/>
          <a:p>
            <a:r>
              <a:rPr lang="en-US" sz="1700" b="1" dirty="0"/>
              <a:t>Noam Chomsky </a:t>
            </a:r>
            <a:r>
              <a:rPr lang="mr-IN" sz="1700" b="1" dirty="0"/>
              <a:t>–</a:t>
            </a:r>
            <a:r>
              <a:rPr lang="en-US" sz="1700" b="1" dirty="0"/>
              <a:t> </a:t>
            </a:r>
            <a:r>
              <a:rPr lang="en-US" sz="1700" dirty="0"/>
              <a:t>proposed that the mechanisms underlying language acquisition are biologically determined.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Language develops in the absence of formal instruction.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Language acquisition follows similar patterns in children from different cultures/backgrounds.</a:t>
            </a:r>
          </a:p>
          <a:p>
            <a:r>
              <a:rPr lang="en-US" sz="1700" b="1" dirty="0"/>
              <a:t>Critical period </a:t>
            </a:r>
            <a:r>
              <a:rPr lang="mr-IN" sz="1700" dirty="0"/>
              <a:t>–</a:t>
            </a:r>
            <a:r>
              <a:rPr lang="en-US" sz="1700" dirty="0"/>
              <a:t> proficiency at acquiring language is maximal early in life.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Being deprived of language during the critical period impedes the ability to fully acquire and use language.</a:t>
            </a:r>
          </a:p>
          <a:p>
            <a:r>
              <a:rPr lang="en-US" sz="1700" b="1" u="sng" dirty="0">
                <a:solidFill>
                  <a:srgbClr val="6CB255"/>
                </a:solidFill>
              </a:rPr>
              <a:t>The Case of Genie</a:t>
            </a:r>
          </a:p>
          <a:p>
            <a:r>
              <a:rPr lang="en-US" sz="1700" dirty="0"/>
              <a:t>The effects of language deprivation during the critical period can be seen in the case study of Genie. </a:t>
            </a:r>
          </a:p>
          <a:p>
            <a:pPr marL="285750" indent="-285750">
              <a:buFont typeface=".AppleSystemUIFont" charset="-120"/>
              <a:buChar char="-"/>
            </a:pPr>
            <a:r>
              <a:rPr lang="en-US" sz="1700" dirty="0"/>
              <a:t>Was found at age 13 after being raised in neglectful and abusive conditions.</a:t>
            </a:r>
          </a:p>
          <a:p>
            <a:pPr marL="285750" indent="-285750">
              <a:buFont typeface=".AppleSystemUIFont" charset="-120"/>
              <a:buChar char="-"/>
            </a:pPr>
            <a:r>
              <a:rPr lang="en-US" sz="1700" dirty="0"/>
              <a:t>Grew up with virtually no social interaction and was unable to speak when found.</a:t>
            </a:r>
          </a:p>
          <a:p>
            <a:pPr marL="285750" indent="-285750">
              <a:buFont typeface=".AppleSystemUIFont" charset="-120"/>
              <a:buChar char="-"/>
            </a:pPr>
            <a:r>
              <a:rPr lang="en-US" sz="1700" dirty="0"/>
              <a:t>With help, Genie was able to acquire vocabulary but was not able to learn the grammatical aspects of language.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5303</TotalTime>
  <Words>2340</Words>
  <Application>Microsoft Office PowerPoint</Application>
  <PresentationFormat>On-screen Show (4:3)</PresentationFormat>
  <Paragraphs>221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.AppleSystemUIFont</vt:lpstr>
      <vt:lpstr>Arial</vt:lpstr>
      <vt:lpstr>Arial Black</vt:lpstr>
      <vt:lpstr>Calibri</vt:lpstr>
      <vt:lpstr>Mangal</vt:lpstr>
      <vt:lpstr>Essential</vt:lpstr>
      <vt:lpstr>PowerPoint Presentation</vt:lpstr>
      <vt:lpstr>Cognitive psychology</vt:lpstr>
      <vt:lpstr>cognition</vt:lpstr>
      <vt:lpstr>Concepts &amp; prototypes</vt:lpstr>
      <vt:lpstr>Natural &amp; artificial concepts</vt:lpstr>
      <vt:lpstr>schemata</vt:lpstr>
      <vt:lpstr>Event schema</vt:lpstr>
      <vt:lpstr>Language</vt:lpstr>
      <vt:lpstr>Language development</vt:lpstr>
      <vt:lpstr>Problem solving strategies</vt:lpstr>
      <vt:lpstr>Puzzle 1: Sudoku</vt:lpstr>
      <vt:lpstr>Puzzle 2: Spatial reasoning</vt:lpstr>
      <vt:lpstr>answers</vt:lpstr>
      <vt:lpstr>Pitfalls to problem solving</vt:lpstr>
      <vt:lpstr>biases</vt:lpstr>
      <vt:lpstr>Classifying Intelligence</vt:lpstr>
      <vt:lpstr>Triarchic theory of intelligence</vt:lpstr>
      <vt:lpstr>Multiple intelligences theory</vt:lpstr>
      <vt:lpstr>creativity</vt:lpstr>
      <vt:lpstr>Measures of intelligence</vt:lpstr>
      <vt:lpstr>Alfred Binet</vt:lpstr>
      <vt:lpstr>Measures of intelligence</vt:lpstr>
      <vt:lpstr>The bell curve</vt:lpstr>
      <vt:lpstr>IQ Bell curve</vt:lpstr>
      <vt:lpstr>Intellectual disability</vt:lpstr>
      <vt:lpstr>The source of intelligence</vt:lpstr>
      <vt:lpstr>Genetics and IQ</vt:lpstr>
      <vt:lpstr>Learning disabilities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Stephen Maret</cp:lastModifiedBy>
  <cp:revision>107</cp:revision>
  <cp:lastPrinted>2014-11-03T10:12:16Z</cp:lastPrinted>
  <dcterms:created xsi:type="dcterms:W3CDTF">2012-06-04T02:13:36Z</dcterms:created>
  <dcterms:modified xsi:type="dcterms:W3CDTF">2018-05-16T14:34:48Z</dcterms:modified>
</cp:coreProperties>
</file>