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handoutMasterIdLst>
    <p:handoutMasterId r:id="rId33"/>
  </p:handoutMasterIdLst>
  <p:sldIdLst>
    <p:sldId id="256" r:id="rId2"/>
    <p:sldId id="280" r:id="rId3"/>
    <p:sldId id="344" r:id="rId4"/>
    <p:sldId id="277" r:id="rId5"/>
    <p:sldId id="330" r:id="rId6"/>
    <p:sldId id="345" r:id="rId7"/>
    <p:sldId id="282" r:id="rId8"/>
    <p:sldId id="335" r:id="rId9"/>
    <p:sldId id="337" r:id="rId10"/>
    <p:sldId id="285" r:id="rId11"/>
    <p:sldId id="346" r:id="rId12"/>
    <p:sldId id="336" r:id="rId13"/>
    <p:sldId id="286" r:id="rId14"/>
    <p:sldId id="338" r:id="rId15"/>
    <p:sldId id="284" r:id="rId16"/>
    <p:sldId id="283" r:id="rId17"/>
    <p:sldId id="289" r:id="rId18"/>
    <p:sldId id="339" r:id="rId19"/>
    <p:sldId id="340" r:id="rId20"/>
    <p:sldId id="341" r:id="rId21"/>
    <p:sldId id="347" r:id="rId22"/>
    <p:sldId id="288" r:id="rId23"/>
    <p:sldId id="290" r:id="rId24"/>
    <p:sldId id="342" r:id="rId25"/>
    <p:sldId id="291" r:id="rId26"/>
    <p:sldId id="293" r:id="rId27"/>
    <p:sldId id="306" r:id="rId28"/>
    <p:sldId id="349" r:id="rId29"/>
    <p:sldId id="348" r:id="rId30"/>
    <p:sldId id="31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6" autoAdjust="0"/>
    <p:restoredTop sz="94508" autoAdjust="0"/>
  </p:normalViewPr>
  <p:slideViewPr>
    <p:cSldViewPr snapToGrid="0" snapToObjects="1">
      <p:cViewPr varScale="1">
        <p:scale>
          <a:sx n="82" d="100"/>
          <a:sy n="82" d="100"/>
        </p:scale>
        <p:origin x="19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26</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27</a:t>
            </a:fld>
            <a:endParaRPr lang="en-US"/>
          </a:p>
        </p:txBody>
      </p:sp>
    </p:spTree>
    <p:extLst>
      <p:ext uri="{BB962C8B-B14F-4D97-AF65-F5344CB8AC3E}">
        <p14:creationId xmlns:p14="http://schemas.microsoft.com/office/powerpoint/2010/main" val="2679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16,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16,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Psychology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6 LEARNING</a:t>
            </a:r>
          </a:p>
          <a:p>
            <a:pPr algn="ctr"/>
            <a:r>
              <a:rPr lang="en-US" sz="1600" cap="none" dirty="0">
                <a:solidFill>
                  <a:schemeClr val="tx1"/>
                </a:solidFill>
                <a:latin typeface="+mn-lt"/>
              </a:rPr>
              <a:t>PowerPoint Image Slideshow</a:t>
            </a:r>
          </a:p>
        </p:txBody>
      </p:sp>
      <p:pic>
        <p:nvPicPr>
          <p:cNvPr id="3" name="Picture 2"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dirty="0"/>
              <a:t>Curve of acquisition, extinction &amp;</a:t>
            </a:r>
            <a:br>
              <a:rPr lang="en-US"/>
            </a:br>
            <a:r>
              <a:rPr lang="en-US"/>
              <a:t>spontaneous recovery</a:t>
            </a:r>
            <a:endParaRPr lang="en-US" dirty="0"/>
          </a:p>
        </p:txBody>
      </p:sp>
      <p:sp>
        <p:nvSpPr>
          <p:cNvPr id="7" name="Text Placeholder 6"/>
          <p:cNvSpPr>
            <a:spLocks noGrp="1"/>
          </p:cNvSpPr>
          <p:nvPr>
            <p:ph type="body" sz="quarter" idx="14"/>
          </p:nvPr>
        </p:nvSpPr>
        <p:spPr>
          <a:xfrm>
            <a:off x="457199" y="4362138"/>
            <a:ext cx="8367221" cy="2263514"/>
          </a:xfrm>
        </p:spPr>
        <p:txBody>
          <a:bodyPr>
            <a:noAutofit/>
          </a:bodyPr>
          <a:lstStyle/>
          <a:p>
            <a:pPr>
              <a:spcBef>
                <a:spcPts val="480"/>
              </a:spcBef>
            </a:pPr>
            <a:r>
              <a:rPr lang="en-US" sz="1700" dirty="0"/>
              <a:t>The rising curve shows the conditioned response quickly getting stronger through the repeated pairing of the conditioned stimulus and the unconditioned stimulus (acquisition). </a:t>
            </a:r>
          </a:p>
          <a:p>
            <a:pPr>
              <a:spcBef>
                <a:spcPts val="480"/>
              </a:spcBef>
            </a:pPr>
            <a:r>
              <a:rPr lang="en-US" sz="1700" dirty="0"/>
              <a:t>Then the curve decreases, which shows how the conditioned response weakens when only the conditioned stimulus is presented (extinction). </a:t>
            </a:r>
          </a:p>
          <a:p>
            <a:pPr>
              <a:spcBef>
                <a:spcPts val="480"/>
              </a:spcBef>
            </a:pPr>
            <a:r>
              <a:rPr lang="en-US" sz="1700" dirty="0"/>
              <a:t>After a break or pause from conditioning, the conditioned response reappears (spontaneous recovery).</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2_Recovery.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9509" r="-29509"/>
          <a:stretch>
            <a:fillRect/>
          </a:stretch>
        </p:blipFill>
        <p:spPr>
          <a:xfrm>
            <a:off x="610849" y="1130376"/>
            <a:ext cx="7755614" cy="3366674"/>
          </a:xfrm>
        </p:spPr>
      </p:pic>
      <p:sp>
        <p:nvSpPr>
          <p:cNvPr id="2" name="TextBox 1"/>
          <p:cNvSpPr txBox="1"/>
          <p:nvPr/>
        </p:nvSpPr>
        <p:spPr>
          <a:xfrm>
            <a:off x="7611035" y="3913094"/>
            <a:ext cx="1008530" cy="307777"/>
          </a:xfrm>
          <a:prstGeom prst="rect">
            <a:avLst/>
          </a:prstGeom>
          <a:noFill/>
        </p:spPr>
        <p:txBody>
          <a:bodyPr wrap="square" rtlCol="0">
            <a:spAutoFit/>
          </a:bodyPr>
          <a:lstStyle/>
          <a:p>
            <a:r>
              <a:rPr lang="en-US" sz="1400" dirty="0"/>
              <a:t>Figure 6.7</a:t>
            </a:r>
          </a:p>
        </p:txBody>
      </p:sp>
    </p:spTree>
    <p:extLst>
      <p:ext uri="{BB962C8B-B14F-4D97-AF65-F5344CB8AC3E}">
        <p14:creationId xmlns:p14="http://schemas.microsoft.com/office/powerpoint/2010/main" val="419177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Distinguishing between stimuli</a:t>
            </a:r>
          </a:p>
        </p:txBody>
      </p:sp>
      <p:sp>
        <p:nvSpPr>
          <p:cNvPr id="4" name="Text Placeholder 3"/>
          <p:cNvSpPr>
            <a:spLocks noGrp="1"/>
          </p:cNvSpPr>
          <p:nvPr>
            <p:ph type="body" sz="quarter" idx="14"/>
          </p:nvPr>
        </p:nvSpPr>
        <p:spPr>
          <a:xfrm>
            <a:off x="457199" y="1426225"/>
            <a:ext cx="8367221" cy="5049526"/>
          </a:xfrm>
        </p:spPr>
        <p:txBody>
          <a:bodyPr>
            <a:normAutofit lnSpcReduction="10000"/>
          </a:bodyPr>
          <a:lstStyle/>
          <a:p>
            <a:pPr>
              <a:lnSpc>
                <a:spcPct val="110000"/>
              </a:lnSpc>
              <a:spcBef>
                <a:spcPts val="480"/>
              </a:spcBef>
            </a:pPr>
            <a:r>
              <a:rPr lang="en-US" sz="1700" dirty="0"/>
              <a:t>Organisms need to be able to distinguish between different stimuli in order to respond appropriately.</a:t>
            </a:r>
          </a:p>
          <a:p>
            <a:pPr>
              <a:lnSpc>
                <a:spcPct val="110000"/>
              </a:lnSpc>
              <a:spcBef>
                <a:spcPts val="480"/>
              </a:spcBef>
            </a:pPr>
            <a:r>
              <a:rPr lang="en-US" sz="1700" b="1" dirty="0"/>
              <a:t>Stimulus discrimination </a:t>
            </a:r>
            <a:r>
              <a:rPr lang="mr-IN" sz="1700" dirty="0"/>
              <a:t>–</a:t>
            </a:r>
            <a:r>
              <a:rPr lang="en-US" sz="1700" dirty="0"/>
              <a:t> when an organism learns to respond differently to various stimuli that are similar.</a:t>
            </a:r>
          </a:p>
          <a:p>
            <a:pPr marL="285750" indent="-285750">
              <a:lnSpc>
                <a:spcPct val="110000"/>
              </a:lnSpc>
              <a:spcBef>
                <a:spcPts val="480"/>
              </a:spcBef>
              <a:buFontTx/>
              <a:buChar char="-"/>
            </a:pPr>
            <a:r>
              <a:rPr lang="en-US" sz="1700" dirty="0"/>
              <a:t>The dog can discriminate between the specific bell sound that signals food and a similar bell sound that does not signal food.</a:t>
            </a:r>
          </a:p>
          <a:p>
            <a:pPr>
              <a:lnSpc>
                <a:spcPct val="110000"/>
              </a:lnSpc>
              <a:spcBef>
                <a:spcPts val="480"/>
              </a:spcBef>
            </a:pPr>
            <a:r>
              <a:rPr lang="en-US" sz="1700" b="1" dirty="0"/>
              <a:t>Stimulus generalization </a:t>
            </a:r>
            <a:r>
              <a:rPr lang="mr-IN" sz="1700" dirty="0"/>
              <a:t>–</a:t>
            </a:r>
            <a:r>
              <a:rPr lang="en-US" sz="1700" dirty="0"/>
              <a:t> when an organism demonstrates the conditioned response to stimuli that are similar to the conditioned stimulus.</a:t>
            </a:r>
          </a:p>
          <a:p>
            <a:pPr marL="285750" indent="-285750">
              <a:lnSpc>
                <a:spcPct val="110000"/>
              </a:lnSpc>
              <a:spcBef>
                <a:spcPts val="480"/>
              </a:spcBef>
              <a:buFontTx/>
              <a:buChar char="-"/>
            </a:pPr>
            <a:r>
              <a:rPr lang="en-US" sz="1700" dirty="0"/>
              <a:t>If an individual learns to dislike a specific spider, they will usually then dislike all spiders.</a:t>
            </a:r>
          </a:p>
          <a:p>
            <a:pPr>
              <a:lnSpc>
                <a:spcPct val="110000"/>
              </a:lnSpc>
              <a:spcBef>
                <a:spcPts val="480"/>
              </a:spcBef>
            </a:pPr>
            <a:r>
              <a:rPr lang="en-US" sz="1700" dirty="0"/>
              <a:t>Classical conditioning can also lead to habituation.</a:t>
            </a:r>
          </a:p>
          <a:p>
            <a:pPr>
              <a:lnSpc>
                <a:spcPct val="110000"/>
              </a:lnSpc>
              <a:spcBef>
                <a:spcPts val="480"/>
              </a:spcBef>
            </a:pPr>
            <a:r>
              <a:rPr lang="en-US" sz="1700" b="1" dirty="0"/>
              <a:t>Habituation</a:t>
            </a:r>
            <a:r>
              <a:rPr lang="en-US" sz="1700" dirty="0"/>
              <a:t> </a:t>
            </a:r>
            <a:r>
              <a:rPr lang="mr-IN" sz="1700" dirty="0"/>
              <a:t>–</a:t>
            </a:r>
            <a:r>
              <a:rPr lang="en-US" sz="1700" dirty="0"/>
              <a:t> learning not to respond to a stimulus that is presented repeatedly without change.</a:t>
            </a:r>
          </a:p>
          <a:p>
            <a:pPr marL="285750" indent="-285750">
              <a:lnSpc>
                <a:spcPct val="110000"/>
              </a:lnSpc>
              <a:spcBef>
                <a:spcPts val="480"/>
              </a:spcBef>
              <a:buFontTx/>
              <a:buChar char="-"/>
            </a:pPr>
            <a:r>
              <a:rPr lang="en-US" sz="1700" dirty="0"/>
              <a:t>As a stimulus is repeated, we learn not to focus our attention on it.</a:t>
            </a:r>
          </a:p>
          <a:p>
            <a:pPr>
              <a:lnSpc>
                <a:spcPct val="110000"/>
              </a:lnSpc>
              <a:spcBef>
                <a:spcPts val="480"/>
              </a:spcBef>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4516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behaviorism</a:t>
            </a:r>
          </a:p>
        </p:txBody>
      </p:sp>
      <p:pic>
        <p:nvPicPr>
          <p:cNvPr id="2" name="Picture Placeholder 1" descr="CNX_Psych_06_02_Wats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0" r="-3920"/>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a:spcBef>
                <a:spcPts val="480"/>
              </a:spcBef>
            </a:pPr>
            <a:r>
              <a:rPr lang="en-US" sz="1700" dirty="0">
                <a:solidFill>
                  <a:srgbClr val="000000"/>
                </a:solidFill>
              </a:rPr>
              <a:t>John B. Watson used the principles of classical conditioning in the study of human emotion.</a:t>
            </a:r>
          </a:p>
          <a:p>
            <a:pPr marL="285750" indent="-285750">
              <a:spcBef>
                <a:spcPts val="480"/>
              </a:spcBef>
              <a:buFontTx/>
              <a:buChar char="-"/>
            </a:pPr>
            <a:r>
              <a:rPr lang="en-US" sz="1700" dirty="0">
                <a:solidFill>
                  <a:srgbClr val="000000"/>
                </a:solidFill>
              </a:rPr>
              <a:t>Believed that all behavior could be studied as a stimulus-response reaction.</a:t>
            </a:r>
          </a:p>
          <a:p>
            <a:pPr marL="285750" indent="-285750">
              <a:spcBef>
                <a:spcPts val="480"/>
              </a:spcBef>
              <a:buFontTx/>
              <a:buChar char="-"/>
            </a:pPr>
            <a:r>
              <a:rPr lang="en-US" sz="1700" dirty="0">
                <a:solidFill>
                  <a:srgbClr val="000000"/>
                </a:solidFill>
              </a:rPr>
              <a:t>Believed the principles of classical conditioning could be used to condition human emotions.</a:t>
            </a:r>
          </a:p>
          <a:p>
            <a:pPr marL="285750" indent="-285750">
              <a:spcBef>
                <a:spcPts val="480"/>
              </a:spcBef>
              <a:buFontTx/>
              <a:buChar char="-"/>
            </a:pPr>
            <a:r>
              <a:rPr lang="en-US" sz="1700" dirty="0">
                <a:solidFill>
                  <a:srgbClr val="000000"/>
                </a:solidFill>
              </a:rPr>
              <a:t>Conducted a famous study with “Little Albert”.</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645458" y="6417613"/>
            <a:ext cx="1102659" cy="307777"/>
          </a:xfrm>
          <a:prstGeom prst="rect">
            <a:avLst/>
          </a:prstGeom>
          <a:noFill/>
        </p:spPr>
        <p:txBody>
          <a:bodyPr wrap="square" rtlCol="0">
            <a:spAutoFit/>
          </a:bodyPr>
          <a:lstStyle/>
          <a:p>
            <a:r>
              <a:rPr lang="en-US" sz="1400" dirty="0"/>
              <a:t>Figure 6.8</a:t>
            </a:r>
          </a:p>
        </p:txBody>
      </p:sp>
    </p:spTree>
    <p:extLst>
      <p:ext uri="{BB962C8B-B14F-4D97-AF65-F5344CB8AC3E}">
        <p14:creationId xmlns:p14="http://schemas.microsoft.com/office/powerpoint/2010/main" val="110277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Little albert</a:t>
            </a:r>
          </a:p>
        </p:txBody>
      </p:sp>
      <p:sp>
        <p:nvSpPr>
          <p:cNvPr id="7" name="Text Placeholder 6"/>
          <p:cNvSpPr>
            <a:spLocks noGrp="1"/>
          </p:cNvSpPr>
          <p:nvPr>
            <p:ph type="body" sz="quarter" idx="14"/>
          </p:nvPr>
        </p:nvSpPr>
        <p:spPr>
          <a:xfrm>
            <a:off x="457200" y="3371395"/>
            <a:ext cx="3515194" cy="3049494"/>
          </a:xfrm>
        </p:spPr>
        <p:txBody>
          <a:bodyPr>
            <a:normAutofit/>
          </a:bodyPr>
          <a:lstStyle/>
          <a:p>
            <a:pPr>
              <a:spcBef>
                <a:spcPts val="480"/>
              </a:spcBef>
            </a:pPr>
            <a:r>
              <a:rPr lang="en-US" sz="1700" dirty="0"/>
              <a:t>Although initially conditioned to fear specific stimuli, they were all furry and therefore through stimulus generalization, Little Albert came to fear furry things, including Watson in a Santa </a:t>
            </a:r>
            <a:r>
              <a:rPr lang="de-DE" sz="1700" dirty="0"/>
              <a:t>Claus </a:t>
            </a:r>
            <a:r>
              <a:rPr lang="de-DE" sz="1700" dirty="0" err="1"/>
              <a:t>mask</a:t>
            </a:r>
            <a:r>
              <a:rPr lang="de-DE" sz="1400" dirty="0"/>
              <a:t>.</a:t>
            </a:r>
          </a:p>
          <a:p>
            <a:pPr>
              <a:spcBef>
                <a:spcPts val="480"/>
              </a:spcBef>
            </a:pPr>
            <a:r>
              <a:rPr lang="en-US" sz="1600" dirty="0"/>
              <a:t>There is no evidence whether Little Albert’s fear was long-lasting or not.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2_Santaclau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425" r="-24425"/>
          <a:stretch>
            <a:fillRect/>
          </a:stretch>
        </p:blipFill>
        <p:spPr>
          <a:xfrm>
            <a:off x="3030243" y="3053242"/>
            <a:ext cx="7048845" cy="3059869"/>
          </a:xfrm>
        </p:spPr>
      </p:pic>
      <p:sp>
        <p:nvSpPr>
          <p:cNvPr id="2" name="TextBox 1"/>
          <p:cNvSpPr txBox="1"/>
          <p:nvPr/>
        </p:nvSpPr>
        <p:spPr>
          <a:xfrm>
            <a:off x="7772687" y="6205285"/>
            <a:ext cx="1156447" cy="307777"/>
          </a:xfrm>
          <a:prstGeom prst="rect">
            <a:avLst/>
          </a:prstGeom>
          <a:noFill/>
        </p:spPr>
        <p:txBody>
          <a:bodyPr wrap="square" rtlCol="0">
            <a:spAutoFit/>
          </a:bodyPr>
          <a:lstStyle/>
          <a:p>
            <a:r>
              <a:rPr lang="en-US" sz="1400" dirty="0"/>
              <a:t>Figure 6.9</a:t>
            </a:r>
          </a:p>
        </p:txBody>
      </p:sp>
      <p:sp>
        <p:nvSpPr>
          <p:cNvPr id="3" name="TextBox 2"/>
          <p:cNvSpPr txBox="1"/>
          <p:nvPr/>
        </p:nvSpPr>
        <p:spPr>
          <a:xfrm>
            <a:off x="400089" y="1108844"/>
            <a:ext cx="8177134" cy="2146742"/>
          </a:xfrm>
          <a:prstGeom prst="rect">
            <a:avLst/>
          </a:prstGeom>
          <a:noFill/>
        </p:spPr>
        <p:txBody>
          <a:bodyPr wrap="square" rtlCol="0">
            <a:spAutoFit/>
          </a:bodyPr>
          <a:lstStyle/>
          <a:p>
            <a:pPr>
              <a:spcBef>
                <a:spcPts val="480"/>
              </a:spcBef>
              <a:spcAft>
                <a:spcPts val="600"/>
              </a:spcAft>
              <a:buClr>
                <a:srgbClr val="6CB255"/>
              </a:buClr>
            </a:pPr>
            <a:r>
              <a:rPr lang="en-US" sz="1700" dirty="0"/>
              <a:t>Watson exposed Little Albert to certain stimuli and conditioned to fear them.</a:t>
            </a:r>
          </a:p>
          <a:p>
            <a:pPr marL="342900" indent="-342900">
              <a:spcBef>
                <a:spcPts val="480"/>
              </a:spcBef>
              <a:spcAft>
                <a:spcPts val="600"/>
              </a:spcAft>
              <a:buClr>
                <a:srgbClr val="6CB255"/>
              </a:buClr>
              <a:buAutoNum type="arabicPeriod"/>
            </a:pPr>
            <a:r>
              <a:rPr lang="en-US" sz="1700" dirty="0"/>
              <a:t>Presented with neutral stimuli (rabbit, dog, cotton wool, a white rat </a:t>
            </a:r>
            <a:r>
              <a:rPr lang="en-US" sz="1700" dirty="0" err="1"/>
              <a:t>etc</a:t>
            </a:r>
            <a:r>
              <a:rPr lang="en-US" sz="1700" dirty="0"/>
              <a:t>).</a:t>
            </a:r>
          </a:p>
          <a:p>
            <a:pPr marL="342900" indent="-342900">
              <a:spcBef>
                <a:spcPts val="480"/>
              </a:spcBef>
              <a:spcAft>
                <a:spcPts val="600"/>
              </a:spcAft>
              <a:buClr>
                <a:srgbClr val="6CB255"/>
              </a:buClr>
              <a:buAutoNum type="arabicPeriod"/>
            </a:pPr>
            <a:r>
              <a:rPr lang="en-US" dirty="0"/>
              <a:t>Watson then paired these with a loud sound every time Little Albert touched the stimulus that caused him to feel fear.</a:t>
            </a:r>
          </a:p>
          <a:p>
            <a:pPr marL="342900" indent="-342900">
              <a:spcBef>
                <a:spcPts val="480"/>
              </a:spcBef>
              <a:spcAft>
                <a:spcPts val="600"/>
              </a:spcAft>
              <a:buClr>
                <a:srgbClr val="6CB255"/>
              </a:buClr>
              <a:buAutoNum type="arabicPeriod"/>
            </a:pPr>
            <a:r>
              <a:rPr lang="en-US" dirty="0"/>
              <a:t>After repeated pairings, Little Albert became fearful of the stimulus alone, such as the white rabbit.</a:t>
            </a:r>
          </a:p>
        </p:txBody>
      </p:sp>
    </p:spTree>
    <p:extLst>
      <p:ext uri="{BB962C8B-B14F-4D97-AF65-F5344CB8AC3E}">
        <p14:creationId xmlns:p14="http://schemas.microsoft.com/office/powerpoint/2010/main" val="227199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Operant conditioning</a:t>
            </a:r>
          </a:p>
        </p:txBody>
      </p:sp>
      <p:sp>
        <p:nvSpPr>
          <p:cNvPr id="4" name="Text Placeholder 3"/>
          <p:cNvSpPr>
            <a:spLocks noGrp="1"/>
          </p:cNvSpPr>
          <p:nvPr>
            <p:ph type="body" sz="quarter" idx="14"/>
          </p:nvPr>
        </p:nvSpPr>
        <p:spPr>
          <a:xfrm>
            <a:off x="457200" y="993035"/>
            <a:ext cx="8367221" cy="5692578"/>
          </a:xfrm>
        </p:spPr>
        <p:txBody>
          <a:bodyPr>
            <a:normAutofit lnSpcReduction="10000"/>
          </a:bodyPr>
          <a:lstStyle/>
          <a:p>
            <a:pPr>
              <a:lnSpc>
                <a:spcPct val="110000"/>
              </a:lnSpc>
              <a:spcBef>
                <a:spcPts val="480"/>
              </a:spcBef>
            </a:pPr>
            <a:r>
              <a:rPr lang="en-US" sz="1700" dirty="0"/>
              <a:t>Operant conditioning is a theory proposed by B.F. Skinner.</a:t>
            </a:r>
          </a:p>
          <a:p>
            <a:pPr>
              <a:lnSpc>
                <a:spcPct val="110000"/>
              </a:lnSpc>
              <a:spcBef>
                <a:spcPts val="480"/>
              </a:spcBef>
            </a:pPr>
            <a:r>
              <a:rPr lang="en-US" sz="1700" dirty="0"/>
              <a:t>In operant conditioning, organisms learn to associate a behavior and its consequences (reinforcement or punishment).</a:t>
            </a:r>
          </a:p>
          <a:p>
            <a:pPr marL="285750" indent="-285750">
              <a:lnSpc>
                <a:spcPct val="110000"/>
              </a:lnSpc>
              <a:spcBef>
                <a:spcPts val="480"/>
              </a:spcBef>
              <a:buFontTx/>
              <a:buChar char="-"/>
            </a:pPr>
            <a:r>
              <a:rPr lang="en-US" sz="1700" dirty="0"/>
              <a:t>Based on the law of effect.</a:t>
            </a:r>
          </a:p>
          <a:p>
            <a:pPr>
              <a:lnSpc>
                <a:spcPct val="110000"/>
              </a:lnSpc>
              <a:spcBef>
                <a:spcPts val="480"/>
              </a:spcBef>
            </a:pPr>
            <a:r>
              <a:rPr lang="en-US" sz="1700" dirty="0"/>
              <a:t>Pleasant consequence/desired result </a:t>
            </a:r>
            <a:r>
              <a:rPr lang="en-US" sz="1700" dirty="0">
                <a:sym typeface="Wingdings"/>
              </a:rPr>
              <a:t> behavior is more likely to occur again.</a:t>
            </a:r>
          </a:p>
          <a:p>
            <a:pPr>
              <a:lnSpc>
                <a:spcPct val="110000"/>
              </a:lnSpc>
              <a:spcBef>
                <a:spcPts val="480"/>
              </a:spcBef>
            </a:pPr>
            <a:r>
              <a:rPr lang="en-US" sz="1700" dirty="0">
                <a:sym typeface="Wingdings"/>
              </a:rPr>
              <a:t>Unpleasant consequence/undesired result  behavior is less likely to occur again.</a:t>
            </a:r>
          </a:p>
          <a:p>
            <a:pPr marL="285750" indent="-285750">
              <a:lnSpc>
                <a:spcPct val="110000"/>
              </a:lnSpc>
              <a:spcBef>
                <a:spcPts val="480"/>
              </a:spcBef>
              <a:buFontTx/>
              <a:buChar char="-"/>
            </a:pPr>
            <a:r>
              <a:rPr lang="en-US" sz="1700" dirty="0">
                <a:sym typeface="Wingdings"/>
              </a:rPr>
              <a:t>E.g. When we show up to work (behavior), we get paid (pleasant consequence) so we continue to show up to work.</a:t>
            </a:r>
          </a:p>
          <a:p>
            <a:pPr>
              <a:lnSpc>
                <a:spcPct val="110000"/>
              </a:lnSpc>
              <a:spcBef>
                <a:spcPts val="480"/>
              </a:spcBef>
            </a:pPr>
            <a:r>
              <a:rPr lang="en-US" sz="1700" dirty="0"/>
              <a:t>Skinner conducted experiments (mainly with rats and pigeons) to determine how learning occurs through operant conditioning.</a:t>
            </a:r>
          </a:p>
          <a:p>
            <a:pPr>
              <a:lnSpc>
                <a:spcPct val="110000"/>
              </a:lnSpc>
              <a:spcBef>
                <a:spcPts val="480"/>
              </a:spcBef>
            </a:pPr>
            <a:r>
              <a:rPr lang="en-US" sz="1700" b="1" u="sng" dirty="0">
                <a:solidFill>
                  <a:srgbClr val="6CB255"/>
                </a:solidFill>
              </a:rPr>
              <a:t>Operant Conditioning Terminology</a:t>
            </a:r>
          </a:p>
          <a:p>
            <a:pPr>
              <a:lnSpc>
                <a:spcPct val="110000"/>
              </a:lnSpc>
              <a:spcBef>
                <a:spcPts val="480"/>
              </a:spcBef>
            </a:pPr>
            <a:r>
              <a:rPr lang="en-US" sz="1700" b="1" dirty="0"/>
              <a:t>Positive</a:t>
            </a:r>
            <a:r>
              <a:rPr lang="en-US" sz="1700" dirty="0"/>
              <a:t> </a:t>
            </a:r>
            <a:r>
              <a:rPr lang="mr-IN" sz="1700" dirty="0"/>
              <a:t>–</a:t>
            </a:r>
            <a:r>
              <a:rPr lang="en-US" sz="1700" dirty="0"/>
              <a:t> to add something.</a:t>
            </a:r>
          </a:p>
          <a:p>
            <a:pPr>
              <a:lnSpc>
                <a:spcPct val="110000"/>
              </a:lnSpc>
              <a:spcBef>
                <a:spcPts val="480"/>
              </a:spcBef>
            </a:pPr>
            <a:r>
              <a:rPr lang="en-US" sz="1700" b="1" dirty="0"/>
              <a:t>Negative</a:t>
            </a:r>
            <a:r>
              <a:rPr lang="mr-IN" sz="1700" dirty="0"/>
              <a:t>–</a:t>
            </a:r>
            <a:r>
              <a:rPr lang="en-US" sz="1700" dirty="0"/>
              <a:t> to take something away.</a:t>
            </a:r>
          </a:p>
          <a:p>
            <a:pPr>
              <a:lnSpc>
                <a:spcPct val="110000"/>
              </a:lnSpc>
              <a:spcBef>
                <a:spcPts val="480"/>
              </a:spcBef>
            </a:pPr>
            <a:r>
              <a:rPr lang="en-US" sz="1700" b="1" dirty="0"/>
              <a:t>Reinforcement</a:t>
            </a:r>
            <a:r>
              <a:rPr lang="en-US" sz="1700" dirty="0"/>
              <a:t> </a:t>
            </a:r>
            <a:r>
              <a:rPr lang="mr-IN" sz="1700" dirty="0"/>
              <a:t>–</a:t>
            </a:r>
            <a:r>
              <a:rPr lang="en-US" sz="1700" dirty="0"/>
              <a:t> increasing a behavior.</a:t>
            </a:r>
          </a:p>
          <a:p>
            <a:pPr>
              <a:lnSpc>
                <a:spcPct val="110000"/>
              </a:lnSpc>
              <a:spcBef>
                <a:spcPts val="480"/>
              </a:spcBef>
            </a:pPr>
            <a:r>
              <a:rPr lang="en-US" sz="1700" b="1" dirty="0"/>
              <a:t>Punishment </a:t>
            </a:r>
            <a:r>
              <a:rPr lang="mr-IN" sz="1700" dirty="0"/>
              <a:t>–</a:t>
            </a:r>
            <a:r>
              <a:rPr lang="en-US" sz="1700" dirty="0"/>
              <a:t> decreasing a behavior.</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1329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skinner box</a:t>
            </a:r>
          </a:p>
        </p:txBody>
      </p:sp>
      <p:sp>
        <p:nvSpPr>
          <p:cNvPr id="7" name="Text Placeholder 6"/>
          <p:cNvSpPr>
            <a:spLocks noGrp="1"/>
          </p:cNvSpPr>
          <p:nvPr>
            <p:ph type="body" sz="quarter" idx="14"/>
          </p:nvPr>
        </p:nvSpPr>
        <p:spPr>
          <a:xfrm>
            <a:off x="457200" y="1199308"/>
            <a:ext cx="8062912" cy="1557005"/>
          </a:xfrm>
        </p:spPr>
        <p:txBody>
          <a:bodyPr>
            <a:normAutofit/>
          </a:bodyPr>
          <a:lstStyle/>
          <a:p>
            <a:pPr>
              <a:spcBef>
                <a:spcPts val="480"/>
              </a:spcBef>
            </a:pPr>
            <a:r>
              <a:rPr lang="en-US" sz="1700" dirty="0"/>
              <a:t>To study operant conditioning, Skinner placed animals inside an operant conditioning chamber (Skinner box) containing a lever that when pressed causes food to be dispensed as a reward.</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Skinnerbox.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41" b="-5241"/>
          <a:stretch>
            <a:fillRect/>
          </a:stretch>
        </p:blipFill>
        <p:spPr>
          <a:xfrm>
            <a:off x="611606" y="2291619"/>
            <a:ext cx="8062913" cy="3500071"/>
          </a:xfrm>
        </p:spPr>
      </p:pic>
      <p:sp>
        <p:nvSpPr>
          <p:cNvPr id="2" name="TextBox 1"/>
          <p:cNvSpPr txBox="1"/>
          <p:nvPr/>
        </p:nvSpPr>
        <p:spPr>
          <a:xfrm>
            <a:off x="457200" y="5791690"/>
            <a:ext cx="9108335" cy="738664"/>
          </a:xfrm>
          <a:prstGeom prst="rect">
            <a:avLst/>
          </a:prstGeom>
          <a:noFill/>
        </p:spPr>
        <p:txBody>
          <a:bodyPr wrap="square" rtlCol="0">
            <a:spAutoFit/>
          </a:bodyPr>
          <a:lstStyle/>
          <a:p>
            <a:pPr marL="342900" indent="-342900">
              <a:buClr>
                <a:srgbClr val="6CB255"/>
              </a:buClr>
              <a:buAutoNum type="alphaLcParenR"/>
            </a:pPr>
            <a:r>
              <a:rPr lang="en-US" sz="1400" dirty="0"/>
              <a:t>B.F. Skinner</a:t>
            </a:r>
          </a:p>
          <a:p>
            <a:pPr marL="342900" indent="-342900">
              <a:buClr>
                <a:srgbClr val="6CB255"/>
              </a:buClr>
              <a:buAutoNum type="alphaLcParenR"/>
            </a:pPr>
            <a:r>
              <a:rPr lang="en-US" sz="1400" dirty="0"/>
              <a:t>A Skinner box</a:t>
            </a:r>
          </a:p>
          <a:p>
            <a:r>
              <a:rPr lang="en-US" sz="1400" dirty="0"/>
              <a:t>Figure 6.10 (credit a: modification of work by “Silly rabbit”/Wikimedia Commons)</a:t>
            </a:r>
          </a:p>
        </p:txBody>
      </p:sp>
    </p:spTree>
    <p:extLst>
      <p:ext uri="{BB962C8B-B14F-4D97-AF65-F5344CB8AC3E}">
        <p14:creationId xmlns:p14="http://schemas.microsoft.com/office/powerpoint/2010/main" val="268964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reinforcement</a:t>
            </a:r>
          </a:p>
        </p:txBody>
      </p:sp>
      <p:sp>
        <p:nvSpPr>
          <p:cNvPr id="7" name="Text Placeholder 6"/>
          <p:cNvSpPr>
            <a:spLocks noGrp="1"/>
          </p:cNvSpPr>
          <p:nvPr>
            <p:ph type="body" sz="quarter" idx="14"/>
          </p:nvPr>
        </p:nvSpPr>
        <p:spPr>
          <a:xfrm>
            <a:off x="4596525" y="4346748"/>
            <a:ext cx="4227896" cy="2338865"/>
          </a:xfrm>
        </p:spPr>
        <p:txBody>
          <a:bodyPr>
            <a:normAutofit/>
          </a:bodyPr>
          <a:lstStyle/>
          <a:p>
            <a:r>
              <a:rPr lang="en-US" sz="1700" dirty="0"/>
              <a:t>Sticker charts are a form of positive reinforcement and a tool for behavior modification. Once this little girl earns a certain number of stickers for demonstrating a desired behavior, she will be rewarded with a trip to the ice cream parlor. </a:t>
            </a:r>
          </a:p>
          <a:p>
            <a:r>
              <a:rPr lang="en-US" sz="1400" dirty="0"/>
              <a:t>Figure 6.11 (credit: Abigail </a:t>
            </a:r>
            <a:r>
              <a:rPr lang="en-US" sz="1400" dirty="0" err="1"/>
              <a:t>Batchelder</a:t>
            </a:r>
            <a:r>
              <a:rPr lang="en-US" sz="1400" dirty="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Sticker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6709" r="-26709"/>
          <a:stretch>
            <a:fillRect/>
          </a:stretch>
        </p:blipFill>
        <p:spPr>
          <a:xfrm>
            <a:off x="3558734" y="1275515"/>
            <a:ext cx="6211955" cy="2696579"/>
          </a:xfrm>
        </p:spPr>
      </p:pic>
      <p:sp>
        <p:nvSpPr>
          <p:cNvPr id="2" name="TextBox 1"/>
          <p:cNvSpPr txBox="1"/>
          <p:nvPr/>
        </p:nvSpPr>
        <p:spPr>
          <a:xfrm>
            <a:off x="457200" y="1275515"/>
            <a:ext cx="3949908" cy="5144998"/>
          </a:xfrm>
          <a:prstGeom prst="rect">
            <a:avLst/>
          </a:prstGeom>
          <a:noFill/>
        </p:spPr>
        <p:txBody>
          <a:bodyPr wrap="square" rtlCol="0">
            <a:spAutoFit/>
          </a:bodyPr>
          <a:lstStyle/>
          <a:p>
            <a:pPr>
              <a:spcBef>
                <a:spcPts val="480"/>
              </a:spcBef>
              <a:spcAft>
                <a:spcPts val="600"/>
              </a:spcAft>
              <a:buClr>
                <a:srgbClr val="6CB255"/>
              </a:buClr>
            </a:pPr>
            <a:r>
              <a:rPr lang="en-US" sz="1700" b="1" dirty="0"/>
              <a:t>Positive reinforcement </a:t>
            </a:r>
            <a:r>
              <a:rPr lang="mr-IN" sz="1700" dirty="0"/>
              <a:t>–</a:t>
            </a:r>
            <a:r>
              <a:rPr lang="en-US" sz="1700" dirty="0"/>
              <a:t> something is </a:t>
            </a:r>
            <a:r>
              <a:rPr lang="en-US" sz="1700" i="1" u="sng" dirty="0"/>
              <a:t>added to increase </a:t>
            </a:r>
            <a:r>
              <a:rPr lang="en-US" sz="1700" dirty="0"/>
              <a:t>the likelihood of a behavior. </a:t>
            </a:r>
          </a:p>
          <a:p>
            <a:pPr>
              <a:spcBef>
                <a:spcPts val="480"/>
              </a:spcBef>
              <a:spcAft>
                <a:spcPts val="600"/>
              </a:spcAft>
              <a:buClr>
                <a:srgbClr val="6CB255"/>
              </a:buClr>
            </a:pPr>
            <a:r>
              <a:rPr lang="en-US" sz="1700" dirty="0"/>
              <a:t>Everyday examples:</a:t>
            </a:r>
          </a:p>
          <a:p>
            <a:pPr marL="285750" indent="-285750">
              <a:spcBef>
                <a:spcPts val="480"/>
              </a:spcBef>
              <a:spcAft>
                <a:spcPts val="600"/>
              </a:spcAft>
              <a:buClr>
                <a:srgbClr val="6CB255"/>
              </a:buClr>
              <a:buFontTx/>
              <a:buChar char="-"/>
            </a:pPr>
            <a:r>
              <a:rPr lang="en-US" sz="1700" dirty="0"/>
              <a:t>High grades</a:t>
            </a:r>
          </a:p>
          <a:p>
            <a:pPr marL="285750" indent="-285750">
              <a:spcBef>
                <a:spcPts val="480"/>
              </a:spcBef>
              <a:spcAft>
                <a:spcPts val="600"/>
              </a:spcAft>
              <a:buClr>
                <a:srgbClr val="6CB255"/>
              </a:buClr>
              <a:buFontTx/>
              <a:buChar char="-"/>
            </a:pPr>
            <a:r>
              <a:rPr lang="en-US" sz="1700" dirty="0"/>
              <a:t>Paychecks</a:t>
            </a:r>
          </a:p>
          <a:p>
            <a:pPr marL="285750" indent="-285750">
              <a:spcBef>
                <a:spcPts val="480"/>
              </a:spcBef>
              <a:spcAft>
                <a:spcPts val="600"/>
              </a:spcAft>
              <a:buClr>
                <a:srgbClr val="6CB255"/>
              </a:buClr>
              <a:buFontTx/>
              <a:buChar char="-"/>
            </a:pPr>
            <a:r>
              <a:rPr lang="en-US" sz="1700" dirty="0"/>
              <a:t>Praise</a:t>
            </a:r>
          </a:p>
          <a:p>
            <a:pPr marL="285750" indent="-285750">
              <a:spcBef>
                <a:spcPts val="480"/>
              </a:spcBef>
              <a:spcAft>
                <a:spcPts val="600"/>
              </a:spcAft>
              <a:buClr>
                <a:srgbClr val="6CB255"/>
              </a:buClr>
              <a:buFontTx/>
              <a:buChar char="-"/>
            </a:pPr>
            <a:endParaRPr lang="en-US" sz="1700" b="1" dirty="0"/>
          </a:p>
          <a:p>
            <a:pPr>
              <a:spcBef>
                <a:spcPts val="480"/>
              </a:spcBef>
              <a:spcAft>
                <a:spcPts val="600"/>
              </a:spcAft>
              <a:buClr>
                <a:srgbClr val="6CB255"/>
              </a:buClr>
            </a:pPr>
            <a:r>
              <a:rPr lang="en-US" sz="1700" b="1" dirty="0"/>
              <a:t>Negative reinforcement </a:t>
            </a:r>
            <a:r>
              <a:rPr lang="mr-IN" sz="1700" dirty="0"/>
              <a:t>–</a:t>
            </a:r>
            <a:r>
              <a:rPr lang="en-US" sz="1700" dirty="0"/>
              <a:t> something is </a:t>
            </a:r>
            <a:r>
              <a:rPr lang="en-US" sz="1700" i="1" u="sng" dirty="0"/>
              <a:t>removed to increase </a:t>
            </a:r>
            <a:r>
              <a:rPr lang="en-US" sz="1700" dirty="0"/>
              <a:t>the likelihood of a behavior.</a:t>
            </a:r>
          </a:p>
          <a:p>
            <a:pPr>
              <a:spcBef>
                <a:spcPts val="480"/>
              </a:spcBef>
              <a:spcAft>
                <a:spcPts val="600"/>
              </a:spcAft>
              <a:buClr>
                <a:srgbClr val="6CB255"/>
              </a:buClr>
            </a:pPr>
            <a:r>
              <a:rPr lang="en-US" sz="1700" dirty="0"/>
              <a:t>Everyday examples:</a:t>
            </a:r>
          </a:p>
          <a:p>
            <a:pPr marL="285750" indent="-285750">
              <a:spcBef>
                <a:spcPts val="480"/>
              </a:spcBef>
              <a:spcAft>
                <a:spcPts val="600"/>
              </a:spcAft>
              <a:buClr>
                <a:srgbClr val="6CB255"/>
              </a:buClr>
              <a:buFontTx/>
              <a:buChar char="-"/>
            </a:pPr>
            <a:r>
              <a:rPr lang="en-US" sz="1700" dirty="0"/>
              <a:t>The beeping sound that will only go away when you put your seatbelt on.</a:t>
            </a:r>
          </a:p>
        </p:txBody>
      </p:sp>
    </p:spTree>
    <p:extLst>
      <p:ext uri="{BB962C8B-B14F-4D97-AF65-F5344CB8AC3E}">
        <p14:creationId xmlns:p14="http://schemas.microsoft.com/office/powerpoint/2010/main" val="180040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punishment</a:t>
            </a:r>
          </a:p>
        </p:txBody>
      </p:sp>
      <p:sp>
        <p:nvSpPr>
          <p:cNvPr id="7" name="Text Placeholder 6"/>
          <p:cNvSpPr>
            <a:spLocks noGrp="1"/>
          </p:cNvSpPr>
          <p:nvPr>
            <p:ph type="body" sz="quarter" idx="14"/>
          </p:nvPr>
        </p:nvSpPr>
        <p:spPr>
          <a:xfrm>
            <a:off x="457197" y="5066676"/>
            <a:ext cx="8367221" cy="1663908"/>
          </a:xfrm>
        </p:spPr>
        <p:txBody>
          <a:bodyPr>
            <a:normAutofit fontScale="85000" lnSpcReduction="20000"/>
          </a:bodyPr>
          <a:lstStyle/>
          <a:p>
            <a:pPr>
              <a:lnSpc>
                <a:spcPct val="120000"/>
              </a:lnSpc>
              <a:spcBef>
                <a:spcPts val="480"/>
              </a:spcBef>
            </a:pPr>
            <a:r>
              <a:rPr lang="en-US" sz="1800" dirty="0"/>
              <a:t>Time-out is a popular form of negative punishment used by caregivers. When a child misbehaves, he or she is removed from a desirable activity in an effort to decrease the unwanted behavior. For example, </a:t>
            </a:r>
            <a:r>
              <a:rPr lang="en-US" sz="1800" dirty="0">
                <a:solidFill>
                  <a:srgbClr val="6CB255"/>
                </a:solidFill>
              </a:rPr>
              <a:t>(a) </a:t>
            </a:r>
            <a:r>
              <a:rPr lang="en-US" sz="1800" dirty="0"/>
              <a:t>a child might be playing on the playground with friends and push another child; </a:t>
            </a:r>
            <a:r>
              <a:rPr lang="en-US" sz="1800" dirty="0">
                <a:solidFill>
                  <a:srgbClr val="6CB255"/>
                </a:solidFill>
              </a:rPr>
              <a:t>(b)</a:t>
            </a:r>
            <a:r>
              <a:rPr lang="en-US" sz="1800" dirty="0"/>
              <a:t> the child who misbehaved would then be removed from the activity for a short period of time. </a:t>
            </a:r>
          </a:p>
          <a:p>
            <a:pPr>
              <a:lnSpc>
                <a:spcPct val="120000"/>
              </a:lnSpc>
              <a:spcBef>
                <a:spcPts val="480"/>
              </a:spcBef>
            </a:pPr>
            <a:r>
              <a:rPr lang="en-US" sz="1400" dirty="0"/>
              <a:t>Figure 6.12 (credit a: modification of work by Simone </a:t>
            </a:r>
            <a:r>
              <a:rPr lang="en-US" sz="1400" dirty="0" err="1"/>
              <a:t>Ramella</a:t>
            </a:r>
            <a:r>
              <a:rPr lang="en-US" sz="1400" dirty="0"/>
              <a:t>; credit b: modification of work by </a:t>
            </a:r>
            <a:r>
              <a:rPr lang="cs-CZ" sz="1400" dirty="0"/>
              <a:t>“</a:t>
            </a:r>
            <a:r>
              <a:rPr lang="cs-CZ" sz="1400" dirty="0" err="1"/>
              <a:t>JefferyTurner</a:t>
            </a:r>
            <a:r>
              <a:rPr lang="cs-CZ" sz="1400" dirty="0"/>
              <a:t>”/</a:t>
            </a:r>
            <a:r>
              <a:rPr lang="cs-CZ" sz="1400" dirty="0" err="1"/>
              <a:t>Flickr</a:t>
            </a:r>
            <a:r>
              <a:rPr lang="cs-CZ" sz="1400" dirty="0"/>
              <a:t>) </a:t>
            </a:r>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Timeout.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0980" b="-10980"/>
          <a:stretch>
            <a:fillRect/>
          </a:stretch>
        </p:blipFill>
        <p:spPr>
          <a:xfrm>
            <a:off x="1722656" y="2832751"/>
            <a:ext cx="5531999" cy="2401414"/>
          </a:xfrm>
        </p:spPr>
      </p:pic>
      <p:sp>
        <p:nvSpPr>
          <p:cNvPr id="2" name="TextBox 1"/>
          <p:cNvSpPr txBox="1"/>
          <p:nvPr/>
        </p:nvSpPr>
        <p:spPr>
          <a:xfrm>
            <a:off x="457198" y="1101348"/>
            <a:ext cx="8367221" cy="1823576"/>
          </a:xfrm>
          <a:prstGeom prst="rect">
            <a:avLst/>
          </a:prstGeom>
          <a:noFill/>
        </p:spPr>
        <p:txBody>
          <a:bodyPr wrap="square" rtlCol="0">
            <a:spAutoFit/>
          </a:bodyPr>
          <a:lstStyle/>
          <a:p>
            <a:pPr>
              <a:spcBef>
                <a:spcPts val="480"/>
              </a:spcBef>
              <a:spcAft>
                <a:spcPts val="600"/>
              </a:spcAft>
            </a:pPr>
            <a:r>
              <a:rPr lang="en-US" sz="1700" b="1" dirty="0"/>
              <a:t>Positive punishment </a:t>
            </a:r>
            <a:r>
              <a:rPr lang="mr-IN" sz="1700" dirty="0"/>
              <a:t>–</a:t>
            </a:r>
            <a:r>
              <a:rPr lang="en-US" sz="1700" dirty="0"/>
              <a:t> something is </a:t>
            </a:r>
            <a:r>
              <a:rPr lang="en-US" sz="1700" i="1" u="sng" dirty="0"/>
              <a:t>added to decrease </a:t>
            </a:r>
            <a:r>
              <a:rPr lang="en-US" sz="1700" dirty="0"/>
              <a:t>the likelihood of a behavior. </a:t>
            </a:r>
          </a:p>
          <a:p>
            <a:pPr marL="285750" indent="-285750">
              <a:spcBef>
                <a:spcPts val="480"/>
              </a:spcBef>
              <a:spcAft>
                <a:spcPts val="600"/>
              </a:spcAft>
              <a:buFontTx/>
              <a:buChar char="-"/>
            </a:pPr>
            <a:r>
              <a:rPr lang="en-US" sz="1700" dirty="0"/>
              <a:t>Scolding a student for texting in class.</a:t>
            </a:r>
          </a:p>
          <a:p>
            <a:pPr>
              <a:spcBef>
                <a:spcPts val="480"/>
              </a:spcBef>
              <a:spcAft>
                <a:spcPts val="600"/>
              </a:spcAft>
            </a:pPr>
            <a:r>
              <a:rPr lang="en-US" sz="1700" b="1" dirty="0"/>
              <a:t>Negative punishment </a:t>
            </a:r>
            <a:r>
              <a:rPr lang="mr-IN" sz="1700" dirty="0"/>
              <a:t>–</a:t>
            </a:r>
            <a:r>
              <a:rPr lang="en-US" sz="1700" dirty="0"/>
              <a:t> something is </a:t>
            </a:r>
            <a:r>
              <a:rPr lang="en-US" sz="1700" i="1" u="sng" dirty="0"/>
              <a:t>removed to decrease </a:t>
            </a:r>
            <a:r>
              <a:rPr lang="en-US" sz="1700" dirty="0"/>
              <a:t>the likelihood of a behavior.</a:t>
            </a:r>
          </a:p>
          <a:p>
            <a:pPr marL="285750" indent="-285750">
              <a:spcBef>
                <a:spcPts val="480"/>
              </a:spcBef>
              <a:spcAft>
                <a:spcPts val="600"/>
              </a:spcAft>
              <a:buFontTx/>
              <a:buChar char="-"/>
            </a:pPr>
            <a:r>
              <a:rPr lang="en-US" sz="1700" dirty="0"/>
              <a:t>Taking away a favorite toy when a child misbehaves.</a:t>
            </a:r>
          </a:p>
        </p:txBody>
      </p:sp>
    </p:spTree>
    <p:extLst>
      <p:ext uri="{BB962C8B-B14F-4D97-AF65-F5344CB8AC3E}">
        <p14:creationId xmlns:p14="http://schemas.microsoft.com/office/powerpoint/2010/main" val="273245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shaping</a:t>
            </a:r>
          </a:p>
        </p:txBody>
      </p:sp>
      <p:sp>
        <p:nvSpPr>
          <p:cNvPr id="4" name="Text Placeholder 3"/>
          <p:cNvSpPr>
            <a:spLocks noGrp="1"/>
          </p:cNvSpPr>
          <p:nvPr>
            <p:ph type="body" sz="quarter" idx="14"/>
          </p:nvPr>
        </p:nvSpPr>
        <p:spPr>
          <a:xfrm>
            <a:off x="457200" y="1138985"/>
            <a:ext cx="8062912" cy="5066943"/>
          </a:xfrm>
        </p:spPr>
        <p:txBody>
          <a:bodyPr>
            <a:normAutofit/>
          </a:bodyPr>
          <a:lstStyle/>
          <a:p>
            <a:pPr>
              <a:spcBef>
                <a:spcPts val="480"/>
              </a:spcBef>
            </a:pPr>
            <a:r>
              <a:rPr lang="en-US" sz="1700" dirty="0"/>
              <a:t>Shaping is a tool used in operant conditioning.</a:t>
            </a:r>
          </a:p>
          <a:p>
            <a:pPr>
              <a:spcBef>
                <a:spcPts val="480"/>
              </a:spcBef>
            </a:pPr>
            <a:r>
              <a:rPr lang="en-US" sz="1700" dirty="0"/>
              <a:t>In shaping, instead of rewarding only the target behavior, we reward successive approximations of a target behavior.</a:t>
            </a:r>
          </a:p>
          <a:p>
            <a:pPr marL="285750" indent="-285750">
              <a:spcBef>
                <a:spcPts val="480"/>
              </a:spcBef>
              <a:buFontTx/>
              <a:buChar char="-"/>
            </a:pPr>
            <a:r>
              <a:rPr lang="en-US" sz="1700" dirty="0"/>
              <a:t>Behaviors are broken down into many small, achievable steps.</a:t>
            </a:r>
          </a:p>
          <a:p>
            <a:pPr marL="285750" indent="-285750">
              <a:spcBef>
                <a:spcPts val="480"/>
              </a:spcBef>
              <a:buFontTx/>
              <a:buChar char="-"/>
            </a:pPr>
            <a:r>
              <a:rPr lang="en-US" sz="1700" dirty="0"/>
              <a:t>Useful when teaching a complex chain of events.</a:t>
            </a:r>
          </a:p>
          <a:p>
            <a:pPr marL="285750" indent="-285750">
              <a:spcBef>
                <a:spcPts val="480"/>
              </a:spcBef>
              <a:buFontTx/>
              <a:buChar char="-"/>
            </a:pPr>
            <a:r>
              <a:rPr lang="en-US" sz="1700" dirty="0"/>
              <a:t>Commonly used by animal trainers.</a:t>
            </a:r>
          </a:p>
          <a:p>
            <a:pPr>
              <a:spcBef>
                <a:spcPts val="480"/>
              </a:spcBef>
            </a:pPr>
            <a:endParaRPr lang="en-US" sz="1700" dirty="0"/>
          </a:p>
          <a:p>
            <a:pPr marL="342900" indent="-342900">
              <a:spcBef>
                <a:spcPts val="480"/>
              </a:spcBef>
              <a:buAutoNum type="arabicPeriod"/>
            </a:pPr>
            <a:r>
              <a:rPr lang="en-US" sz="1700" dirty="0"/>
              <a:t>Reinforce any response that resembles the desired behavior.</a:t>
            </a:r>
          </a:p>
          <a:p>
            <a:pPr marL="342900" indent="-342900">
              <a:spcBef>
                <a:spcPts val="480"/>
              </a:spcBef>
              <a:buAutoNum type="arabicPeriod"/>
            </a:pPr>
            <a:r>
              <a:rPr lang="en-US" sz="1700" dirty="0"/>
              <a:t>Then reinforce the response that more closely resembles the desired behavior (no longer reinforce previously reinforced response).</a:t>
            </a:r>
          </a:p>
          <a:p>
            <a:pPr marL="342900" indent="-342900">
              <a:spcBef>
                <a:spcPts val="480"/>
              </a:spcBef>
              <a:buAutoNum type="arabicPeriod"/>
            </a:pPr>
            <a:r>
              <a:rPr lang="en-US" sz="1700" dirty="0"/>
              <a:t>Then begin to reinforce the response that even more closely resembles the desired behavior.</a:t>
            </a:r>
          </a:p>
          <a:p>
            <a:pPr marL="342900" indent="-342900">
              <a:spcBef>
                <a:spcPts val="480"/>
              </a:spcBef>
              <a:buAutoNum type="arabicPeriod"/>
            </a:pPr>
            <a:r>
              <a:rPr lang="en-US" sz="1700" dirty="0"/>
              <a:t>Continue to do this until only the desired behavior is reinforced.</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7047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&amp; secondary </a:t>
            </a:r>
            <a:r>
              <a:rPr lang="en-US" dirty="0" err="1"/>
              <a:t>reinforcers</a:t>
            </a:r>
            <a:endParaRPr lang="en-US" dirty="0"/>
          </a:p>
        </p:txBody>
      </p:sp>
      <p:sp>
        <p:nvSpPr>
          <p:cNvPr id="4" name="Text Placeholder 3"/>
          <p:cNvSpPr>
            <a:spLocks noGrp="1"/>
          </p:cNvSpPr>
          <p:nvPr>
            <p:ph type="body" sz="quarter" idx="14"/>
          </p:nvPr>
        </p:nvSpPr>
        <p:spPr>
          <a:xfrm>
            <a:off x="457200" y="1340251"/>
            <a:ext cx="8062912" cy="4460942"/>
          </a:xfrm>
        </p:spPr>
        <p:txBody>
          <a:bodyPr>
            <a:normAutofit/>
          </a:bodyPr>
          <a:lstStyle/>
          <a:p>
            <a:pPr>
              <a:spcBef>
                <a:spcPts val="480"/>
              </a:spcBef>
            </a:pPr>
            <a:r>
              <a:rPr lang="en-US" sz="1700" dirty="0"/>
              <a:t>Rewards to reinforce behavior can come in many forms (praise, stickers, money, toys </a:t>
            </a:r>
            <a:r>
              <a:rPr lang="en-US" sz="1700" dirty="0" err="1"/>
              <a:t>etc</a:t>
            </a:r>
            <a:r>
              <a:rPr lang="en-US" sz="1700" dirty="0"/>
              <a:t>).</a:t>
            </a:r>
          </a:p>
          <a:p>
            <a:pPr>
              <a:spcBef>
                <a:spcPts val="480"/>
              </a:spcBef>
            </a:pPr>
            <a:r>
              <a:rPr lang="en-US" sz="1700" b="1" dirty="0"/>
              <a:t>Primary </a:t>
            </a:r>
            <a:r>
              <a:rPr lang="en-US" sz="1700" b="1" dirty="0" err="1"/>
              <a:t>reinforcers</a:t>
            </a:r>
            <a:r>
              <a:rPr lang="en-US" sz="1700" b="1" dirty="0"/>
              <a:t> </a:t>
            </a:r>
            <a:r>
              <a:rPr lang="en-US" sz="1700" dirty="0"/>
              <a:t>- those that have innate reinforcing qualities (e.g. food, water, sleep, sex, pleasure). The value of these </a:t>
            </a:r>
            <a:r>
              <a:rPr lang="en-US" sz="1700" dirty="0" err="1"/>
              <a:t>reinforcers</a:t>
            </a:r>
            <a:r>
              <a:rPr lang="en-US" sz="1700" dirty="0"/>
              <a:t> does not need to be learned.</a:t>
            </a:r>
          </a:p>
          <a:p>
            <a:pPr>
              <a:spcBef>
                <a:spcPts val="480"/>
              </a:spcBef>
            </a:pPr>
            <a:r>
              <a:rPr lang="en-US" sz="1700" b="1" dirty="0"/>
              <a:t>Secondary </a:t>
            </a:r>
            <a:r>
              <a:rPr lang="en-US" sz="1700" b="1" dirty="0" err="1"/>
              <a:t>reinforcers</a:t>
            </a:r>
            <a:r>
              <a:rPr lang="en-US" sz="1700" b="1" dirty="0"/>
              <a:t> </a:t>
            </a:r>
            <a:r>
              <a:rPr lang="mr-IN" sz="1700" dirty="0"/>
              <a:t>–</a:t>
            </a:r>
            <a:r>
              <a:rPr lang="en-US" sz="1700" dirty="0"/>
              <a:t> those that have no inherent value. There value is learnt and becomes reinforcing when linked with a primary </a:t>
            </a:r>
            <a:r>
              <a:rPr lang="en-US" sz="1700" dirty="0" err="1"/>
              <a:t>reinforcer</a:t>
            </a:r>
            <a:r>
              <a:rPr lang="en-US" sz="1700" dirty="0"/>
              <a:t>.</a:t>
            </a:r>
          </a:p>
          <a:p>
            <a:pPr marL="285750" indent="-285750">
              <a:spcBef>
                <a:spcPts val="480"/>
              </a:spcBef>
              <a:buFontTx/>
              <a:buChar char="-"/>
            </a:pPr>
            <a:r>
              <a:rPr lang="en-US" sz="1700" dirty="0"/>
              <a:t>Praise, a secondary </a:t>
            </a:r>
            <a:r>
              <a:rPr lang="en-US" sz="1700" dirty="0" err="1"/>
              <a:t>reinforcer</a:t>
            </a:r>
            <a:r>
              <a:rPr lang="en-US" sz="1700" dirty="0"/>
              <a:t> is linked with affection, a primary </a:t>
            </a:r>
            <a:r>
              <a:rPr lang="en-US" sz="1700" dirty="0" err="1"/>
              <a:t>reinforcer</a:t>
            </a:r>
            <a:r>
              <a:rPr lang="en-US" sz="1700" dirty="0"/>
              <a:t>.</a:t>
            </a:r>
          </a:p>
          <a:p>
            <a:pPr marL="285750" indent="-285750">
              <a:spcBef>
                <a:spcPts val="480"/>
              </a:spcBef>
              <a:buFontTx/>
              <a:buChar char="-"/>
            </a:pPr>
            <a:r>
              <a:rPr lang="en-US" sz="1700" dirty="0"/>
              <a:t>Money is only reinforcing when it can be used to buy other things such as things that satisfy basic needs (food) or other secondary </a:t>
            </a:r>
            <a:r>
              <a:rPr lang="en-US" sz="1700" dirty="0" err="1"/>
              <a:t>reinforcers</a:t>
            </a:r>
            <a:r>
              <a:rPr lang="en-US" sz="1700" dirty="0"/>
              <a:t>.</a:t>
            </a:r>
          </a:p>
          <a:p>
            <a:pPr marL="285750" indent="-285750">
              <a:spcBef>
                <a:spcPts val="480"/>
              </a:spcBef>
              <a:buFontTx/>
              <a:buChar char="-"/>
            </a:pPr>
            <a:r>
              <a:rPr lang="en-US" sz="1700" dirty="0"/>
              <a:t>Tokens are a secondary </a:t>
            </a:r>
            <a:r>
              <a:rPr lang="en-US" sz="1700" dirty="0" err="1"/>
              <a:t>reinforcer</a:t>
            </a:r>
            <a:r>
              <a:rPr lang="en-US" sz="1700" dirty="0"/>
              <a:t> that can be exchanged for other things.</a:t>
            </a:r>
          </a:p>
          <a:p>
            <a:pPr marL="1017270" lvl="1" indent="-285750">
              <a:spcBef>
                <a:spcPts val="480"/>
              </a:spcBef>
              <a:buFontTx/>
              <a:buChar char="-"/>
            </a:pPr>
            <a:r>
              <a:rPr lang="en-US" sz="1700" dirty="0"/>
              <a:t>Token economies are used in many settings to encourage correct behavior such as prisons, schools and mental institutions.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9143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a:t>
            </a:r>
          </a:p>
        </p:txBody>
      </p:sp>
      <p:sp>
        <p:nvSpPr>
          <p:cNvPr id="7" name="Text Placeholder 6"/>
          <p:cNvSpPr>
            <a:spLocks noGrp="1"/>
          </p:cNvSpPr>
          <p:nvPr>
            <p:ph type="body" sz="quarter" idx="14"/>
          </p:nvPr>
        </p:nvSpPr>
        <p:spPr>
          <a:xfrm>
            <a:off x="457200" y="6107376"/>
            <a:ext cx="8062912" cy="523964"/>
          </a:xfrm>
        </p:spPr>
        <p:txBody>
          <a:bodyPr>
            <a:normAutofit/>
          </a:bodyPr>
          <a:lstStyle/>
          <a:p>
            <a:r>
              <a:rPr lang="en-US" sz="1400"/>
              <a:t>Figure </a:t>
            </a:r>
            <a:r>
              <a:rPr lang="en-US" sz="1400" dirty="0"/>
              <a:t>6.1 (credit “turtle”: modification of work by Becky </a:t>
            </a:r>
            <a:r>
              <a:rPr lang="en-US" sz="1400" dirty="0" err="1"/>
              <a:t>Skiba</a:t>
            </a:r>
            <a:r>
              <a:rPr lang="en-US" sz="1400" dirty="0"/>
              <a:t>, USFWS; credit “surfer”: modification of work by Mike Baird)</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0_Turtle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506" b="-7506"/>
          <a:stretch>
            <a:fillRect/>
          </a:stretch>
        </p:blipFill>
        <p:spPr>
          <a:xfrm>
            <a:off x="457200" y="2948522"/>
            <a:ext cx="8062913" cy="3500071"/>
          </a:xfrm>
        </p:spPr>
      </p:pic>
      <p:sp>
        <p:nvSpPr>
          <p:cNvPr id="2" name="TextBox 1"/>
          <p:cNvSpPr txBox="1"/>
          <p:nvPr/>
        </p:nvSpPr>
        <p:spPr>
          <a:xfrm>
            <a:off x="457200" y="1124946"/>
            <a:ext cx="8256494" cy="1823576"/>
          </a:xfrm>
          <a:prstGeom prst="rect">
            <a:avLst/>
          </a:prstGeom>
          <a:noFill/>
        </p:spPr>
        <p:txBody>
          <a:bodyPr wrap="square" rtlCol="0">
            <a:spAutoFit/>
          </a:bodyPr>
          <a:lstStyle/>
          <a:p>
            <a:pPr>
              <a:spcBef>
                <a:spcPts val="480"/>
              </a:spcBef>
              <a:spcAft>
                <a:spcPts val="600"/>
              </a:spcAft>
            </a:pPr>
            <a:r>
              <a:rPr lang="en-US" sz="1700" dirty="0"/>
              <a:t>Loggerhead sea turtle hatchlings are born knowing how to find the ocean and how to swim. </a:t>
            </a:r>
          </a:p>
          <a:p>
            <a:pPr>
              <a:spcBef>
                <a:spcPts val="480"/>
              </a:spcBef>
              <a:spcAft>
                <a:spcPts val="600"/>
              </a:spcAft>
            </a:pPr>
            <a:r>
              <a:rPr lang="en-US" sz="1700" dirty="0"/>
              <a:t>Unlike the sea turtle, humans must learn how to swim (and surf). </a:t>
            </a:r>
          </a:p>
          <a:p>
            <a:pPr>
              <a:spcBef>
                <a:spcPts val="480"/>
              </a:spcBef>
              <a:spcAft>
                <a:spcPts val="600"/>
              </a:spcAft>
            </a:pPr>
            <a:r>
              <a:rPr lang="en-US" sz="1700" dirty="0"/>
              <a:t>As humans, we pride ourselves on our ability to learn. </a:t>
            </a:r>
          </a:p>
          <a:p>
            <a:pPr>
              <a:spcBef>
                <a:spcPts val="480"/>
              </a:spcBef>
              <a:spcAft>
                <a:spcPts val="600"/>
              </a:spcAft>
            </a:pPr>
            <a:r>
              <a:rPr lang="en-US" sz="1700" b="1" dirty="0"/>
              <a:t>What processes are at work as we come to know what we know?</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schedules</a:t>
            </a:r>
          </a:p>
        </p:txBody>
      </p:sp>
      <p:sp>
        <p:nvSpPr>
          <p:cNvPr id="4" name="Text Placeholder 3"/>
          <p:cNvSpPr>
            <a:spLocks noGrp="1"/>
          </p:cNvSpPr>
          <p:nvPr>
            <p:ph type="body" sz="quarter" idx="14"/>
          </p:nvPr>
        </p:nvSpPr>
        <p:spPr>
          <a:xfrm>
            <a:off x="457200" y="1176682"/>
            <a:ext cx="8062912" cy="4954296"/>
          </a:xfrm>
        </p:spPr>
        <p:txBody>
          <a:bodyPr>
            <a:normAutofit/>
          </a:bodyPr>
          <a:lstStyle/>
          <a:p>
            <a:r>
              <a:rPr lang="en-US" sz="1700" dirty="0"/>
              <a:t>The best way to teach a behavior is with positive reinforcement. However, there are many ways that positive reinforcement can be administered.</a:t>
            </a:r>
          </a:p>
          <a:p>
            <a:r>
              <a:rPr lang="en-US" sz="1700" b="1" dirty="0"/>
              <a:t>Continuous reinforcement </a:t>
            </a:r>
            <a:r>
              <a:rPr lang="mr-IN" sz="1700" dirty="0"/>
              <a:t>–</a:t>
            </a:r>
            <a:r>
              <a:rPr lang="en-US" sz="1700" dirty="0"/>
              <a:t> when an organism receives a </a:t>
            </a:r>
            <a:r>
              <a:rPr lang="en-US" sz="1700" dirty="0" err="1"/>
              <a:t>reinforcer</a:t>
            </a:r>
            <a:r>
              <a:rPr lang="en-US" sz="1700" dirty="0"/>
              <a:t> </a:t>
            </a:r>
            <a:r>
              <a:rPr lang="en-US" sz="1700" u="sng" dirty="0"/>
              <a:t>each time </a:t>
            </a:r>
            <a:r>
              <a:rPr lang="en-US" sz="1700" dirty="0"/>
              <a:t>it displays a behavior.</a:t>
            </a:r>
          </a:p>
          <a:p>
            <a:pPr marL="285750" indent="-285750">
              <a:buFontTx/>
              <a:buChar char="-"/>
            </a:pPr>
            <a:r>
              <a:rPr lang="en-US" sz="1700" dirty="0"/>
              <a:t>Quickest way to teach a behavior.</a:t>
            </a:r>
          </a:p>
          <a:p>
            <a:pPr marL="285750" indent="-285750">
              <a:buFontTx/>
              <a:buChar char="-"/>
            </a:pPr>
            <a:r>
              <a:rPr lang="en-US" sz="1700" dirty="0"/>
              <a:t>E.g. a dog receives a treat every time it sits when told to.</a:t>
            </a:r>
          </a:p>
          <a:p>
            <a:pPr marL="285750" indent="-285750">
              <a:buFontTx/>
              <a:buChar char="-"/>
            </a:pPr>
            <a:r>
              <a:rPr lang="en-US" sz="1700" dirty="0"/>
              <a:t>Timing is important - the treat must be presented immediately after sitting in order for the dog to associate the target behavior with the consequence.</a:t>
            </a:r>
          </a:p>
          <a:p>
            <a:r>
              <a:rPr lang="en-US" sz="1700" dirty="0"/>
              <a:t>However, if the trainer suddenly stops providing treats, the dog will stop sitting so another type of reinforcement is then used once the behavior is learnt.</a:t>
            </a:r>
          </a:p>
          <a:p>
            <a:r>
              <a:rPr lang="en-US" sz="1700" b="1" dirty="0"/>
              <a:t>Partial reinforcement </a:t>
            </a:r>
            <a:r>
              <a:rPr lang="mr-IN" sz="1700" dirty="0"/>
              <a:t>–</a:t>
            </a:r>
            <a:r>
              <a:rPr lang="en-US" sz="1700" dirty="0"/>
              <a:t> the organism does not get reinforced </a:t>
            </a:r>
            <a:r>
              <a:rPr lang="en-US" sz="1700" dirty="0" err="1"/>
              <a:t>everytime</a:t>
            </a:r>
            <a:r>
              <a:rPr lang="en-US" sz="1700" dirty="0"/>
              <a:t> they display the desired behavior (they are reinforced intermittently).</a:t>
            </a:r>
          </a:p>
          <a:p>
            <a:pPr marL="285750" indent="-285750">
              <a:buFontTx/>
              <a:buChar char="-"/>
            </a:pPr>
            <a:r>
              <a:rPr lang="en-US" sz="1700" dirty="0"/>
              <a:t>There are several types of partial reinforcement schedules.</a:t>
            </a:r>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9574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reinforcement scales</a:t>
            </a:r>
          </a:p>
        </p:txBody>
      </p:sp>
      <p:sp>
        <p:nvSpPr>
          <p:cNvPr id="4" name="Text Placeholder 3"/>
          <p:cNvSpPr>
            <a:spLocks noGrp="1"/>
          </p:cNvSpPr>
          <p:nvPr>
            <p:ph type="body" sz="quarter" idx="14"/>
          </p:nvPr>
        </p:nvSpPr>
        <p:spPr>
          <a:xfrm>
            <a:off x="457200" y="993035"/>
            <a:ext cx="8476938" cy="5707568"/>
          </a:xfrm>
        </p:spPr>
        <p:txBody>
          <a:bodyPr>
            <a:normAutofit fontScale="92500" lnSpcReduction="20000"/>
          </a:bodyPr>
          <a:lstStyle/>
          <a:p>
            <a:pPr>
              <a:lnSpc>
                <a:spcPct val="110000"/>
              </a:lnSpc>
              <a:spcBef>
                <a:spcPts val="480"/>
              </a:spcBef>
            </a:pPr>
            <a:r>
              <a:rPr lang="en-US" sz="1800" b="1" u="sng" dirty="0">
                <a:solidFill>
                  <a:srgbClr val="6CB255"/>
                </a:solidFill>
              </a:rPr>
              <a:t>Fixed vs Variable</a:t>
            </a:r>
          </a:p>
          <a:p>
            <a:pPr>
              <a:lnSpc>
                <a:spcPct val="110000"/>
              </a:lnSpc>
              <a:spcBef>
                <a:spcPts val="480"/>
              </a:spcBef>
            </a:pPr>
            <a:r>
              <a:rPr lang="en-US" sz="1800" b="1" dirty="0"/>
              <a:t>Fixed </a:t>
            </a:r>
            <a:r>
              <a:rPr lang="mr-IN" sz="1800" dirty="0"/>
              <a:t>–</a:t>
            </a:r>
            <a:r>
              <a:rPr lang="en-US" sz="1800" dirty="0"/>
              <a:t> the number of responses between reinforcements or the amount of time between reinforcements is set and unchanging.</a:t>
            </a:r>
          </a:p>
          <a:p>
            <a:pPr>
              <a:lnSpc>
                <a:spcPct val="110000"/>
              </a:lnSpc>
              <a:spcBef>
                <a:spcPts val="480"/>
              </a:spcBef>
            </a:pPr>
            <a:r>
              <a:rPr lang="en-US" sz="1800" b="1" dirty="0"/>
              <a:t>Variable </a:t>
            </a:r>
            <a:r>
              <a:rPr lang="mr-IN" sz="1800" dirty="0"/>
              <a:t>–</a:t>
            </a:r>
            <a:r>
              <a:rPr lang="en-US" sz="1800" dirty="0"/>
              <a:t> the number of responses between reinforcements or the amount of time between reinforcements varies or changes.</a:t>
            </a:r>
          </a:p>
          <a:p>
            <a:pPr>
              <a:lnSpc>
                <a:spcPct val="110000"/>
              </a:lnSpc>
              <a:spcBef>
                <a:spcPts val="480"/>
              </a:spcBef>
            </a:pPr>
            <a:r>
              <a:rPr lang="en-US" sz="1800" b="1" u="sng" dirty="0">
                <a:solidFill>
                  <a:srgbClr val="6CB255"/>
                </a:solidFill>
              </a:rPr>
              <a:t>Interval vs Ratio</a:t>
            </a:r>
          </a:p>
          <a:p>
            <a:pPr>
              <a:lnSpc>
                <a:spcPct val="110000"/>
              </a:lnSpc>
              <a:spcBef>
                <a:spcPts val="480"/>
              </a:spcBef>
            </a:pPr>
            <a:r>
              <a:rPr lang="en-US" sz="1800" b="1" dirty="0"/>
              <a:t>Interval</a:t>
            </a:r>
            <a:r>
              <a:rPr lang="en-US" sz="1800" dirty="0"/>
              <a:t> </a:t>
            </a:r>
            <a:r>
              <a:rPr lang="mr-IN" sz="1800" dirty="0"/>
              <a:t>–</a:t>
            </a:r>
            <a:r>
              <a:rPr lang="en-US" sz="1800" dirty="0"/>
              <a:t> the schedule is based on the time between reinforcements.</a:t>
            </a:r>
          </a:p>
          <a:p>
            <a:pPr>
              <a:lnSpc>
                <a:spcPct val="110000"/>
              </a:lnSpc>
              <a:spcBef>
                <a:spcPts val="480"/>
              </a:spcBef>
            </a:pPr>
            <a:r>
              <a:rPr lang="en-US" sz="1800" b="1" dirty="0"/>
              <a:t>Ratio </a:t>
            </a:r>
            <a:r>
              <a:rPr lang="mr-IN" sz="1800" dirty="0"/>
              <a:t>–</a:t>
            </a:r>
            <a:r>
              <a:rPr lang="en-US" sz="1800" dirty="0"/>
              <a:t> the schedule is based on the number of responses between reinforcements.</a:t>
            </a:r>
          </a:p>
          <a:p>
            <a:pPr>
              <a:lnSpc>
                <a:spcPct val="110000"/>
              </a:lnSpc>
              <a:spcBef>
                <a:spcPts val="480"/>
              </a:spcBef>
            </a:pPr>
            <a:endParaRPr lang="en-US" sz="1800" dirty="0"/>
          </a:p>
          <a:p>
            <a:pPr marL="285750" indent="-285750">
              <a:lnSpc>
                <a:spcPct val="110000"/>
              </a:lnSpc>
              <a:spcBef>
                <a:spcPts val="480"/>
              </a:spcBef>
              <a:buFont typeface="Arial" charset="0"/>
              <a:buChar char="•"/>
            </a:pPr>
            <a:r>
              <a:rPr lang="en-US" sz="1800" b="1" dirty="0"/>
              <a:t>Fixed interval </a:t>
            </a:r>
            <a:r>
              <a:rPr lang="mr-IN" sz="1800" dirty="0"/>
              <a:t>–</a:t>
            </a:r>
            <a:r>
              <a:rPr lang="en-US" sz="1800" dirty="0"/>
              <a:t> reinforcement is delivered at predictable time intervals (patients take pain relief medication at set times).</a:t>
            </a:r>
          </a:p>
          <a:p>
            <a:pPr marL="285750" indent="-285750">
              <a:lnSpc>
                <a:spcPct val="110000"/>
              </a:lnSpc>
              <a:spcBef>
                <a:spcPts val="480"/>
              </a:spcBef>
              <a:buFont typeface="Arial" charset="0"/>
              <a:buChar char="•"/>
            </a:pPr>
            <a:r>
              <a:rPr lang="en-US" sz="1800" b="1" dirty="0"/>
              <a:t>Variable interval </a:t>
            </a:r>
            <a:r>
              <a:rPr lang="mr-IN" sz="1800" dirty="0"/>
              <a:t>–</a:t>
            </a:r>
            <a:r>
              <a:rPr lang="en-US" sz="1800" dirty="0"/>
              <a:t> reinforcement is delivered at unpredictable time intervals (checking </a:t>
            </a:r>
            <a:r>
              <a:rPr lang="en-US" sz="1800" dirty="0" err="1"/>
              <a:t>facebook</a:t>
            </a:r>
            <a:r>
              <a:rPr lang="en-US" sz="1800" dirty="0"/>
              <a:t>).</a:t>
            </a:r>
          </a:p>
          <a:p>
            <a:pPr marL="285750" indent="-285750">
              <a:lnSpc>
                <a:spcPct val="110000"/>
              </a:lnSpc>
              <a:spcBef>
                <a:spcPts val="480"/>
              </a:spcBef>
              <a:buFont typeface="Arial" charset="0"/>
              <a:buChar char="•"/>
            </a:pPr>
            <a:r>
              <a:rPr lang="en-US" sz="1800" b="1" dirty="0"/>
              <a:t>Fixed ratio </a:t>
            </a:r>
            <a:r>
              <a:rPr lang="mr-IN" sz="1800" dirty="0"/>
              <a:t>–</a:t>
            </a:r>
            <a:r>
              <a:rPr lang="en-US" sz="1800" dirty="0"/>
              <a:t> reinforcement is delivered after a predictable number of responses (</a:t>
            </a:r>
            <a:r>
              <a:rPr lang="en-US" sz="1800" dirty="0" err="1"/>
              <a:t>facotry</a:t>
            </a:r>
            <a:r>
              <a:rPr lang="en-US" sz="1800" dirty="0"/>
              <a:t> workers being paid for every x number of items manufactured).</a:t>
            </a:r>
          </a:p>
          <a:p>
            <a:pPr marL="285750" indent="-285750">
              <a:lnSpc>
                <a:spcPct val="110000"/>
              </a:lnSpc>
              <a:spcBef>
                <a:spcPts val="480"/>
              </a:spcBef>
              <a:buFont typeface="Arial" charset="0"/>
              <a:buChar char="•"/>
            </a:pPr>
            <a:r>
              <a:rPr lang="en-US" sz="1800" b="1" dirty="0"/>
              <a:t>Variable ratio </a:t>
            </a:r>
            <a:r>
              <a:rPr lang="mr-IN" sz="1800" dirty="0"/>
              <a:t>–</a:t>
            </a:r>
            <a:r>
              <a:rPr lang="en-US" sz="1800" dirty="0"/>
              <a:t> reinforcement is delivered after an unpredictable number of responses (gambling).</a:t>
            </a:r>
          </a:p>
          <a:p>
            <a:pPr>
              <a:lnSpc>
                <a:spcPct val="110000"/>
              </a:lnSpc>
              <a:spcBef>
                <a:spcPts val="480"/>
              </a:spcBef>
            </a:pPr>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864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Partial Reinforcement schedules</a:t>
            </a:r>
          </a:p>
        </p:txBody>
      </p:sp>
      <p:sp>
        <p:nvSpPr>
          <p:cNvPr id="7" name="Text Placeholder 6"/>
          <p:cNvSpPr>
            <a:spLocks noGrp="1"/>
          </p:cNvSpPr>
          <p:nvPr>
            <p:ph type="body" sz="quarter" idx="14"/>
          </p:nvPr>
        </p:nvSpPr>
        <p:spPr>
          <a:xfrm>
            <a:off x="457200" y="2830345"/>
            <a:ext cx="3260361" cy="3357920"/>
          </a:xfrm>
        </p:spPr>
        <p:txBody>
          <a:bodyPr>
            <a:noAutofit/>
          </a:bodyPr>
          <a:lstStyle/>
          <a:p>
            <a:r>
              <a:rPr lang="en-US" sz="1700" b="1" dirty="0"/>
              <a:t>Variable interval schedule - </a:t>
            </a:r>
            <a:r>
              <a:rPr lang="en-US" sz="1700" dirty="0"/>
              <a:t>unpredictable and produces a moderate, steady response rate (e.g., restaurant manager). </a:t>
            </a:r>
          </a:p>
          <a:p>
            <a:r>
              <a:rPr lang="en-US" sz="1700" b="1" dirty="0"/>
              <a:t>Fixed interval schedule </a:t>
            </a:r>
            <a:r>
              <a:rPr lang="en-US" sz="1700" dirty="0"/>
              <a:t>-  yields a scallop-shaped response pattern, reflecting a significant pause after reinforcement (e.g., surgery patient).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Response.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145" r="-35145"/>
          <a:stretch>
            <a:fillRect/>
          </a:stretch>
        </p:blipFill>
        <p:spPr>
          <a:xfrm>
            <a:off x="2456059" y="2830345"/>
            <a:ext cx="8062913" cy="3500071"/>
          </a:xfrm>
        </p:spPr>
      </p:pic>
      <p:sp>
        <p:nvSpPr>
          <p:cNvPr id="2" name="TextBox 1"/>
          <p:cNvSpPr txBox="1"/>
          <p:nvPr/>
        </p:nvSpPr>
        <p:spPr>
          <a:xfrm>
            <a:off x="7581798" y="6226650"/>
            <a:ext cx="1433512" cy="307777"/>
          </a:xfrm>
          <a:prstGeom prst="rect">
            <a:avLst/>
          </a:prstGeom>
          <a:noFill/>
        </p:spPr>
        <p:txBody>
          <a:bodyPr wrap="square" rtlCol="0">
            <a:spAutoFit/>
          </a:bodyPr>
          <a:lstStyle/>
          <a:p>
            <a:r>
              <a:rPr lang="en-US" sz="1400" dirty="0"/>
              <a:t>Figure 6.13</a:t>
            </a:r>
          </a:p>
        </p:txBody>
      </p:sp>
      <p:sp>
        <p:nvSpPr>
          <p:cNvPr id="3" name="TextBox 2"/>
          <p:cNvSpPr txBox="1"/>
          <p:nvPr/>
        </p:nvSpPr>
        <p:spPr>
          <a:xfrm>
            <a:off x="457200" y="1076807"/>
            <a:ext cx="8367221" cy="1682512"/>
          </a:xfrm>
          <a:prstGeom prst="rect">
            <a:avLst/>
          </a:prstGeom>
          <a:noFill/>
        </p:spPr>
        <p:txBody>
          <a:bodyPr wrap="square" rtlCol="0">
            <a:spAutoFit/>
          </a:bodyPr>
          <a:lstStyle/>
          <a:p>
            <a:pPr>
              <a:spcBef>
                <a:spcPts val="480"/>
              </a:spcBef>
              <a:spcAft>
                <a:spcPts val="600"/>
              </a:spcAft>
            </a:pPr>
            <a:r>
              <a:rPr lang="en-US" sz="1700" dirty="0"/>
              <a:t>The four reinforcement schedules yield different response patterns. </a:t>
            </a:r>
          </a:p>
          <a:p>
            <a:pPr>
              <a:spcBef>
                <a:spcPts val="480"/>
              </a:spcBef>
              <a:spcAft>
                <a:spcPts val="600"/>
              </a:spcAft>
            </a:pPr>
            <a:r>
              <a:rPr lang="en-US" sz="1700" b="1" dirty="0"/>
              <a:t>Variable ratio schedule </a:t>
            </a:r>
            <a:r>
              <a:rPr lang="en-US" sz="1700" dirty="0"/>
              <a:t>- unpredictable and yields high and steady response rates, with little if any pause after reinforcement (e.g., gambler). </a:t>
            </a:r>
          </a:p>
          <a:p>
            <a:pPr>
              <a:spcBef>
                <a:spcPts val="480"/>
              </a:spcBef>
              <a:spcAft>
                <a:spcPts val="600"/>
              </a:spcAft>
            </a:pPr>
            <a:r>
              <a:rPr lang="en-US" sz="1700" b="1" dirty="0"/>
              <a:t>Fixed ratio schedule </a:t>
            </a:r>
            <a:r>
              <a:rPr lang="en-US" sz="1700" dirty="0"/>
              <a:t>- predictable and produces a high response rate, with a short pause after reinforcement (e.g., eyeglass saleswoman).</a:t>
            </a:r>
          </a:p>
        </p:txBody>
      </p:sp>
    </p:spTree>
    <p:extLst>
      <p:ext uri="{BB962C8B-B14F-4D97-AF65-F5344CB8AC3E}">
        <p14:creationId xmlns:p14="http://schemas.microsoft.com/office/powerpoint/2010/main" val="414759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Gambling and the brain</a:t>
            </a:r>
          </a:p>
        </p:txBody>
      </p:sp>
      <p:sp>
        <p:nvSpPr>
          <p:cNvPr id="7" name="Text Placeholder 6"/>
          <p:cNvSpPr>
            <a:spLocks noGrp="1"/>
          </p:cNvSpPr>
          <p:nvPr>
            <p:ph type="body" sz="quarter" idx="14"/>
          </p:nvPr>
        </p:nvSpPr>
        <p:spPr/>
        <p:txBody>
          <a:bodyPr>
            <a:noAutofit/>
          </a:bodyPr>
          <a:lstStyle/>
          <a:p>
            <a:r>
              <a:rPr lang="en-US" sz="1600" dirty="0"/>
              <a:t>Some research suggests that pathological gamblers use gambling to compensate for abnormally low levels of the hormone norepinephrine, which is associated with stress and is secreted in moments of arousal and thrill. </a:t>
            </a:r>
          </a:p>
          <a:p>
            <a:r>
              <a:rPr lang="en-US" sz="1400" dirty="0"/>
              <a:t>Figure 6.14 (credit: Ted Murphy)</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Gambling.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spTree>
    <p:extLst>
      <p:ext uri="{BB962C8B-B14F-4D97-AF65-F5344CB8AC3E}">
        <p14:creationId xmlns:p14="http://schemas.microsoft.com/office/powerpoint/2010/main" val="344893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Cognition &amp; latent learning</a:t>
            </a:r>
          </a:p>
        </p:txBody>
      </p:sp>
      <p:sp>
        <p:nvSpPr>
          <p:cNvPr id="4" name="Text Placeholder 3"/>
          <p:cNvSpPr>
            <a:spLocks noGrp="1"/>
          </p:cNvSpPr>
          <p:nvPr>
            <p:ph type="body" sz="quarter" idx="14"/>
          </p:nvPr>
        </p:nvSpPr>
        <p:spPr>
          <a:xfrm>
            <a:off x="457199" y="1291312"/>
            <a:ext cx="8367221" cy="5274380"/>
          </a:xfrm>
        </p:spPr>
        <p:txBody>
          <a:bodyPr>
            <a:normAutofit/>
          </a:bodyPr>
          <a:lstStyle/>
          <a:p>
            <a:r>
              <a:rPr lang="en-US" sz="1700" dirty="0"/>
              <a:t>Research conducted by Edward C. </a:t>
            </a:r>
            <a:r>
              <a:rPr lang="en-US" sz="1700" dirty="0" err="1"/>
              <a:t>Tolman</a:t>
            </a:r>
            <a:r>
              <a:rPr lang="en-US" sz="1700" dirty="0"/>
              <a:t> found that learning could still occur without reinforcement. This introduced the idea that there is a cognitive aspect to learning.</a:t>
            </a:r>
          </a:p>
          <a:p>
            <a:r>
              <a:rPr lang="en-US" sz="1700" dirty="0"/>
              <a:t>While studying rats he found that if he put them in a maze to learn their way through it, they would eventually form a cognitive map of it.</a:t>
            </a:r>
          </a:p>
          <a:p>
            <a:r>
              <a:rPr lang="en-US" sz="1700" b="1" dirty="0"/>
              <a:t>Cognitive map </a:t>
            </a:r>
            <a:r>
              <a:rPr lang="mr-IN" sz="1700" dirty="0"/>
              <a:t>–</a:t>
            </a:r>
            <a:r>
              <a:rPr lang="en-US" sz="1700" dirty="0"/>
              <a:t> a mental picture of the layout an environment.</a:t>
            </a:r>
          </a:p>
          <a:p>
            <a:r>
              <a:rPr lang="en-US" sz="1700" dirty="0"/>
              <a:t>After 10 sessions in the maze without food as reinforcement, food was placed at the exit and the rats were able to very quickly exit the maze showing that they had learned the way out. This is called latent learning.</a:t>
            </a:r>
          </a:p>
          <a:p>
            <a:r>
              <a:rPr lang="en-US" sz="1700" b="1" dirty="0"/>
              <a:t>Latent learning </a:t>
            </a:r>
            <a:r>
              <a:rPr lang="mr-IN" sz="1700" dirty="0"/>
              <a:t>–</a:t>
            </a:r>
            <a:r>
              <a:rPr lang="en-US" sz="1700" dirty="0"/>
              <a:t> learning that occurs but is not observable in behavior until there is a reason to demonstrate it.</a:t>
            </a:r>
          </a:p>
          <a:p>
            <a:pPr marL="285750" indent="-285750">
              <a:buFontTx/>
              <a:buChar char="-"/>
            </a:pPr>
            <a:r>
              <a:rPr lang="en-US" sz="1700" dirty="0"/>
              <a:t>Children may learn behaviors from their parents that they do not demonstrate until they are older.</a:t>
            </a:r>
          </a:p>
          <a:p>
            <a:pPr marL="285750" indent="-285750">
              <a:buFontTx/>
              <a:buChar char="-"/>
            </a:pPr>
            <a:r>
              <a:rPr lang="en-US" sz="1700" dirty="0"/>
              <a:t>A child may learn the route to school from watching his parent drive there but will not demonstrate this until they can drive themselves or have to get there by bike, walking etc.</a:t>
            </a:r>
          </a:p>
          <a:p>
            <a:endParaRPr lang="en-US" dirty="0"/>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55653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Cognitive maps</a:t>
            </a:r>
          </a:p>
        </p:txBody>
      </p:sp>
      <p:sp>
        <p:nvSpPr>
          <p:cNvPr id="7" name="Text Placeholder 6"/>
          <p:cNvSpPr>
            <a:spLocks noGrp="1"/>
          </p:cNvSpPr>
          <p:nvPr>
            <p:ph type="body" sz="quarter" idx="14"/>
          </p:nvPr>
        </p:nvSpPr>
        <p:spPr>
          <a:xfrm>
            <a:off x="457199" y="4843981"/>
            <a:ext cx="8367221" cy="1796662"/>
          </a:xfrm>
        </p:spPr>
        <p:txBody>
          <a:bodyPr>
            <a:normAutofit/>
          </a:bodyPr>
          <a:lstStyle/>
          <a:p>
            <a:r>
              <a:rPr lang="en-US" sz="1700" dirty="0"/>
              <a:t>Psychologist Edward </a:t>
            </a:r>
            <a:r>
              <a:rPr lang="en-US" sz="1700" dirty="0" err="1"/>
              <a:t>Tolman</a:t>
            </a:r>
            <a:r>
              <a:rPr lang="en-US" sz="1700" dirty="0"/>
              <a:t> found that rats use cognitive maps to navigate through a maze. Have you ever worked your way through various levels on a video game? You learned when to turn left or right, move up or down. In that case you were relying on a cognitive map, just like the rats in a maze. </a:t>
            </a:r>
          </a:p>
          <a:p>
            <a:r>
              <a:rPr lang="en-US" sz="1400" dirty="0"/>
              <a:t>Figure 6.15 (credit: modification of work by </a:t>
            </a:r>
            <a:r>
              <a:rPr lang="cs-CZ" sz="1400" dirty="0"/>
              <a:t>“</a:t>
            </a:r>
            <a:r>
              <a:rPr lang="de-DE" sz="1400" dirty="0" err="1"/>
              <a:t>FutUndBeidl</a:t>
            </a:r>
            <a:r>
              <a:rPr lang="cs-CZ" sz="1400" dirty="0"/>
              <a:t>”</a:t>
            </a:r>
            <a:r>
              <a:rPr lang="de-DE" sz="1400" dirty="0"/>
              <a:t>/</a:t>
            </a:r>
            <a:r>
              <a:rPr lang="de-DE" sz="1400" dirty="0" err="1"/>
              <a:t>Flickr</a:t>
            </a:r>
            <a:r>
              <a:rPr lang="de-DE" sz="1400" dirty="0"/>
              <a:t>)</a:t>
            </a:r>
            <a:endParaRPr lang="en-US" sz="14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Ratmaze.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695" r="-32695"/>
          <a:stretch>
            <a:fillRect/>
          </a:stretch>
        </p:blipFill>
        <p:spPr/>
      </p:pic>
    </p:spTree>
    <p:extLst>
      <p:ext uri="{BB962C8B-B14F-4D97-AF65-F5344CB8AC3E}">
        <p14:creationId xmlns:p14="http://schemas.microsoft.com/office/powerpoint/2010/main" val="1281868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Observational learning (modeling)</a:t>
            </a:r>
          </a:p>
        </p:txBody>
      </p:sp>
      <p:sp>
        <p:nvSpPr>
          <p:cNvPr id="7" name="Text Placeholder 6"/>
          <p:cNvSpPr>
            <a:spLocks noGrp="1"/>
          </p:cNvSpPr>
          <p:nvPr>
            <p:ph type="body" sz="quarter" idx="14"/>
          </p:nvPr>
        </p:nvSpPr>
        <p:spPr>
          <a:xfrm>
            <a:off x="457199" y="5591331"/>
            <a:ext cx="8062912" cy="1018640"/>
          </a:xfrm>
        </p:spPr>
        <p:txBody>
          <a:bodyPr>
            <a:normAutofit/>
          </a:bodyPr>
          <a:lstStyle/>
          <a:p>
            <a:r>
              <a:rPr lang="en-US" sz="1600" dirty="0"/>
              <a:t>This spider monkey learned to drink water from a plastic bottle by seeing the behavior modeled by a human. </a:t>
            </a:r>
          </a:p>
          <a:p>
            <a:r>
              <a:rPr lang="en-US" sz="1400" dirty="0"/>
              <a:t>Figure 6.16 (credit: U.S. Air Force, Senior Airman Kasey Close)</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6_04_Monkey.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2784" r="-12784"/>
          <a:stretch>
            <a:fillRect/>
          </a:stretch>
        </p:blipFill>
        <p:spPr>
          <a:xfrm>
            <a:off x="457198" y="1990960"/>
            <a:ext cx="8062913" cy="3500071"/>
          </a:xfrm>
        </p:spPr>
      </p:pic>
      <p:sp>
        <p:nvSpPr>
          <p:cNvPr id="2" name="TextBox 1"/>
          <p:cNvSpPr txBox="1"/>
          <p:nvPr/>
        </p:nvSpPr>
        <p:spPr>
          <a:xfrm>
            <a:off x="457197" y="1134043"/>
            <a:ext cx="8367223" cy="756617"/>
          </a:xfrm>
          <a:prstGeom prst="rect">
            <a:avLst/>
          </a:prstGeom>
          <a:noFill/>
        </p:spPr>
        <p:txBody>
          <a:bodyPr wrap="square" rtlCol="0">
            <a:spAutoFit/>
          </a:bodyPr>
          <a:lstStyle/>
          <a:p>
            <a:pPr>
              <a:spcBef>
                <a:spcPts val="480"/>
              </a:spcBef>
              <a:spcAft>
                <a:spcPts val="600"/>
              </a:spcAft>
            </a:pPr>
            <a:r>
              <a:rPr lang="en-US" sz="1700" b="1" dirty="0"/>
              <a:t>Observational learning </a:t>
            </a:r>
            <a:r>
              <a:rPr lang="mr-IN" sz="1700" dirty="0"/>
              <a:t>–</a:t>
            </a:r>
            <a:r>
              <a:rPr lang="en-US" sz="1700" dirty="0"/>
              <a:t> learning by watching others and then imitating.</a:t>
            </a:r>
          </a:p>
          <a:p>
            <a:pPr>
              <a:spcBef>
                <a:spcPts val="480"/>
              </a:spcBef>
              <a:spcAft>
                <a:spcPts val="600"/>
              </a:spcAft>
            </a:pPr>
            <a:r>
              <a:rPr lang="en-US" sz="1700" b="1" dirty="0"/>
              <a:t>Model</a:t>
            </a:r>
            <a:r>
              <a:rPr lang="en-US" sz="1700" dirty="0"/>
              <a:t> - the individual performing the imitated behavior.</a:t>
            </a:r>
          </a:p>
        </p:txBody>
      </p:sp>
    </p:spTree>
    <p:extLst>
      <p:ext uri="{BB962C8B-B14F-4D97-AF65-F5344CB8AC3E}">
        <p14:creationId xmlns:p14="http://schemas.microsoft.com/office/powerpoint/2010/main" val="51241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Observational learning</a:t>
            </a:r>
          </a:p>
        </p:txBody>
      </p:sp>
      <p:sp>
        <p:nvSpPr>
          <p:cNvPr id="7" name="Text Placeholder 6"/>
          <p:cNvSpPr>
            <a:spLocks noGrp="1"/>
          </p:cNvSpPr>
          <p:nvPr>
            <p:ph type="body" sz="quarter" idx="14"/>
          </p:nvPr>
        </p:nvSpPr>
        <p:spPr>
          <a:xfrm>
            <a:off x="457200" y="4843981"/>
            <a:ext cx="8062912" cy="1661749"/>
          </a:xfrm>
        </p:spPr>
        <p:txBody>
          <a:bodyPr>
            <a:normAutofit fontScale="92500" lnSpcReduction="10000"/>
          </a:bodyPr>
          <a:lstStyle/>
          <a:p>
            <a:pPr marL="342900" indent="-342900">
              <a:buAutoNum type="alphaLcParenBoth"/>
            </a:pPr>
            <a:r>
              <a:rPr lang="en-US" sz="1600" dirty="0"/>
              <a:t>Yoga students learn by observation as their yoga instructor demonstrates the correct stance and movement for her students (live model).</a:t>
            </a:r>
          </a:p>
          <a:p>
            <a:pPr marL="342900" indent="-342900">
              <a:buAutoNum type="alphaLcParenBoth"/>
            </a:pPr>
            <a:r>
              <a:rPr lang="en-US" sz="1600" dirty="0"/>
              <a:t>Models don’t have to be present for learning to occur: through symbolic modeling, this child can learn a behavior by watching someone demonstrate it on television. </a:t>
            </a:r>
          </a:p>
          <a:p>
            <a:pPr marL="342900" indent="-342900">
              <a:buAutoNum type="alphaLcParenBoth"/>
            </a:pPr>
            <a:r>
              <a:rPr lang="en-US" sz="1600" dirty="0"/>
              <a:t>(credit a: modification of work by Tony </a:t>
            </a:r>
            <a:r>
              <a:rPr lang="en-US" sz="1600" dirty="0" err="1"/>
              <a:t>Cecala</a:t>
            </a:r>
            <a:r>
              <a:rPr lang="en-US" sz="1600" dirty="0"/>
              <a:t>; credit b: modification of work by Andrew Hyde)</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4_Yoga.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414" r="-7414"/>
          <a:stretch>
            <a:fillRect/>
          </a:stretch>
        </p:blipFill>
        <p:spPr/>
      </p:pic>
      <p:sp>
        <p:nvSpPr>
          <p:cNvPr id="2" name="TextBox 1"/>
          <p:cNvSpPr txBox="1"/>
          <p:nvPr/>
        </p:nvSpPr>
        <p:spPr>
          <a:xfrm>
            <a:off x="7282982" y="4405478"/>
            <a:ext cx="1237130" cy="307777"/>
          </a:xfrm>
          <a:prstGeom prst="rect">
            <a:avLst/>
          </a:prstGeom>
          <a:noFill/>
        </p:spPr>
        <p:txBody>
          <a:bodyPr wrap="square" rtlCol="0">
            <a:spAutoFit/>
          </a:bodyPr>
          <a:lstStyle/>
          <a:p>
            <a:r>
              <a:rPr lang="en-US" sz="1400" dirty="0"/>
              <a:t>Figure 6.17</a:t>
            </a:r>
          </a:p>
        </p:txBody>
      </p:sp>
    </p:spTree>
    <p:extLst>
      <p:ext uri="{BB962C8B-B14F-4D97-AF65-F5344CB8AC3E}">
        <p14:creationId xmlns:p14="http://schemas.microsoft.com/office/powerpoint/2010/main" val="348058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Learning theory</a:t>
            </a:r>
          </a:p>
        </p:txBody>
      </p:sp>
      <p:sp>
        <p:nvSpPr>
          <p:cNvPr id="4" name="Text Placeholder 3"/>
          <p:cNvSpPr>
            <a:spLocks noGrp="1"/>
          </p:cNvSpPr>
          <p:nvPr>
            <p:ph type="body" sz="quarter" idx="14"/>
          </p:nvPr>
        </p:nvSpPr>
        <p:spPr>
          <a:xfrm>
            <a:off x="457199" y="1231352"/>
            <a:ext cx="8367221" cy="5334340"/>
          </a:xfrm>
        </p:spPr>
        <p:txBody>
          <a:bodyPr>
            <a:normAutofit/>
          </a:bodyPr>
          <a:lstStyle/>
          <a:p>
            <a:pPr>
              <a:spcBef>
                <a:spcPts val="480"/>
              </a:spcBef>
            </a:pPr>
            <a:r>
              <a:rPr lang="en-US" sz="1700" dirty="0"/>
              <a:t>In order to explain how learning occurred without external reinforcement, Albert Bandura proposed social learning theory.</a:t>
            </a:r>
          </a:p>
          <a:p>
            <a:pPr>
              <a:spcBef>
                <a:spcPts val="480"/>
              </a:spcBef>
            </a:pPr>
            <a:r>
              <a:rPr lang="en-US" sz="1700" dirty="0"/>
              <a:t>He believed that observational learning involved more than just imitation and that internal mental states must be involved.</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6" name="Text Placeholder 3"/>
          <p:cNvSpPr txBox="1">
            <a:spLocks/>
          </p:cNvSpPr>
          <p:nvPr/>
        </p:nvSpPr>
        <p:spPr>
          <a:xfrm>
            <a:off x="457199" y="2715378"/>
            <a:ext cx="8367221" cy="373039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700" b="1" dirty="0">
                <a:solidFill>
                  <a:srgbClr val="6CB255"/>
                </a:solidFill>
              </a:rPr>
              <a:t>Steps in the Modeling Process</a:t>
            </a:r>
          </a:p>
          <a:p>
            <a:pPr marL="342900" indent="-342900">
              <a:buFont typeface="Arial" pitchFamily="34" charset="0"/>
              <a:buAutoNum type="arabicPeriod"/>
            </a:pPr>
            <a:r>
              <a:rPr lang="en-US" sz="1700" b="1" dirty="0"/>
              <a:t>Attention</a:t>
            </a:r>
            <a:r>
              <a:rPr lang="en-US" sz="1700" dirty="0"/>
              <a:t> </a:t>
            </a:r>
            <a:r>
              <a:rPr lang="mr-IN" sz="1700" dirty="0"/>
              <a:t>–</a:t>
            </a:r>
            <a:r>
              <a:rPr lang="en-US" sz="1700" dirty="0"/>
              <a:t> focus on the behavior.</a:t>
            </a:r>
          </a:p>
          <a:p>
            <a:pPr marL="342900" indent="-342900">
              <a:buFont typeface="Arial" pitchFamily="34" charset="0"/>
              <a:buAutoNum type="arabicPeriod"/>
            </a:pPr>
            <a:r>
              <a:rPr lang="en-US" sz="1700" b="1" dirty="0"/>
              <a:t>Retention</a:t>
            </a:r>
            <a:r>
              <a:rPr lang="en-US" sz="1700" dirty="0"/>
              <a:t> </a:t>
            </a:r>
            <a:r>
              <a:rPr lang="mr-IN" sz="1700" dirty="0"/>
              <a:t>–</a:t>
            </a:r>
            <a:r>
              <a:rPr lang="en-US" sz="1700" dirty="0"/>
              <a:t> remember what you observed.</a:t>
            </a:r>
          </a:p>
          <a:p>
            <a:pPr marL="342900" indent="-342900">
              <a:buFont typeface="Arial" pitchFamily="34" charset="0"/>
              <a:buAutoNum type="arabicPeriod"/>
            </a:pPr>
            <a:r>
              <a:rPr lang="en-US" sz="1700" b="1" dirty="0"/>
              <a:t>Reproduction</a:t>
            </a:r>
            <a:r>
              <a:rPr lang="en-US" sz="1700" dirty="0"/>
              <a:t> </a:t>
            </a:r>
            <a:r>
              <a:rPr lang="mr-IN" sz="1700" dirty="0"/>
              <a:t>–</a:t>
            </a:r>
            <a:r>
              <a:rPr lang="en-US" sz="1700" dirty="0"/>
              <a:t> be able to perform the behavior.</a:t>
            </a:r>
          </a:p>
          <a:p>
            <a:pPr marL="342900" indent="-342900">
              <a:buFont typeface="Arial" pitchFamily="34" charset="0"/>
              <a:buAutoNum type="arabicPeriod"/>
            </a:pPr>
            <a:r>
              <a:rPr lang="en-US" sz="1700" b="1" dirty="0"/>
              <a:t>Motivation</a:t>
            </a:r>
            <a:r>
              <a:rPr lang="en-US" sz="1700" dirty="0"/>
              <a:t> </a:t>
            </a:r>
            <a:r>
              <a:rPr lang="mr-IN" sz="1700" dirty="0"/>
              <a:t>–</a:t>
            </a:r>
            <a:r>
              <a:rPr lang="en-US" sz="1700" dirty="0"/>
              <a:t> must want to copy the behavior.</a:t>
            </a:r>
          </a:p>
          <a:p>
            <a:r>
              <a:rPr lang="en-US" sz="1700" dirty="0"/>
              <a:t>Motivation depends on what happened to the model.</a:t>
            </a:r>
          </a:p>
          <a:p>
            <a:r>
              <a:rPr lang="en-US" sz="1700" b="1" dirty="0"/>
              <a:t>Vicarious reinforcement </a:t>
            </a:r>
            <a:r>
              <a:rPr lang="mr-IN" sz="1700" dirty="0"/>
              <a:t>–</a:t>
            </a:r>
            <a:r>
              <a:rPr lang="en-US" sz="1700" dirty="0"/>
              <a:t> process where the observer sees the model rewarded, making the observer more likely to imitate the model’s behavior.</a:t>
            </a:r>
          </a:p>
          <a:p>
            <a:r>
              <a:rPr lang="en-US" sz="1700" b="1" dirty="0"/>
              <a:t>Vicarious punishment </a:t>
            </a:r>
            <a:r>
              <a:rPr lang="mr-IN" sz="1700" dirty="0"/>
              <a:t>–</a:t>
            </a:r>
            <a:r>
              <a:rPr lang="en-US" sz="1700" dirty="0"/>
              <a:t> process where the observer sees the model punished, making the observer less likely to imitate the model’s behavior.</a:t>
            </a:r>
          </a:p>
          <a:p>
            <a:endParaRPr lang="en-US" dirty="0"/>
          </a:p>
        </p:txBody>
      </p:sp>
    </p:spTree>
    <p:extLst>
      <p:ext uri="{BB962C8B-B14F-4D97-AF65-F5344CB8AC3E}">
        <p14:creationId xmlns:p14="http://schemas.microsoft.com/office/powerpoint/2010/main" val="23584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Bandura’s bobo doll experiment</a:t>
            </a:r>
          </a:p>
        </p:txBody>
      </p:sp>
      <p:sp>
        <p:nvSpPr>
          <p:cNvPr id="4" name="Text Placeholder 3"/>
          <p:cNvSpPr>
            <a:spLocks noGrp="1"/>
          </p:cNvSpPr>
          <p:nvPr>
            <p:ph type="body" sz="quarter" idx="14"/>
          </p:nvPr>
        </p:nvSpPr>
        <p:spPr>
          <a:xfrm>
            <a:off x="457200" y="993035"/>
            <a:ext cx="8367221" cy="4764713"/>
          </a:xfrm>
        </p:spPr>
        <p:txBody>
          <a:bodyPr>
            <a:normAutofit/>
          </a:bodyPr>
          <a:lstStyle/>
          <a:p>
            <a:pPr>
              <a:spcBef>
                <a:spcPts val="480"/>
              </a:spcBef>
            </a:pPr>
            <a:r>
              <a:rPr lang="en-US" sz="1700" dirty="0"/>
              <a:t>In a famous study known as the Bobo doll experiment, Bandura studied modeling of aggressive and violent behaviors.</a:t>
            </a:r>
          </a:p>
          <a:p>
            <a:pPr marL="285750" indent="-285750">
              <a:spcBef>
                <a:spcPts val="480"/>
              </a:spcBef>
              <a:buFontTx/>
              <a:buChar char="-"/>
            </a:pPr>
            <a:r>
              <a:rPr lang="en-US" sz="1700" dirty="0"/>
              <a:t>Children observed adults act aggressively towards a 5 foot Bobo doll.</a:t>
            </a:r>
          </a:p>
          <a:p>
            <a:pPr marL="285750" indent="-285750">
              <a:spcBef>
                <a:spcPts val="480"/>
              </a:spcBef>
              <a:buFontTx/>
              <a:buChar char="-"/>
            </a:pPr>
            <a:r>
              <a:rPr lang="en-US" sz="1700" dirty="0"/>
              <a:t>The adult was then either punished, praised or ignored for their behavior.</a:t>
            </a:r>
          </a:p>
          <a:p>
            <a:pPr marL="285750" indent="-285750">
              <a:spcBef>
                <a:spcPts val="480"/>
              </a:spcBef>
              <a:buFontTx/>
              <a:buChar char="-"/>
            </a:pPr>
            <a:r>
              <a:rPr lang="en-US" sz="1700" dirty="0"/>
              <a:t>The children were then given the opportunity to play with the Bobo doll.</a:t>
            </a:r>
          </a:p>
          <a:p>
            <a:pPr marL="285750" indent="-285750">
              <a:spcBef>
                <a:spcPts val="480"/>
              </a:spcBef>
              <a:buFontTx/>
              <a:buChar char="-"/>
            </a:pPr>
            <a:r>
              <a:rPr lang="en-US" sz="1700" dirty="0"/>
              <a:t>If the child had seen the adult punished, they were less likely to act aggressively towards the doll.</a:t>
            </a:r>
          </a:p>
          <a:p>
            <a:pPr marL="285750" indent="-285750">
              <a:spcBef>
                <a:spcPts val="480"/>
              </a:spcBef>
              <a:buFontTx/>
              <a:buChar char="-"/>
            </a:pPr>
            <a:r>
              <a:rPr lang="en-US" sz="1700" dirty="0"/>
              <a:t>If the child had seen the adult praised or ignored, they were more likely to imitate the adult.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4010714" y="3852472"/>
            <a:ext cx="4813707" cy="2825646"/>
          </a:xfrm>
          <a:prstGeom prst="rect">
            <a:avLst/>
          </a:prstGeom>
        </p:spPr>
      </p:pic>
      <p:sp>
        <p:nvSpPr>
          <p:cNvPr id="7" name="TextBox 6"/>
          <p:cNvSpPr txBox="1"/>
          <p:nvPr/>
        </p:nvSpPr>
        <p:spPr>
          <a:xfrm>
            <a:off x="2136099" y="6355568"/>
            <a:ext cx="2001187" cy="307777"/>
          </a:xfrm>
          <a:prstGeom prst="rect">
            <a:avLst/>
          </a:prstGeom>
          <a:noFill/>
        </p:spPr>
        <p:txBody>
          <a:bodyPr wrap="square" rtlCol="0">
            <a:spAutoFit/>
          </a:bodyPr>
          <a:lstStyle/>
          <a:p>
            <a:r>
              <a:rPr lang="en-US" sz="1400" dirty="0"/>
              <a:t>(Credit: </a:t>
            </a:r>
            <a:r>
              <a:rPr lang="en-US" sz="1400" dirty="0" err="1"/>
              <a:t>gunesdiyaliz</a:t>
            </a:r>
            <a:r>
              <a:rPr lang="en-US" sz="1400" dirty="0"/>
              <a:t>)</a:t>
            </a:r>
          </a:p>
        </p:txBody>
      </p:sp>
      <p:sp>
        <p:nvSpPr>
          <p:cNvPr id="8" name="TextBox 7"/>
          <p:cNvSpPr txBox="1"/>
          <p:nvPr/>
        </p:nvSpPr>
        <p:spPr>
          <a:xfrm>
            <a:off x="457200" y="4227227"/>
            <a:ext cx="3553514" cy="1400383"/>
          </a:xfrm>
          <a:prstGeom prst="rect">
            <a:avLst/>
          </a:prstGeom>
          <a:noFill/>
        </p:spPr>
        <p:txBody>
          <a:bodyPr wrap="square" rtlCol="0">
            <a:spAutoFit/>
          </a:bodyPr>
          <a:lstStyle/>
          <a:p>
            <a:r>
              <a:rPr lang="en-US" sz="1700" dirty="0"/>
              <a:t>Bandura concluded that children watch and learn from the adults around them which can have both prosocial and </a:t>
            </a:r>
            <a:r>
              <a:rPr lang="en-US" sz="1700"/>
              <a:t>antisocial consequences.</a:t>
            </a:r>
          </a:p>
        </p:txBody>
      </p:sp>
    </p:spTree>
    <p:extLst>
      <p:ext uri="{BB962C8B-B14F-4D97-AF65-F5344CB8AC3E}">
        <p14:creationId xmlns:p14="http://schemas.microsoft.com/office/powerpoint/2010/main" val="122083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Unlearned behaviors</a:t>
            </a:r>
          </a:p>
        </p:txBody>
      </p:sp>
      <p:sp>
        <p:nvSpPr>
          <p:cNvPr id="4" name="Text Placeholder 3"/>
          <p:cNvSpPr>
            <a:spLocks noGrp="1"/>
          </p:cNvSpPr>
          <p:nvPr>
            <p:ph type="body" sz="quarter" idx="14"/>
          </p:nvPr>
        </p:nvSpPr>
        <p:spPr>
          <a:xfrm>
            <a:off x="457199" y="1232102"/>
            <a:ext cx="8367221" cy="5393550"/>
          </a:xfrm>
        </p:spPr>
        <p:txBody>
          <a:bodyPr>
            <a:normAutofit fontScale="77500" lnSpcReduction="20000"/>
          </a:bodyPr>
          <a:lstStyle/>
          <a:p>
            <a:pPr>
              <a:lnSpc>
                <a:spcPct val="120000"/>
              </a:lnSpc>
              <a:spcBef>
                <a:spcPts val="480"/>
              </a:spcBef>
            </a:pPr>
            <a:r>
              <a:rPr lang="en-US" sz="2200" b="1" u="sng" dirty="0">
                <a:solidFill>
                  <a:srgbClr val="6CB255"/>
                </a:solidFill>
              </a:rPr>
              <a:t>Instincts and Reflexes</a:t>
            </a:r>
          </a:p>
          <a:p>
            <a:pPr>
              <a:lnSpc>
                <a:spcPct val="120000"/>
              </a:lnSpc>
              <a:spcBef>
                <a:spcPts val="480"/>
              </a:spcBef>
            </a:pPr>
            <a:r>
              <a:rPr lang="en-US" sz="2200" dirty="0"/>
              <a:t>Instincts and reflexes are innate behaviors that organisms are born with.</a:t>
            </a:r>
          </a:p>
          <a:p>
            <a:pPr marL="342900" indent="-342900">
              <a:lnSpc>
                <a:spcPct val="120000"/>
              </a:lnSpc>
              <a:spcBef>
                <a:spcPts val="480"/>
              </a:spcBef>
              <a:buFontTx/>
              <a:buChar char="-"/>
            </a:pPr>
            <a:r>
              <a:rPr lang="en-US" sz="2200" dirty="0"/>
              <a:t>Help organisms adapt to their environment.</a:t>
            </a:r>
          </a:p>
          <a:p>
            <a:pPr>
              <a:lnSpc>
                <a:spcPct val="120000"/>
              </a:lnSpc>
              <a:spcBef>
                <a:spcPts val="480"/>
              </a:spcBef>
            </a:pPr>
            <a:r>
              <a:rPr lang="en-US" sz="2200" b="1" dirty="0"/>
              <a:t>Reflexes</a:t>
            </a:r>
            <a:r>
              <a:rPr lang="en-US" sz="2200" dirty="0"/>
              <a:t> </a:t>
            </a:r>
            <a:r>
              <a:rPr lang="mr-IN" sz="2200" dirty="0"/>
              <a:t>–</a:t>
            </a:r>
            <a:r>
              <a:rPr lang="en-US" sz="2200" dirty="0"/>
              <a:t> motor/neural reactions to a specific stimulus.</a:t>
            </a:r>
          </a:p>
          <a:p>
            <a:pPr marL="285750" indent="-285750">
              <a:lnSpc>
                <a:spcPct val="120000"/>
              </a:lnSpc>
              <a:spcBef>
                <a:spcPts val="480"/>
              </a:spcBef>
              <a:buFontTx/>
              <a:buChar char="-"/>
            </a:pPr>
            <a:r>
              <a:rPr lang="en-US" sz="2200" dirty="0"/>
              <a:t>Simpler than instincts.</a:t>
            </a:r>
          </a:p>
          <a:p>
            <a:pPr marL="285750" indent="-285750">
              <a:lnSpc>
                <a:spcPct val="120000"/>
              </a:lnSpc>
              <a:spcBef>
                <a:spcPts val="480"/>
              </a:spcBef>
              <a:buFontTx/>
              <a:buChar char="-"/>
            </a:pPr>
            <a:r>
              <a:rPr lang="en-US" sz="2200" dirty="0"/>
              <a:t>Involve activity of specific body parts.</a:t>
            </a:r>
          </a:p>
          <a:p>
            <a:pPr marL="285750" indent="-285750">
              <a:lnSpc>
                <a:spcPct val="120000"/>
              </a:lnSpc>
              <a:spcBef>
                <a:spcPts val="480"/>
              </a:spcBef>
              <a:buFontTx/>
              <a:buChar char="-"/>
            </a:pPr>
            <a:r>
              <a:rPr lang="en-US" sz="2200" dirty="0"/>
              <a:t>Involve primitive centers of the CNS (e.g., spinal cord and medulla).</a:t>
            </a:r>
          </a:p>
          <a:p>
            <a:pPr marL="285750" indent="-285750">
              <a:lnSpc>
                <a:spcPct val="120000"/>
              </a:lnSpc>
              <a:spcBef>
                <a:spcPts val="480"/>
              </a:spcBef>
              <a:buFontTx/>
              <a:buChar char="-"/>
            </a:pPr>
            <a:r>
              <a:rPr lang="en-US" sz="2200" dirty="0"/>
              <a:t>E.g. Human babies are born with a sucking reflex.</a:t>
            </a:r>
          </a:p>
          <a:p>
            <a:pPr>
              <a:lnSpc>
                <a:spcPct val="120000"/>
              </a:lnSpc>
              <a:spcBef>
                <a:spcPts val="480"/>
              </a:spcBef>
            </a:pPr>
            <a:r>
              <a:rPr lang="en-US" sz="2200" b="1" dirty="0"/>
              <a:t>Instincts</a:t>
            </a:r>
            <a:r>
              <a:rPr lang="en-US" sz="2200" dirty="0"/>
              <a:t> </a:t>
            </a:r>
            <a:r>
              <a:rPr lang="mr-IN" sz="2200" dirty="0"/>
              <a:t>–</a:t>
            </a:r>
            <a:r>
              <a:rPr lang="en-US" sz="2200" dirty="0"/>
              <a:t> behaviors triggered by a broader range of events (e.g., aging, change of seasons).</a:t>
            </a:r>
          </a:p>
          <a:p>
            <a:pPr marL="285750" indent="-285750">
              <a:lnSpc>
                <a:spcPct val="120000"/>
              </a:lnSpc>
              <a:spcBef>
                <a:spcPts val="480"/>
              </a:spcBef>
              <a:buFontTx/>
              <a:buChar char="-"/>
            </a:pPr>
            <a:r>
              <a:rPr lang="en-US" sz="2200" dirty="0"/>
              <a:t>More complex.</a:t>
            </a:r>
          </a:p>
          <a:p>
            <a:pPr marL="285750" indent="-285750">
              <a:lnSpc>
                <a:spcPct val="120000"/>
              </a:lnSpc>
              <a:spcBef>
                <a:spcPts val="480"/>
              </a:spcBef>
              <a:buFontTx/>
              <a:buChar char="-"/>
            </a:pPr>
            <a:r>
              <a:rPr lang="en-US" sz="2200" dirty="0"/>
              <a:t>Involve movement of the organism as a whole (e.g., sexual activity, migration).</a:t>
            </a:r>
          </a:p>
          <a:p>
            <a:pPr marL="285750" indent="-285750">
              <a:lnSpc>
                <a:spcPct val="120000"/>
              </a:lnSpc>
              <a:spcBef>
                <a:spcPts val="480"/>
              </a:spcBef>
              <a:buFontTx/>
              <a:buChar char="-"/>
            </a:pPr>
            <a:r>
              <a:rPr lang="en-US" sz="2200" dirty="0"/>
              <a:t>Involve higher brain centers.</a:t>
            </a:r>
          </a:p>
          <a:p>
            <a:pPr>
              <a:lnSpc>
                <a:spcPct val="120000"/>
              </a:lnSpc>
            </a:pPr>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195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 video games make us violent?</a:t>
            </a:r>
          </a:p>
        </p:txBody>
      </p:sp>
      <p:sp>
        <p:nvSpPr>
          <p:cNvPr id="7" name="Text Placeholder 6"/>
          <p:cNvSpPr>
            <a:spLocks noGrp="1"/>
          </p:cNvSpPr>
          <p:nvPr>
            <p:ph type="body" sz="quarter" idx="14"/>
          </p:nvPr>
        </p:nvSpPr>
        <p:spPr>
          <a:xfrm>
            <a:off x="457200" y="4843981"/>
            <a:ext cx="8062912" cy="1691729"/>
          </a:xfrm>
        </p:spPr>
        <p:txBody>
          <a:bodyPr>
            <a:normAutofit/>
          </a:bodyPr>
          <a:lstStyle/>
          <a:p>
            <a:pPr>
              <a:spcBef>
                <a:spcPts val="480"/>
              </a:spcBef>
            </a:pPr>
            <a:r>
              <a:rPr lang="en-US" sz="1700" dirty="0"/>
              <a:t>Psychological researchers study this topic and suggest that there is a correlation between watching violence and aggression in children. </a:t>
            </a:r>
          </a:p>
          <a:p>
            <a:pPr>
              <a:spcBef>
                <a:spcPts val="480"/>
              </a:spcBef>
            </a:pPr>
            <a:r>
              <a:rPr lang="en-US" sz="1400" dirty="0"/>
              <a:t>Figure 6.18 (credit: “</a:t>
            </a:r>
            <a:r>
              <a:rPr lang="pl-PL" sz="1400" dirty="0" err="1"/>
              <a:t>woodleywonderworks</a:t>
            </a:r>
            <a:r>
              <a:rPr lang="en-US" sz="1400" dirty="0"/>
              <a:t>”</a:t>
            </a:r>
            <a:r>
              <a:rPr lang="pl-PL" sz="1400" dirty="0"/>
              <a:t>/</a:t>
            </a:r>
            <a:r>
              <a:rPr lang="pl-PL" sz="1400" dirty="0" err="1"/>
              <a:t>Flickr</a:t>
            </a:r>
            <a:r>
              <a:rPr lang="pl-PL" sz="1400" dirty="0"/>
              <a:t>)</a:t>
            </a:r>
            <a:endParaRPr lang="en-US" sz="14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4_Videogam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spTree>
    <p:extLst>
      <p:ext uri="{BB962C8B-B14F-4D97-AF65-F5344CB8AC3E}">
        <p14:creationId xmlns:p14="http://schemas.microsoft.com/office/powerpoint/2010/main" val="222238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3500"/>
            <a:ext cx="8062912" cy="659535"/>
          </a:xfrm>
        </p:spPr>
        <p:txBody>
          <a:bodyPr/>
          <a:lstStyle/>
          <a:p>
            <a:r>
              <a:rPr lang="en-US" dirty="0"/>
              <a:t>What is learning?</a:t>
            </a:r>
          </a:p>
        </p:txBody>
      </p:sp>
      <p:sp>
        <p:nvSpPr>
          <p:cNvPr id="7" name="Text Placeholder 6"/>
          <p:cNvSpPr>
            <a:spLocks noGrp="1"/>
          </p:cNvSpPr>
          <p:nvPr>
            <p:ph type="body" sz="quarter" idx="14"/>
          </p:nvPr>
        </p:nvSpPr>
        <p:spPr>
          <a:xfrm>
            <a:off x="5561351" y="4304842"/>
            <a:ext cx="3263069" cy="1721204"/>
          </a:xfrm>
        </p:spPr>
        <p:txBody>
          <a:bodyPr>
            <a:normAutofit/>
          </a:bodyPr>
          <a:lstStyle/>
          <a:p>
            <a:pPr>
              <a:spcBef>
                <a:spcPts val="480"/>
              </a:spcBef>
            </a:pPr>
            <a:r>
              <a:rPr lang="en-US" sz="1600" dirty="0"/>
              <a:t>In operant conditioning, a response is associated with a consequence. This dog has learned that certain behaviors result in receiving a treat. </a:t>
            </a:r>
          </a:p>
          <a:p>
            <a:pPr>
              <a:spcBef>
                <a:spcPts val="480"/>
              </a:spcBef>
            </a:pPr>
            <a:r>
              <a:rPr lang="en-US" sz="1400" dirty="0"/>
              <a:t>Figure 6.2 (credit: Crystal Rolfe)</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1_Dog.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307" r="-32307"/>
          <a:stretch>
            <a:fillRect/>
          </a:stretch>
        </p:blipFill>
        <p:spPr>
          <a:xfrm>
            <a:off x="4519733" y="1744744"/>
            <a:ext cx="5543827" cy="2406548"/>
          </a:xfrm>
        </p:spPr>
      </p:pic>
      <p:sp>
        <p:nvSpPr>
          <p:cNvPr id="6" name="TextBox 5"/>
          <p:cNvSpPr txBox="1"/>
          <p:nvPr/>
        </p:nvSpPr>
        <p:spPr>
          <a:xfrm>
            <a:off x="435795" y="1652570"/>
            <a:ext cx="5125556" cy="4742324"/>
          </a:xfrm>
          <a:prstGeom prst="rect">
            <a:avLst/>
          </a:prstGeom>
          <a:noFill/>
        </p:spPr>
        <p:txBody>
          <a:bodyPr wrap="square" rtlCol="0">
            <a:spAutoFit/>
          </a:bodyPr>
          <a:lstStyle/>
          <a:p>
            <a:pPr>
              <a:spcBef>
                <a:spcPts val="480"/>
              </a:spcBef>
              <a:spcAft>
                <a:spcPts val="600"/>
              </a:spcAft>
            </a:pPr>
            <a:r>
              <a:rPr lang="en-US" sz="1700" b="1" dirty="0"/>
              <a:t>Learning</a:t>
            </a:r>
            <a:r>
              <a:rPr lang="en-US" sz="1700" dirty="0"/>
              <a:t> </a:t>
            </a:r>
            <a:r>
              <a:rPr lang="mr-IN" sz="1700" dirty="0"/>
              <a:t>–</a:t>
            </a:r>
            <a:r>
              <a:rPr lang="en-US" sz="1700" dirty="0"/>
              <a:t> a relatively permanent change in behavior or knowledge that results from experience.</a:t>
            </a:r>
          </a:p>
          <a:p>
            <a:pPr marL="285750" indent="-285750">
              <a:spcBef>
                <a:spcPts val="480"/>
              </a:spcBef>
              <a:spcAft>
                <a:spcPts val="600"/>
              </a:spcAft>
              <a:buClr>
                <a:srgbClr val="6CB255"/>
              </a:buClr>
              <a:buFontTx/>
              <a:buChar char="-"/>
            </a:pPr>
            <a:r>
              <a:rPr lang="en-US" sz="1700" dirty="0"/>
              <a:t>Involves acquiring skills/knowledge through experience.</a:t>
            </a:r>
          </a:p>
          <a:p>
            <a:pPr marL="285750" indent="-285750">
              <a:spcBef>
                <a:spcPts val="480"/>
              </a:spcBef>
              <a:spcAft>
                <a:spcPts val="600"/>
              </a:spcAft>
              <a:buClr>
                <a:srgbClr val="6CB255"/>
              </a:buClr>
              <a:buFontTx/>
              <a:buChar char="-"/>
            </a:pPr>
            <a:r>
              <a:rPr lang="en-US" sz="1700" dirty="0"/>
              <a:t>Involves conscious and unconscious processes.</a:t>
            </a:r>
          </a:p>
          <a:p>
            <a:pPr>
              <a:spcBef>
                <a:spcPts val="480"/>
              </a:spcBef>
              <a:spcAft>
                <a:spcPts val="600"/>
              </a:spcAft>
            </a:pPr>
            <a:r>
              <a:rPr lang="en-US" sz="1700" b="1" dirty="0"/>
              <a:t>Associative learning </a:t>
            </a:r>
            <a:r>
              <a:rPr lang="mr-IN" sz="1700" dirty="0"/>
              <a:t>–</a:t>
            </a:r>
            <a:r>
              <a:rPr lang="en-US" sz="1700" dirty="0"/>
              <a:t> when an organism makes connections between stimuli or events that occur together in the environment.</a:t>
            </a:r>
          </a:p>
          <a:p>
            <a:pPr>
              <a:spcBef>
                <a:spcPts val="480"/>
              </a:spcBef>
              <a:spcAft>
                <a:spcPts val="600"/>
              </a:spcAft>
            </a:pPr>
            <a:r>
              <a:rPr lang="en-US" sz="1700" dirty="0"/>
              <a:t>There are many approaches to learning. We will look at approaches that are part of behaviorism:</a:t>
            </a:r>
          </a:p>
          <a:p>
            <a:pPr marL="342900" indent="-342900">
              <a:spcBef>
                <a:spcPts val="480"/>
              </a:spcBef>
              <a:spcAft>
                <a:spcPts val="600"/>
              </a:spcAft>
              <a:buClr>
                <a:srgbClr val="6CB255"/>
              </a:buClr>
              <a:buAutoNum type="arabicPeriod"/>
            </a:pPr>
            <a:r>
              <a:rPr lang="en-US" sz="1700" dirty="0"/>
              <a:t>Classical conditioning </a:t>
            </a:r>
          </a:p>
          <a:p>
            <a:pPr marL="342900" indent="-342900">
              <a:spcBef>
                <a:spcPts val="480"/>
              </a:spcBef>
              <a:spcAft>
                <a:spcPts val="600"/>
              </a:spcAft>
              <a:buClr>
                <a:srgbClr val="6CB255"/>
              </a:buClr>
              <a:buAutoNum type="arabicPeriod"/>
            </a:pPr>
            <a:r>
              <a:rPr lang="en-US" sz="1700" dirty="0"/>
              <a:t>Operant conditioning </a:t>
            </a:r>
          </a:p>
          <a:p>
            <a:pPr marL="342900" indent="-342900">
              <a:spcBef>
                <a:spcPts val="480"/>
              </a:spcBef>
              <a:spcAft>
                <a:spcPts val="600"/>
              </a:spcAft>
              <a:buClr>
                <a:srgbClr val="6CB255"/>
              </a:buClr>
              <a:buAutoNum type="arabicPeriod"/>
            </a:pPr>
            <a:r>
              <a:rPr lang="en-US" sz="1700" dirty="0"/>
              <a:t>Observational learning </a:t>
            </a:r>
          </a:p>
        </p:txBody>
      </p:sp>
      <p:sp>
        <p:nvSpPr>
          <p:cNvPr id="9" name="TextBox 8"/>
          <p:cNvSpPr txBox="1"/>
          <p:nvPr/>
        </p:nvSpPr>
        <p:spPr>
          <a:xfrm>
            <a:off x="435796" y="993035"/>
            <a:ext cx="8388624" cy="1033616"/>
          </a:xfrm>
          <a:prstGeom prst="rect">
            <a:avLst/>
          </a:prstGeom>
          <a:noFill/>
        </p:spPr>
        <p:txBody>
          <a:bodyPr wrap="square" rtlCol="0">
            <a:spAutoFit/>
          </a:bodyPr>
          <a:lstStyle/>
          <a:p>
            <a:pPr>
              <a:spcBef>
                <a:spcPts val="480"/>
              </a:spcBef>
              <a:spcAft>
                <a:spcPts val="600"/>
              </a:spcAft>
            </a:pPr>
            <a:r>
              <a:rPr lang="en-US" sz="1700" dirty="0"/>
              <a:t>Learning also helps organisms adapt to their environment but learned behaviors involve change and experience.</a:t>
            </a:r>
          </a:p>
          <a:p>
            <a:pPr>
              <a:spcBef>
                <a:spcPts val="480"/>
              </a:spcBef>
              <a:spcAft>
                <a:spcPts val="600"/>
              </a:spcAft>
            </a:pPr>
            <a:endParaRPr lang="en-US" dirty="0"/>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Classical conditioning</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200" y="1821902"/>
            <a:ext cx="3327567" cy="4659397"/>
          </a:xfrm>
        </p:spPr>
      </p:pic>
      <p:sp>
        <p:nvSpPr>
          <p:cNvPr id="14" name="Text Placeholder 13"/>
          <p:cNvSpPr>
            <a:spLocks noGrp="1"/>
          </p:cNvSpPr>
          <p:nvPr>
            <p:ph type="body" sz="quarter" idx="14"/>
          </p:nvPr>
        </p:nvSpPr>
        <p:spPr>
          <a:xfrm>
            <a:off x="3991226" y="1838746"/>
            <a:ext cx="4728264" cy="4701165"/>
          </a:xfrm>
        </p:spPr>
        <p:txBody>
          <a:bodyPr>
            <a:noAutofit/>
          </a:bodyPr>
          <a:lstStyle/>
          <a:p>
            <a:pPr>
              <a:spcBef>
                <a:spcPts val="480"/>
              </a:spcBef>
            </a:pPr>
            <a:r>
              <a:rPr lang="en-US" sz="1700" b="1" dirty="0">
                <a:solidFill>
                  <a:schemeClr val="tx1"/>
                </a:solidFill>
              </a:rPr>
              <a:t>Classical conditioning </a:t>
            </a:r>
            <a:r>
              <a:rPr lang="mr-IN" sz="1700" dirty="0">
                <a:solidFill>
                  <a:schemeClr val="tx1"/>
                </a:solidFill>
              </a:rPr>
              <a:t>–</a:t>
            </a:r>
            <a:r>
              <a:rPr lang="en-US" sz="1700" dirty="0">
                <a:solidFill>
                  <a:schemeClr val="tx1"/>
                </a:solidFill>
              </a:rPr>
              <a:t> process by which we learn to associate stimuli and, consequently, to anticipate events.</a:t>
            </a:r>
          </a:p>
          <a:p>
            <a:pPr>
              <a:spcBef>
                <a:spcPts val="480"/>
              </a:spcBef>
            </a:pPr>
            <a:r>
              <a:rPr lang="en-US" sz="1700" dirty="0">
                <a:solidFill>
                  <a:schemeClr val="tx1"/>
                </a:solidFill>
              </a:rPr>
              <a:t>Pavlov noticed that dogs salivated not only at the taste of food, but also at the footsteps of the lab assistants’ footsteps.</a:t>
            </a:r>
          </a:p>
          <a:p>
            <a:pPr>
              <a:spcBef>
                <a:spcPts val="480"/>
              </a:spcBef>
            </a:pPr>
            <a:r>
              <a:rPr lang="en-US" sz="1700" dirty="0">
                <a:solidFill>
                  <a:schemeClr val="tx1"/>
                </a:solidFill>
              </a:rPr>
              <a:t>He realized that organisms have 2 types of responses to its environment; </a:t>
            </a:r>
            <a:r>
              <a:rPr lang="en-US" sz="1700" b="1" i="1" dirty="0">
                <a:solidFill>
                  <a:schemeClr val="tx1"/>
                </a:solidFill>
              </a:rPr>
              <a:t>unconditioned</a:t>
            </a:r>
            <a:r>
              <a:rPr lang="en-US" sz="1700" dirty="0">
                <a:solidFill>
                  <a:schemeClr val="tx1"/>
                </a:solidFill>
              </a:rPr>
              <a:t> (unlearned) responses and </a:t>
            </a:r>
            <a:r>
              <a:rPr lang="en-US" sz="1700" b="1" i="1" dirty="0">
                <a:solidFill>
                  <a:schemeClr val="tx1"/>
                </a:solidFill>
              </a:rPr>
              <a:t>conditioned</a:t>
            </a:r>
            <a:r>
              <a:rPr lang="en-US" sz="1700" dirty="0">
                <a:solidFill>
                  <a:schemeClr val="tx1"/>
                </a:solidFill>
              </a:rPr>
              <a:t> (learned) responses.</a:t>
            </a:r>
          </a:p>
          <a:p>
            <a:pPr>
              <a:spcBef>
                <a:spcPts val="480"/>
              </a:spcBef>
            </a:pPr>
            <a:r>
              <a:rPr lang="en-US" sz="1700" dirty="0">
                <a:solidFill>
                  <a:schemeClr val="tx1"/>
                </a:solidFill>
              </a:rPr>
              <a:t>In the most famous example, dogs were conditioned to associate the sound of a bell with food. When the dogs heard the bell they anticipated food and began to salivate.</a:t>
            </a:r>
          </a:p>
          <a:p>
            <a:pPr>
              <a:spcBef>
                <a:spcPts val="480"/>
              </a:spcBef>
            </a:pPr>
            <a:r>
              <a:rPr lang="en-US" sz="1700" dirty="0">
                <a:solidFill>
                  <a:schemeClr val="tx1"/>
                </a:solidFill>
              </a:rPr>
              <a:t>So how does classical conditioning occur?</a:t>
            </a:r>
          </a:p>
          <a:p>
            <a:pPr>
              <a:spcBef>
                <a:spcPts val="480"/>
              </a:spcBef>
            </a:pPr>
            <a:endParaRPr lang="en-US" sz="1700" dirty="0">
              <a:solidFill>
                <a:schemeClr val="tx1"/>
              </a:solidFill>
            </a:endParaRP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TextBox 3"/>
          <p:cNvSpPr txBox="1"/>
          <p:nvPr/>
        </p:nvSpPr>
        <p:spPr>
          <a:xfrm>
            <a:off x="457200" y="6417613"/>
            <a:ext cx="1573306" cy="307777"/>
          </a:xfrm>
          <a:prstGeom prst="rect">
            <a:avLst/>
          </a:prstGeom>
          <a:noFill/>
        </p:spPr>
        <p:txBody>
          <a:bodyPr wrap="square" rtlCol="0">
            <a:spAutoFit/>
          </a:bodyPr>
          <a:lstStyle/>
          <a:p>
            <a:r>
              <a:rPr lang="en-US" sz="1400" dirty="0"/>
              <a:t>Figure 6.3</a:t>
            </a:r>
          </a:p>
        </p:txBody>
      </p:sp>
      <p:sp>
        <p:nvSpPr>
          <p:cNvPr id="6" name="TextBox 5"/>
          <p:cNvSpPr txBox="1"/>
          <p:nvPr/>
        </p:nvSpPr>
        <p:spPr>
          <a:xfrm>
            <a:off x="457200" y="993035"/>
            <a:ext cx="8262290" cy="1033616"/>
          </a:xfrm>
          <a:prstGeom prst="rect">
            <a:avLst/>
          </a:prstGeom>
          <a:noFill/>
        </p:spPr>
        <p:txBody>
          <a:bodyPr wrap="square" rtlCol="0">
            <a:spAutoFit/>
          </a:bodyPr>
          <a:lstStyle/>
          <a:p>
            <a:pPr>
              <a:spcBef>
                <a:spcPts val="480"/>
              </a:spcBef>
              <a:spcAft>
                <a:spcPts val="600"/>
              </a:spcAft>
            </a:pPr>
            <a:r>
              <a:rPr lang="en-US" sz="1700" dirty="0">
                <a:solidFill>
                  <a:srgbClr val="000000"/>
                </a:solidFill>
              </a:rPr>
              <a:t>Ivan Pavlov’s research on the digestive system of dogs unexpectedly led to his discovery of the learning process now known as classical conditioning</a:t>
            </a:r>
            <a:r>
              <a:rPr lang="en-US" sz="1700" dirty="0"/>
              <a:t>.</a:t>
            </a:r>
          </a:p>
          <a:p>
            <a:pPr>
              <a:spcBef>
                <a:spcPts val="480"/>
              </a:spcBef>
              <a:spcAft>
                <a:spcPts val="600"/>
              </a:spcAft>
            </a:pPr>
            <a:endParaRPr lang="en-US" dirty="0"/>
          </a:p>
        </p:txBody>
      </p:sp>
    </p:spTree>
    <p:extLst>
      <p:ext uri="{BB962C8B-B14F-4D97-AF65-F5344CB8AC3E}">
        <p14:creationId xmlns:p14="http://schemas.microsoft.com/office/powerpoint/2010/main" val="158691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conditioning</a:t>
            </a:r>
          </a:p>
        </p:txBody>
      </p:sp>
      <p:sp>
        <p:nvSpPr>
          <p:cNvPr id="4" name="Text Placeholder 3"/>
          <p:cNvSpPr>
            <a:spLocks noGrp="1"/>
          </p:cNvSpPr>
          <p:nvPr>
            <p:ph type="body" sz="quarter" idx="14"/>
          </p:nvPr>
        </p:nvSpPr>
        <p:spPr>
          <a:xfrm>
            <a:off x="457200" y="993035"/>
            <a:ext cx="8367221" cy="5662598"/>
          </a:xfrm>
        </p:spPr>
        <p:txBody>
          <a:bodyPr>
            <a:normAutofit/>
          </a:bodyPr>
          <a:lstStyle/>
          <a:p>
            <a:r>
              <a:rPr lang="en-US" sz="1700" b="1" u="sng" dirty="0">
                <a:solidFill>
                  <a:srgbClr val="6CB255"/>
                </a:solidFill>
              </a:rPr>
              <a:t>Before Conditioning</a:t>
            </a:r>
          </a:p>
          <a:p>
            <a:r>
              <a:rPr lang="en-US" sz="1700" b="1" dirty="0"/>
              <a:t>Unconditioned stimulus (UCS) </a:t>
            </a:r>
            <a:r>
              <a:rPr lang="mr-IN" sz="1700" dirty="0"/>
              <a:t>–</a:t>
            </a:r>
            <a:r>
              <a:rPr lang="en-US" sz="1700" dirty="0"/>
              <a:t> stimulus that elicits a reflexive response (food). </a:t>
            </a:r>
          </a:p>
          <a:p>
            <a:r>
              <a:rPr lang="en-US" sz="1700" b="1" dirty="0"/>
              <a:t>Unconditioned response </a:t>
            </a:r>
            <a:r>
              <a:rPr lang="mr-IN" sz="1700" b="1" dirty="0"/>
              <a:t>–</a:t>
            </a:r>
            <a:r>
              <a:rPr lang="en-US" sz="1700" b="1" dirty="0"/>
              <a:t>UCR) </a:t>
            </a:r>
            <a:r>
              <a:rPr lang="mr-IN" sz="1700" dirty="0"/>
              <a:t>–</a:t>
            </a:r>
            <a:r>
              <a:rPr lang="en-US" sz="1700" dirty="0"/>
              <a:t> a natural unlearned reaction to a stimulus (salivation in response to food).</a:t>
            </a:r>
          </a:p>
          <a:p>
            <a:pPr algn="ctr"/>
            <a:r>
              <a:rPr lang="en-US" sz="1700" b="1" dirty="0">
                <a:solidFill>
                  <a:srgbClr val="6CB255"/>
                </a:solidFill>
              </a:rPr>
              <a:t>Food (UCS) </a:t>
            </a:r>
            <a:r>
              <a:rPr lang="en-US" sz="1700" b="1" dirty="0">
                <a:solidFill>
                  <a:srgbClr val="6CB255"/>
                </a:solidFill>
                <a:sym typeface="Wingdings"/>
              </a:rPr>
              <a:t> Salivation (UCR)</a:t>
            </a:r>
            <a:endParaRPr lang="en-US" sz="1700" b="1" dirty="0">
              <a:solidFill>
                <a:srgbClr val="6CB255"/>
              </a:solidFill>
            </a:endParaRPr>
          </a:p>
          <a:p>
            <a:r>
              <a:rPr lang="en-US" sz="1700" b="1" u="sng" dirty="0">
                <a:solidFill>
                  <a:srgbClr val="6CB255"/>
                </a:solidFill>
              </a:rPr>
              <a:t>During Conditioning</a:t>
            </a:r>
          </a:p>
          <a:p>
            <a:r>
              <a:rPr lang="en-US" sz="1700" b="1" dirty="0"/>
              <a:t>Neutral stimulus (NS) </a:t>
            </a:r>
            <a:r>
              <a:rPr lang="mr-IN" sz="1700" dirty="0"/>
              <a:t>–</a:t>
            </a:r>
            <a:r>
              <a:rPr lang="en-US" sz="1700" dirty="0"/>
              <a:t> stimulus that does not naturally elicit a response (ringing a bell </a:t>
            </a:r>
            <a:r>
              <a:rPr lang="mr-IN" sz="1700" dirty="0"/>
              <a:t>–</a:t>
            </a:r>
            <a:r>
              <a:rPr lang="en-US" sz="1700" dirty="0"/>
              <a:t> does not cause salivation by itself prior to conditioning).</a:t>
            </a:r>
          </a:p>
          <a:p>
            <a:pPr marL="285750" indent="-285750">
              <a:buFontTx/>
              <a:buChar char="-"/>
            </a:pPr>
            <a:r>
              <a:rPr lang="en-US" sz="1700" dirty="0"/>
              <a:t>The NS and UCS are paired repeatedly.</a:t>
            </a:r>
          </a:p>
          <a:p>
            <a:pPr algn="ctr"/>
            <a:r>
              <a:rPr lang="en-US" sz="1700" b="1" dirty="0">
                <a:solidFill>
                  <a:srgbClr val="6CB255"/>
                </a:solidFill>
              </a:rPr>
              <a:t>Bell (NS) + Food (UCS) </a:t>
            </a:r>
            <a:r>
              <a:rPr lang="en-US" sz="1700" b="1" dirty="0">
                <a:solidFill>
                  <a:srgbClr val="6CB255"/>
                </a:solidFill>
                <a:sym typeface="Wingdings"/>
              </a:rPr>
              <a:t> Salivation (UCR)</a:t>
            </a:r>
            <a:endParaRPr lang="en-US" sz="1700" b="1" dirty="0">
              <a:solidFill>
                <a:srgbClr val="6CB255"/>
              </a:solidFill>
            </a:endParaRPr>
          </a:p>
          <a:p>
            <a:r>
              <a:rPr lang="en-US" sz="1700" b="1" u="sng" dirty="0">
                <a:solidFill>
                  <a:srgbClr val="6CB255"/>
                </a:solidFill>
              </a:rPr>
              <a:t>After Conditioning</a:t>
            </a:r>
          </a:p>
          <a:p>
            <a:r>
              <a:rPr lang="en-US" sz="1700" b="1" dirty="0"/>
              <a:t>Conditioned stimulus (CS) </a:t>
            </a:r>
            <a:r>
              <a:rPr lang="mr-IN" sz="1700" dirty="0"/>
              <a:t>–</a:t>
            </a:r>
            <a:r>
              <a:rPr lang="en-US" sz="1700" dirty="0"/>
              <a:t> stimulus that elicits a response after repeatedly being paired with an unconditioned stimulus.</a:t>
            </a:r>
          </a:p>
          <a:p>
            <a:r>
              <a:rPr lang="en-US" sz="1700" b="1" dirty="0"/>
              <a:t>Conditioned response (CR) </a:t>
            </a:r>
            <a:r>
              <a:rPr lang="mr-IN" sz="1700" dirty="0"/>
              <a:t>–</a:t>
            </a:r>
            <a:r>
              <a:rPr lang="en-US" sz="1700" dirty="0"/>
              <a:t> the behavior caused by the conditioned stimulus.</a:t>
            </a:r>
          </a:p>
          <a:p>
            <a:pPr algn="ctr"/>
            <a:r>
              <a:rPr lang="en-US" sz="1700" b="1" dirty="0">
                <a:solidFill>
                  <a:srgbClr val="6CB255"/>
                </a:solidFill>
              </a:rPr>
              <a:t>Bell (CS) </a:t>
            </a:r>
            <a:r>
              <a:rPr lang="en-US" sz="1700" b="1" dirty="0">
                <a:solidFill>
                  <a:srgbClr val="6CB255"/>
                </a:solidFill>
                <a:sym typeface="Wingdings"/>
              </a:rPr>
              <a:t> Salivation (CR)</a:t>
            </a:r>
            <a:endParaRPr lang="en-US" sz="1700" b="1" dirty="0">
              <a:solidFill>
                <a:srgbClr val="6CB255"/>
              </a:solidFill>
            </a:endParaRPr>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6809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Classical conditioning</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2_Classical.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6190" r="-36190"/>
          <a:stretch>
            <a:fillRect/>
          </a:stretch>
        </p:blipFill>
        <p:spPr>
          <a:xfrm>
            <a:off x="57765" y="1518648"/>
            <a:ext cx="9086235" cy="3944290"/>
          </a:xfrm>
        </p:spPr>
      </p:pic>
      <p:sp>
        <p:nvSpPr>
          <p:cNvPr id="2" name="TextBox 1"/>
          <p:cNvSpPr txBox="1"/>
          <p:nvPr/>
        </p:nvSpPr>
        <p:spPr>
          <a:xfrm>
            <a:off x="4064412" y="5984945"/>
            <a:ext cx="1358153" cy="307777"/>
          </a:xfrm>
          <a:prstGeom prst="rect">
            <a:avLst/>
          </a:prstGeom>
          <a:noFill/>
        </p:spPr>
        <p:txBody>
          <a:bodyPr wrap="square" rtlCol="0">
            <a:spAutoFit/>
          </a:bodyPr>
          <a:lstStyle/>
          <a:p>
            <a:r>
              <a:rPr lang="en-US" sz="1400" dirty="0"/>
              <a:t>Figure 6.4</a:t>
            </a:r>
          </a:p>
        </p:txBody>
      </p:sp>
      <p:sp>
        <p:nvSpPr>
          <p:cNvPr id="6" name="TextBox 5"/>
          <p:cNvSpPr txBox="1"/>
          <p:nvPr/>
        </p:nvSpPr>
        <p:spPr>
          <a:xfrm>
            <a:off x="457200" y="1753849"/>
            <a:ext cx="1446551" cy="1400383"/>
          </a:xfrm>
          <a:prstGeom prst="rect">
            <a:avLst/>
          </a:prstGeom>
          <a:noFill/>
        </p:spPr>
        <p:txBody>
          <a:bodyPr wrap="square" rtlCol="0">
            <a:spAutoFit/>
          </a:bodyPr>
          <a:lstStyle/>
          <a:p>
            <a:r>
              <a:rPr lang="en-US" sz="1700" dirty="0"/>
              <a:t>Dog salivates (UCR) in response to food (UCS).</a:t>
            </a:r>
          </a:p>
        </p:txBody>
      </p:sp>
      <p:sp>
        <p:nvSpPr>
          <p:cNvPr id="9" name="TextBox 8"/>
          <p:cNvSpPr txBox="1"/>
          <p:nvPr/>
        </p:nvSpPr>
        <p:spPr>
          <a:xfrm>
            <a:off x="7436620" y="1884653"/>
            <a:ext cx="1387801" cy="1400383"/>
          </a:xfrm>
          <a:prstGeom prst="rect">
            <a:avLst/>
          </a:prstGeom>
          <a:noFill/>
        </p:spPr>
        <p:txBody>
          <a:bodyPr wrap="square" rtlCol="0">
            <a:spAutoFit/>
          </a:bodyPr>
          <a:lstStyle/>
          <a:p>
            <a:r>
              <a:rPr lang="en-US" sz="1700" dirty="0"/>
              <a:t>Dog does not salivate in response to the bell (NS).</a:t>
            </a:r>
          </a:p>
        </p:txBody>
      </p:sp>
      <p:sp>
        <p:nvSpPr>
          <p:cNvPr id="10" name="TextBox 9"/>
          <p:cNvSpPr txBox="1"/>
          <p:nvPr/>
        </p:nvSpPr>
        <p:spPr>
          <a:xfrm>
            <a:off x="457200" y="4015782"/>
            <a:ext cx="1446551" cy="1138773"/>
          </a:xfrm>
          <a:prstGeom prst="rect">
            <a:avLst/>
          </a:prstGeom>
          <a:noFill/>
        </p:spPr>
        <p:txBody>
          <a:bodyPr wrap="square" rtlCol="0">
            <a:spAutoFit/>
          </a:bodyPr>
          <a:lstStyle/>
          <a:p>
            <a:r>
              <a:rPr lang="en-US" sz="1700" dirty="0"/>
              <a:t>The bell (NS) and food (UCS) are paired.</a:t>
            </a:r>
          </a:p>
        </p:txBody>
      </p:sp>
      <p:sp>
        <p:nvSpPr>
          <p:cNvPr id="11" name="TextBox 10"/>
          <p:cNvSpPr txBox="1"/>
          <p:nvPr/>
        </p:nvSpPr>
        <p:spPr>
          <a:xfrm>
            <a:off x="7436620" y="4015781"/>
            <a:ext cx="1387800" cy="1138773"/>
          </a:xfrm>
          <a:prstGeom prst="rect">
            <a:avLst/>
          </a:prstGeom>
          <a:noFill/>
        </p:spPr>
        <p:txBody>
          <a:bodyPr wrap="square" rtlCol="0">
            <a:spAutoFit/>
          </a:bodyPr>
          <a:lstStyle/>
          <a:p>
            <a:r>
              <a:rPr lang="en-US" sz="1700" dirty="0"/>
              <a:t>The bell (CS) causes salivation (CS).</a:t>
            </a:r>
          </a:p>
        </p:txBody>
      </p:sp>
    </p:spTree>
    <p:extLst>
      <p:ext uri="{BB962C8B-B14F-4D97-AF65-F5344CB8AC3E}">
        <p14:creationId xmlns:p14="http://schemas.microsoft.com/office/powerpoint/2010/main" val="212095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Higher-order conditioning</a:t>
            </a:r>
          </a:p>
        </p:txBody>
      </p:sp>
      <p:pic>
        <p:nvPicPr>
          <p:cNvPr id="2" name="Picture Placeholder 1" descr="CNX_Psych_06_02_SecondOrd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29" b="-11029"/>
          <a:stretch>
            <a:fillRect/>
          </a:stretch>
        </p:blipFill>
        <p:spPr>
          <a:xfrm>
            <a:off x="4857921" y="993035"/>
            <a:ext cx="4031246" cy="5256973"/>
          </a:xfrm>
        </p:spPr>
      </p:pic>
      <p:sp>
        <p:nvSpPr>
          <p:cNvPr id="14" name="Text Placeholder 13"/>
          <p:cNvSpPr>
            <a:spLocks noGrp="1"/>
          </p:cNvSpPr>
          <p:nvPr>
            <p:ph type="body" sz="quarter" idx="14"/>
          </p:nvPr>
        </p:nvSpPr>
        <p:spPr>
          <a:xfrm>
            <a:off x="457199" y="1242228"/>
            <a:ext cx="4400721" cy="5488356"/>
          </a:xfrm>
        </p:spPr>
        <p:txBody>
          <a:bodyPr>
            <a:noAutofit/>
          </a:bodyPr>
          <a:lstStyle/>
          <a:p>
            <a:pPr>
              <a:spcBef>
                <a:spcPts val="480"/>
              </a:spcBef>
            </a:pPr>
            <a:r>
              <a:rPr lang="en-US" sz="1700" b="1" dirty="0">
                <a:solidFill>
                  <a:srgbClr val="000000"/>
                </a:solidFill>
              </a:rPr>
              <a:t>Higher-order conditioning </a:t>
            </a:r>
            <a:r>
              <a:rPr lang="en-US" sz="1700" dirty="0">
                <a:solidFill>
                  <a:srgbClr val="000000"/>
                </a:solidFill>
              </a:rPr>
              <a:t>- an established conditioned stimulus is paired with a new neutral stimulus (the second-order stimulus), so that eventually the new stimulus also elicits the conditioned response, without the initial conditioned stimulus being presented.</a:t>
            </a:r>
          </a:p>
          <a:p>
            <a:pPr>
              <a:spcBef>
                <a:spcPts val="480"/>
              </a:spcBef>
            </a:pPr>
            <a:r>
              <a:rPr lang="en-US" sz="1700" dirty="0">
                <a:solidFill>
                  <a:srgbClr val="000000"/>
                </a:solidFill>
              </a:rPr>
              <a:t>Example:</a:t>
            </a:r>
          </a:p>
          <a:p>
            <a:pPr marL="342900" indent="-342900">
              <a:spcBef>
                <a:spcPts val="480"/>
              </a:spcBef>
              <a:buAutoNum type="arabicPeriod"/>
            </a:pPr>
            <a:r>
              <a:rPr lang="en-US" sz="1700" dirty="0">
                <a:solidFill>
                  <a:srgbClr val="000000"/>
                </a:solidFill>
              </a:rPr>
              <a:t>The cat is conditioned to salivate when it hears the electric can opener.</a:t>
            </a:r>
          </a:p>
          <a:p>
            <a:pPr marL="342900" indent="-342900">
              <a:spcBef>
                <a:spcPts val="480"/>
              </a:spcBef>
              <a:buAutoNum type="arabicPeriod"/>
            </a:pPr>
            <a:r>
              <a:rPr lang="en-US" sz="1700" dirty="0">
                <a:solidFill>
                  <a:srgbClr val="000000"/>
                </a:solidFill>
              </a:rPr>
              <a:t>The squeaky cabinet door (second-order stimulus) is paired with the can opener (CS).</a:t>
            </a:r>
          </a:p>
          <a:p>
            <a:pPr marL="342900" indent="-342900">
              <a:spcBef>
                <a:spcPts val="480"/>
              </a:spcBef>
              <a:buAutoNum type="arabicPeriod"/>
            </a:pPr>
            <a:r>
              <a:rPr lang="en-US" sz="1700" dirty="0">
                <a:solidFill>
                  <a:srgbClr val="000000"/>
                </a:solidFill>
              </a:rPr>
              <a:t>The cat salivates (CR) when it hears the squeaky cabinet door (CS)</a:t>
            </a:r>
          </a:p>
          <a:p>
            <a:pPr>
              <a:spcBef>
                <a:spcPts val="480"/>
              </a:spcBef>
            </a:pPr>
            <a:r>
              <a:rPr lang="en-US" sz="1700" dirty="0">
                <a:solidFill>
                  <a:srgbClr val="000000"/>
                </a:solidFill>
              </a:rPr>
              <a:t>The cat learns to associate the cabinet door with the electric can opener and therefore with food. </a:t>
            </a:r>
          </a:p>
          <a:p>
            <a:pPr>
              <a:spcBef>
                <a:spcPts val="480"/>
              </a:spcBef>
            </a:pPr>
            <a:endParaRPr lang="en-US" sz="1700" dirty="0">
              <a:solidFill>
                <a:srgbClr val="000000"/>
              </a:solidFill>
            </a:endParaRP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7309877" y="6056511"/>
            <a:ext cx="1210235" cy="307777"/>
          </a:xfrm>
          <a:prstGeom prst="rect">
            <a:avLst/>
          </a:prstGeom>
          <a:noFill/>
        </p:spPr>
        <p:txBody>
          <a:bodyPr wrap="square" rtlCol="0">
            <a:spAutoFit/>
          </a:bodyPr>
          <a:lstStyle/>
          <a:p>
            <a:r>
              <a:rPr lang="en-US" sz="1400" dirty="0"/>
              <a:t>Figure 6.5</a:t>
            </a:r>
          </a:p>
        </p:txBody>
      </p:sp>
    </p:spTree>
    <p:extLst>
      <p:ext uri="{BB962C8B-B14F-4D97-AF65-F5344CB8AC3E}">
        <p14:creationId xmlns:p14="http://schemas.microsoft.com/office/powerpoint/2010/main" val="253970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81060"/>
          </a:xfrm>
        </p:spPr>
        <p:txBody>
          <a:bodyPr>
            <a:normAutofit/>
          </a:bodyPr>
          <a:lstStyle/>
          <a:p>
            <a:r>
              <a:rPr lang="en-US" dirty="0"/>
              <a:t>General processes </a:t>
            </a:r>
            <a:r>
              <a:rPr lang="en-US"/>
              <a:t>in </a:t>
            </a:r>
            <a:br>
              <a:rPr lang="en-US"/>
            </a:br>
            <a:r>
              <a:rPr lang="en-US"/>
              <a:t>classical conditioning</a:t>
            </a:r>
          </a:p>
        </p:txBody>
      </p:sp>
      <p:sp>
        <p:nvSpPr>
          <p:cNvPr id="4" name="Text Placeholder 3"/>
          <p:cNvSpPr>
            <a:spLocks noGrp="1"/>
          </p:cNvSpPr>
          <p:nvPr>
            <p:ph type="body" sz="quarter" idx="14"/>
          </p:nvPr>
        </p:nvSpPr>
        <p:spPr>
          <a:xfrm>
            <a:off x="457200" y="1361192"/>
            <a:ext cx="8062912" cy="5264459"/>
          </a:xfrm>
        </p:spPr>
        <p:txBody>
          <a:bodyPr>
            <a:normAutofit/>
          </a:bodyPr>
          <a:lstStyle/>
          <a:p>
            <a:pPr>
              <a:spcBef>
                <a:spcPts val="480"/>
              </a:spcBef>
            </a:pPr>
            <a:r>
              <a:rPr lang="en-US" sz="1700" b="1" dirty="0"/>
              <a:t>Acquisition</a:t>
            </a:r>
            <a:r>
              <a:rPr lang="en-US" sz="1700" dirty="0"/>
              <a:t> </a:t>
            </a:r>
            <a:r>
              <a:rPr lang="mr-IN" sz="1700" dirty="0"/>
              <a:t>–</a:t>
            </a:r>
            <a:r>
              <a:rPr lang="en-US" sz="1700" dirty="0"/>
              <a:t> The initial period of learning when an organism learns to connect a neutral stimulus and an unconditioned stimulus.</a:t>
            </a:r>
          </a:p>
          <a:p>
            <a:pPr marL="285750" indent="-285750">
              <a:spcBef>
                <a:spcPts val="480"/>
              </a:spcBef>
              <a:buFontTx/>
              <a:buChar char="-"/>
            </a:pPr>
            <a:r>
              <a:rPr lang="en-US" sz="1700" dirty="0"/>
              <a:t>Usually this requires there to be a very short time interval between the NS and the UCS and for the pairing to repeated multiple times.</a:t>
            </a:r>
          </a:p>
          <a:p>
            <a:pPr marL="285750" indent="-285750">
              <a:spcBef>
                <a:spcPts val="480"/>
              </a:spcBef>
              <a:buFontTx/>
              <a:buChar char="-"/>
            </a:pPr>
            <a:r>
              <a:rPr lang="en-US" sz="1700" dirty="0"/>
              <a:t>Sometimes conditioning can occur when the interval is up to several hours and the pairing occurs only once (e.g. taste aversion).</a:t>
            </a:r>
          </a:p>
          <a:p>
            <a:pPr>
              <a:spcBef>
                <a:spcPts val="480"/>
              </a:spcBef>
            </a:pPr>
            <a:r>
              <a:rPr lang="en-US" sz="1700" b="1" dirty="0"/>
              <a:t>Extinction</a:t>
            </a:r>
            <a:r>
              <a:rPr lang="en-US" sz="1700" dirty="0"/>
              <a:t> </a:t>
            </a:r>
            <a:r>
              <a:rPr lang="mr-IN" sz="1700" dirty="0"/>
              <a:t>–</a:t>
            </a:r>
            <a:r>
              <a:rPr lang="en-US" sz="1700" dirty="0"/>
              <a:t> decrease in the conditioned response when the UCS is no longer presented with the CS.</a:t>
            </a:r>
          </a:p>
          <a:p>
            <a:pPr marL="285750" indent="-285750">
              <a:spcBef>
                <a:spcPts val="480"/>
              </a:spcBef>
              <a:buFontTx/>
              <a:buChar char="-"/>
            </a:pPr>
            <a:r>
              <a:rPr lang="en-US" sz="1700" dirty="0"/>
              <a:t>If food stops being presented with the sound of the bell then eventually the dog will stop responding to the bell.</a:t>
            </a:r>
          </a:p>
          <a:p>
            <a:pPr>
              <a:spcBef>
                <a:spcPts val="480"/>
              </a:spcBef>
            </a:pPr>
            <a:r>
              <a:rPr lang="en-US" sz="1700" b="1" dirty="0"/>
              <a:t>Spontaneous recovery </a:t>
            </a:r>
            <a:r>
              <a:rPr lang="mr-IN" sz="1700" dirty="0"/>
              <a:t>–</a:t>
            </a:r>
            <a:r>
              <a:rPr lang="en-US" sz="1700" dirty="0"/>
              <a:t> the return of a previously extinguished conditioned response following a rest period.</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83268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4107</TotalTime>
  <Words>3197</Words>
  <Application>Microsoft Office PowerPoint</Application>
  <PresentationFormat>On-screen Show (4:3)</PresentationFormat>
  <Paragraphs>238</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Mangal</vt:lpstr>
      <vt:lpstr>Wingdings</vt:lpstr>
      <vt:lpstr>Essential</vt:lpstr>
      <vt:lpstr>PowerPoint Presentation</vt:lpstr>
      <vt:lpstr>learning</vt:lpstr>
      <vt:lpstr>Unlearned behaviors</vt:lpstr>
      <vt:lpstr>What is learning?</vt:lpstr>
      <vt:lpstr>Classical conditioning</vt:lpstr>
      <vt:lpstr>Classical conditioning</vt:lpstr>
      <vt:lpstr>Classical conditioning</vt:lpstr>
      <vt:lpstr>Higher-order conditioning</vt:lpstr>
      <vt:lpstr>General processes in  classical conditioning</vt:lpstr>
      <vt:lpstr>Curve of acquisition, extinction &amp; spontaneous recovery</vt:lpstr>
      <vt:lpstr>Distinguishing between stimuli</vt:lpstr>
      <vt:lpstr>behaviorism</vt:lpstr>
      <vt:lpstr>Little albert</vt:lpstr>
      <vt:lpstr>Operant conditioning</vt:lpstr>
      <vt:lpstr>The skinner box</vt:lpstr>
      <vt:lpstr>reinforcement</vt:lpstr>
      <vt:lpstr>punishment</vt:lpstr>
      <vt:lpstr>shaping</vt:lpstr>
      <vt:lpstr>Primary &amp; secondary reinforcers</vt:lpstr>
      <vt:lpstr>Reinforcement schedules</vt:lpstr>
      <vt:lpstr>Partial reinforcement scales</vt:lpstr>
      <vt:lpstr>Partial Reinforcement schedules</vt:lpstr>
      <vt:lpstr>Gambling and the brain</vt:lpstr>
      <vt:lpstr>Cognition &amp; latent learning</vt:lpstr>
      <vt:lpstr>Cognitive maps</vt:lpstr>
      <vt:lpstr>Observational learning (modeling)</vt:lpstr>
      <vt:lpstr>Observational learning</vt:lpstr>
      <vt:lpstr>Social Learning theory</vt:lpstr>
      <vt:lpstr>Bandura’s bobo doll experiment</vt:lpstr>
      <vt:lpstr>Can video games make us violent?</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Stephen Maret</cp:lastModifiedBy>
  <cp:revision>93</cp:revision>
  <dcterms:created xsi:type="dcterms:W3CDTF">2012-06-04T02:13:36Z</dcterms:created>
  <dcterms:modified xsi:type="dcterms:W3CDTF">2018-05-16T14:33:46Z</dcterms:modified>
</cp:coreProperties>
</file>