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8"/>
  </p:notesMasterIdLst>
  <p:handoutMasterIdLst>
    <p:handoutMasterId r:id="rId49"/>
  </p:handoutMasterIdLst>
  <p:sldIdLst>
    <p:sldId id="256" r:id="rId2"/>
    <p:sldId id="280" r:id="rId3"/>
    <p:sldId id="331" r:id="rId4"/>
    <p:sldId id="336" r:id="rId5"/>
    <p:sldId id="337" r:id="rId6"/>
    <p:sldId id="338" r:id="rId7"/>
    <p:sldId id="350" r:id="rId8"/>
    <p:sldId id="282" r:id="rId9"/>
    <p:sldId id="340" r:id="rId10"/>
    <p:sldId id="281" r:id="rId11"/>
    <p:sldId id="285" r:id="rId12"/>
    <p:sldId id="286" r:id="rId13"/>
    <p:sldId id="284" r:id="rId14"/>
    <p:sldId id="339" r:id="rId15"/>
    <p:sldId id="283" r:id="rId16"/>
    <p:sldId id="289" r:id="rId17"/>
    <p:sldId id="288" r:id="rId18"/>
    <p:sldId id="290" r:id="rId19"/>
    <p:sldId id="330" r:id="rId20"/>
    <p:sldId id="341" r:id="rId21"/>
    <p:sldId id="291" r:id="rId22"/>
    <p:sldId id="293" r:id="rId23"/>
    <p:sldId id="306" r:id="rId24"/>
    <p:sldId id="342" r:id="rId25"/>
    <p:sldId id="315" r:id="rId26"/>
    <p:sldId id="343" r:id="rId27"/>
    <p:sldId id="332" r:id="rId28"/>
    <p:sldId id="316" r:id="rId29"/>
    <p:sldId id="344" r:id="rId30"/>
    <p:sldId id="318" r:id="rId31"/>
    <p:sldId id="333" r:id="rId32"/>
    <p:sldId id="345" r:id="rId33"/>
    <p:sldId id="319" r:id="rId34"/>
    <p:sldId id="320" r:id="rId35"/>
    <p:sldId id="321" r:id="rId36"/>
    <p:sldId id="347" r:id="rId37"/>
    <p:sldId id="334" r:id="rId38"/>
    <p:sldId id="322" r:id="rId39"/>
    <p:sldId id="348" r:id="rId40"/>
    <p:sldId id="349" r:id="rId41"/>
    <p:sldId id="323" r:id="rId42"/>
    <p:sldId id="325" r:id="rId43"/>
    <p:sldId id="326" r:id="rId44"/>
    <p:sldId id="327" r:id="rId45"/>
    <p:sldId id="328" r:id="rId46"/>
    <p:sldId id="32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6" autoAdjust="0"/>
    <p:restoredTop sz="94380" autoAdjust="0"/>
  </p:normalViewPr>
  <p:slideViewPr>
    <p:cSldViewPr snapToObjects="1">
      <p:cViewPr varScale="1">
        <p:scale>
          <a:sx n="82" d="100"/>
          <a:sy n="82" d="100"/>
        </p:scale>
        <p:origin x="1349"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5/16/2018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C9FD50-6BC5-2548-B63F-1750C5C4C129}" type="datetimeFigureOut">
              <a:rPr lang="en-US" smtClean="0"/>
              <a:t>5/16/2018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52052-4ED1-6444-B773-44FCEDEBEC2F}" type="slidenum">
              <a:rPr lang="en-US" smtClean="0"/>
              <a:t>‹#›</a:t>
            </a:fld>
            <a:endParaRPr lang="en-US"/>
          </a:p>
        </p:txBody>
      </p:sp>
    </p:spTree>
    <p:extLst>
      <p:ext uri="{BB962C8B-B14F-4D97-AF65-F5344CB8AC3E}">
        <p14:creationId xmlns:p14="http://schemas.microsoft.com/office/powerpoint/2010/main" val="35071044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22</a:t>
            </a:fld>
            <a:endParaRPr lang="en-US"/>
          </a:p>
        </p:txBody>
      </p:sp>
    </p:spTree>
    <p:extLst>
      <p:ext uri="{BB962C8B-B14F-4D97-AF65-F5344CB8AC3E}">
        <p14:creationId xmlns:p14="http://schemas.microsoft.com/office/powerpoint/2010/main" val="26797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23</a:t>
            </a:fld>
            <a:endParaRPr lang="en-US"/>
          </a:p>
        </p:txBody>
      </p:sp>
    </p:spTree>
    <p:extLst>
      <p:ext uri="{BB962C8B-B14F-4D97-AF65-F5344CB8AC3E}">
        <p14:creationId xmlns:p14="http://schemas.microsoft.com/office/powerpoint/2010/main" val="26797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36</a:t>
            </a:fld>
            <a:endParaRPr lang="en-US"/>
          </a:p>
        </p:txBody>
      </p:sp>
    </p:spTree>
    <p:extLst>
      <p:ext uri="{BB962C8B-B14F-4D97-AF65-F5344CB8AC3E}">
        <p14:creationId xmlns:p14="http://schemas.microsoft.com/office/powerpoint/2010/main" val="32901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May 16,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May 16,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May 16,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May 16, 2018</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Psychology</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5 SENSATION AND PERCEPTION</a:t>
            </a:r>
          </a:p>
          <a:p>
            <a:pPr algn="ctr"/>
            <a:r>
              <a:rPr lang="en-US" sz="1600" cap="none" dirty="0">
                <a:solidFill>
                  <a:schemeClr val="tx1"/>
                </a:solidFill>
                <a:latin typeface="+mn-lt"/>
              </a:rPr>
              <a:t>PowerPoint Image Slideshow</a:t>
            </a:r>
          </a:p>
        </p:txBody>
      </p:sp>
      <p:pic>
        <p:nvPicPr>
          <p:cNvPr id="3" name="Picture 2"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17311" y="5507235"/>
            <a:ext cx="1507110" cy="1077181"/>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62758" y="2518312"/>
            <a:ext cx="2010682" cy="2602059"/>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Amplitude and wavelength</a:t>
            </a:r>
          </a:p>
        </p:txBody>
      </p:sp>
      <p:sp>
        <p:nvSpPr>
          <p:cNvPr id="7" name="Text Placeholder 6"/>
          <p:cNvSpPr>
            <a:spLocks noGrp="1"/>
          </p:cNvSpPr>
          <p:nvPr>
            <p:ph type="body" sz="quarter" idx="14"/>
          </p:nvPr>
        </p:nvSpPr>
        <p:spPr>
          <a:xfrm>
            <a:off x="444062" y="1126665"/>
            <a:ext cx="8317584" cy="2005459"/>
          </a:xfrm>
        </p:spPr>
        <p:txBody>
          <a:bodyPr>
            <a:normAutofit/>
          </a:bodyPr>
          <a:lstStyle/>
          <a:p>
            <a:pPr>
              <a:spcBef>
                <a:spcPts val="480"/>
              </a:spcBef>
            </a:pPr>
            <a:r>
              <a:rPr lang="en-US" sz="1700" dirty="0"/>
              <a:t>Visual and auditory stimuli both occur in the form of waves. </a:t>
            </a:r>
          </a:p>
          <a:p>
            <a:pPr>
              <a:spcBef>
                <a:spcPts val="480"/>
              </a:spcBef>
            </a:pPr>
            <a:r>
              <a:rPr lang="en-US" sz="1700" dirty="0"/>
              <a:t>Two physical properties of waves are amplitude and wavelength.</a:t>
            </a:r>
          </a:p>
          <a:p>
            <a:pPr>
              <a:spcBef>
                <a:spcPts val="480"/>
              </a:spcBef>
            </a:pPr>
            <a:r>
              <a:rPr lang="en-US" sz="1700" dirty="0"/>
              <a:t>The amplitude or height of a wave is measured from the peak to the trough. The wavelength is measured from peak to peak.</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5" descr="CNX_Psych_05_02_Wav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513" b="-11513"/>
          <a:stretch>
            <a:fillRect/>
          </a:stretch>
        </p:blipFill>
        <p:spPr>
          <a:xfrm>
            <a:off x="483476" y="3357929"/>
            <a:ext cx="8062913" cy="3500071"/>
          </a:xfrm>
        </p:spPr>
      </p:pic>
      <p:sp>
        <p:nvSpPr>
          <p:cNvPr id="2" name="TextBox 1"/>
          <p:cNvSpPr txBox="1"/>
          <p:nvPr/>
        </p:nvSpPr>
        <p:spPr>
          <a:xfrm>
            <a:off x="7404334" y="6172200"/>
            <a:ext cx="1357312" cy="307777"/>
          </a:xfrm>
          <a:prstGeom prst="rect">
            <a:avLst/>
          </a:prstGeom>
          <a:noFill/>
        </p:spPr>
        <p:txBody>
          <a:bodyPr wrap="square" rtlCol="0">
            <a:spAutoFit/>
          </a:bodyPr>
          <a:lstStyle/>
          <a:p>
            <a:r>
              <a:rPr lang="en-US" sz="1400" dirty="0"/>
              <a:t>Figure 5.4</a:t>
            </a:r>
          </a:p>
        </p:txBody>
      </p:sp>
    </p:spTree>
    <p:extLst>
      <p:ext uri="{BB962C8B-B14F-4D97-AF65-F5344CB8AC3E}">
        <p14:creationId xmlns:p14="http://schemas.microsoft.com/office/powerpoint/2010/main" val="1308571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frequency</a:t>
            </a:r>
          </a:p>
        </p:txBody>
      </p:sp>
      <p:sp>
        <p:nvSpPr>
          <p:cNvPr id="7" name="Text Placeholder 6"/>
          <p:cNvSpPr>
            <a:spLocks noGrp="1"/>
          </p:cNvSpPr>
          <p:nvPr>
            <p:ph type="body" sz="quarter" idx="14"/>
          </p:nvPr>
        </p:nvSpPr>
        <p:spPr>
          <a:xfrm>
            <a:off x="430923" y="5676120"/>
            <a:ext cx="8062912" cy="1166382"/>
          </a:xfrm>
        </p:spPr>
        <p:txBody>
          <a:bodyPr>
            <a:normAutofit/>
          </a:bodyPr>
          <a:lstStyle/>
          <a:p>
            <a:r>
              <a:rPr lang="en-US" sz="1700" dirty="0"/>
              <a:t>This figure illustrates waves of differing wavelengths/frequencies. At the top of the figure, the red wave has a long wavelength/short frequency. Moving from top to bottom, the wavelengths decrease and frequencies increase.</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2_Frequencie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733" b="-14733"/>
          <a:stretch>
            <a:fillRect/>
          </a:stretch>
        </p:blipFill>
        <p:spPr>
          <a:xfrm>
            <a:off x="457199" y="2538134"/>
            <a:ext cx="8062913" cy="3416463"/>
          </a:xfrm>
        </p:spPr>
      </p:pic>
      <p:sp>
        <p:nvSpPr>
          <p:cNvPr id="2" name="TextBox 1"/>
          <p:cNvSpPr txBox="1"/>
          <p:nvPr/>
        </p:nvSpPr>
        <p:spPr>
          <a:xfrm>
            <a:off x="430922" y="993035"/>
            <a:ext cx="8560965" cy="1823576"/>
          </a:xfrm>
          <a:prstGeom prst="rect">
            <a:avLst/>
          </a:prstGeom>
          <a:noFill/>
        </p:spPr>
        <p:txBody>
          <a:bodyPr wrap="square" rtlCol="0">
            <a:spAutoFit/>
          </a:bodyPr>
          <a:lstStyle/>
          <a:p>
            <a:pPr>
              <a:spcBef>
                <a:spcPts val="480"/>
              </a:spcBef>
              <a:spcAft>
                <a:spcPts val="600"/>
              </a:spcAft>
            </a:pPr>
            <a:r>
              <a:rPr lang="en-US" sz="1700" dirty="0"/>
              <a:t>Wavelength is directly related to frequency.</a:t>
            </a:r>
          </a:p>
          <a:p>
            <a:pPr>
              <a:spcBef>
                <a:spcPts val="480"/>
              </a:spcBef>
              <a:spcAft>
                <a:spcPts val="600"/>
              </a:spcAft>
            </a:pPr>
            <a:r>
              <a:rPr lang="en-US" sz="1700" b="1" dirty="0"/>
              <a:t>Frequency</a:t>
            </a:r>
            <a:r>
              <a:rPr lang="en-US" sz="1700" dirty="0"/>
              <a:t> </a:t>
            </a:r>
            <a:r>
              <a:rPr lang="mr-IN" sz="1700" dirty="0"/>
              <a:t>–</a:t>
            </a:r>
            <a:r>
              <a:rPr lang="en-US" sz="1700" dirty="0"/>
              <a:t> number of waves that pass a given point in a given time period.</a:t>
            </a:r>
          </a:p>
          <a:p>
            <a:pPr marL="285750" indent="-285750">
              <a:spcBef>
                <a:spcPts val="480"/>
              </a:spcBef>
              <a:spcAft>
                <a:spcPts val="600"/>
              </a:spcAft>
              <a:buClr>
                <a:srgbClr val="6CB255"/>
              </a:buClr>
              <a:buFontTx/>
              <a:buChar char="-"/>
            </a:pPr>
            <a:r>
              <a:rPr lang="en-US" sz="1700" dirty="0"/>
              <a:t>Expressed in hertz (Hz).</a:t>
            </a:r>
          </a:p>
          <a:p>
            <a:pPr>
              <a:spcBef>
                <a:spcPts val="480"/>
              </a:spcBef>
              <a:spcAft>
                <a:spcPts val="600"/>
              </a:spcAft>
            </a:pPr>
            <a:r>
              <a:rPr lang="en-US" sz="1700" dirty="0"/>
              <a:t>Longer wavelengths have lower frequencies and shorter wavelengths have higher frequencies. </a:t>
            </a:r>
          </a:p>
        </p:txBody>
      </p:sp>
      <p:sp>
        <p:nvSpPr>
          <p:cNvPr id="3" name="TextBox 2"/>
          <p:cNvSpPr txBox="1"/>
          <p:nvPr/>
        </p:nvSpPr>
        <p:spPr>
          <a:xfrm>
            <a:off x="7772687" y="6392694"/>
            <a:ext cx="1219200" cy="307777"/>
          </a:xfrm>
          <a:prstGeom prst="rect">
            <a:avLst/>
          </a:prstGeom>
          <a:noFill/>
        </p:spPr>
        <p:txBody>
          <a:bodyPr wrap="square" rtlCol="0">
            <a:spAutoFit/>
          </a:bodyPr>
          <a:lstStyle/>
          <a:p>
            <a:r>
              <a:rPr lang="en-US" sz="1400" dirty="0"/>
              <a:t>Figure 5.5</a:t>
            </a:r>
          </a:p>
        </p:txBody>
      </p:sp>
    </p:spTree>
    <p:extLst>
      <p:ext uri="{BB962C8B-B14F-4D97-AF65-F5344CB8AC3E}">
        <p14:creationId xmlns:p14="http://schemas.microsoft.com/office/powerpoint/2010/main" val="4191775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Light waves</a:t>
            </a:r>
          </a:p>
        </p:txBody>
      </p:sp>
      <p:sp>
        <p:nvSpPr>
          <p:cNvPr id="7" name="Text Placeholder 6"/>
          <p:cNvSpPr>
            <a:spLocks noGrp="1"/>
          </p:cNvSpPr>
          <p:nvPr>
            <p:ph type="body" sz="quarter" idx="14"/>
          </p:nvPr>
        </p:nvSpPr>
        <p:spPr>
          <a:xfrm>
            <a:off x="457199" y="5867400"/>
            <a:ext cx="8062912" cy="794818"/>
          </a:xfrm>
        </p:spPr>
        <p:txBody>
          <a:bodyPr>
            <a:normAutofit/>
          </a:bodyPr>
          <a:lstStyle/>
          <a:p>
            <a:r>
              <a:rPr lang="en-US" sz="1600" dirty="0"/>
              <a:t>Figure 5.6 Light that is visible to humans makes up only a small portion of the electromagnetic spectrum.</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2_Spectrum.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2382" b="-2382"/>
          <a:stretch>
            <a:fillRect/>
          </a:stretch>
        </p:blipFill>
        <p:spPr>
          <a:xfrm>
            <a:off x="577228" y="2267272"/>
            <a:ext cx="7758112" cy="3367758"/>
          </a:xfrm>
        </p:spPr>
      </p:pic>
      <p:sp>
        <p:nvSpPr>
          <p:cNvPr id="6" name="Text Placeholder 3"/>
          <p:cNvSpPr txBox="1">
            <a:spLocks/>
          </p:cNvSpPr>
          <p:nvPr/>
        </p:nvSpPr>
        <p:spPr>
          <a:xfrm>
            <a:off x="457199" y="1082497"/>
            <a:ext cx="8367222" cy="116638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700" dirty="0"/>
              <a:t>The visible spectrum is the portion of the electromagnetic spectrum that we can see.</a:t>
            </a:r>
          </a:p>
          <a:p>
            <a:r>
              <a:rPr lang="en-US" sz="1700" dirty="0"/>
              <a:t>Different species can see different portions of the spectrum.</a:t>
            </a:r>
          </a:p>
          <a:p>
            <a:r>
              <a:rPr lang="en-US" sz="1700" dirty="0"/>
              <a:t>Humans can see wavelengths ranging from about 380 </a:t>
            </a:r>
            <a:r>
              <a:rPr lang="mr-IN" sz="1700" dirty="0"/>
              <a:t>–</a:t>
            </a:r>
            <a:r>
              <a:rPr lang="en-US" sz="1700" dirty="0"/>
              <a:t> 740nm.</a:t>
            </a:r>
          </a:p>
        </p:txBody>
      </p:sp>
    </p:spTree>
    <p:extLst>
      <p:ext uri="{BB962C8B-B14F-4D97-AF65-F5344CB8AC3E}">
        <p14:creationId xmlns:p14="http://schemas.microsoft.com/office/powerpoint/2010/main" val="2271996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Perception of color</a:t>
            </a:r>
          </a:p>
        </p:txBody>
      </p:sp>
      <p:sp>
        <p:nvSpPr>
          <p:cNvPr id="7" name="Text Placeholder 6"/>
          <p:cNvSpPr>
            <a:spLocks noGrp="1"/>
          </p:cNvSpPr>
          <p:nvPr>
            <p:ph type="body" sz="quarter" idx="14"/>
          </p:nvPr>
        </p:nvSpPr>
        <p:spPr>
          <a:xfrm>
            <a:off x="1828800" y="6324600"/>
            <a:ext cx="5105400" cy="345433"/>
          </a:xfrm>
        </p:spPr>
        <p:txBody>
          <a:bodyPr>
            <a:normAutofit/>
          </a:bodyPr>
          <a:lstStyle/>
          <a:p>
            <a:r>
              <a:rPr lang="en-US" sz="1400" dirty="0"/>
              <a:t>Figure 5.7 (credit: modification of work by Johannes </a:t>
            </a:r>
            <a:r>
              <a:rPr lang="en-US" sz="1400" dirty="0" err="1"/>
              <a:t>Ahlmann</a:t>
            </a:r>
            <a:r>
              <a:rPr lang="en-US" sz="14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2_VisSpec.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63775" b="-63775"/>
          <a:stretch>
            <a:fillRect/>
          </a:stretch>
        </p:blipFill>
        <p:spPr>
          <a:xfrm>
            <a:off x="883443" y="3561270"/>
            <a:ext cx="7758113" cy="3367759"/>
          </a:xfrm>
        </p:spPr>
      </p:pic>
      <p:sp>
        <p:nvSpPr>
          <p:cNvPr id="2" name="TextBox 1"/>
          <p:cNvSpPr txBox="1"/>
          <p:nvPr/>
        </p:nvSpPr>
        <p:spPr>
          <a:xfrm>
            <a:off x="457200" y="993035"/>
            <a:ext cx="8610600" cy="3172663"/>
          </a:xfrm>
          <a:prstGeom prst="rect">
            <a:avLst/>
          </a:prstGeom>
          <a:noFill/>
        </p:spPr>
        <p:txBody>
          <a:bodyPr wrap="square" rtlCol="0">
            <a:spAutoFit/>
          </a:bodyPr>
          <a:lstStyle/>
          <a:p>
            <a:pPr>
              <a:spcBef>
                <a:spcPts val="480"/>
              </a:spcBef>
              <a:spcAft>
                <a:spcPts val="600"/>
              </a:spcAft>
            </a:pPr>
            <a:r>
              <a:rPr lang="en-US" sz="1700" b="1" u="sng" dirty="0">
                <a:solidFill>
                  <a:srgbClr val="6CB255"/>
                </a:solidFill>
              </a:rPr>
              <a:t>Wavelength and Color</a:t>
            </a:r>
          </a:p>
          <a:p>
            <a:pPr>
              <a:spcBef>
                <a:spcPts val="480"/>
              </a:spcBef>
              <a:spcAft>
                <a:spcPts val="600"/>
              </a:spcAft>
            </a:pPr>
            <a:r>
              <a:rPr lang="en-US" sz="1700" dirty="0"/>
              <a:t>Different wavelengths of light are associated with our perception of different colors.</a:t>
            </a:r>
          </a:p>
          <a:p>
            <a:pPr>
              <a:spcBef>
                <a:spcPts val="480"/>
              </a:spcBef>
              <a:spcAft>
                <a:spcPts val="600"/>
              </a:spcAft>
            </a:pPr>
            <a:r>
              <a:rPr lang="en-US" sz="1700" dirty="0"/>
              <a:t>Longer wavelengths = reds</a:t>
            </a:r>
          </a:p>
          <a:p>
            <a:pPr>
              <a:spcBef>
                <a:spcPts val="480"/>
              </a:spcBef>
              <a:spcAft>
                <a:spcPts val="600"/>
              </a:spcAft>
            </a:pPr>
            <a:r>
              <a:rPr lang="en-US" sz="1700" dirty="0"/>
              <a:t>Intermediate wavelengths = greens</a:t>
            </a:r>
          </a:p>
          <a:p>
            <a:pPr>
              <a:spcBef>
                <a:spcPts val="480"/>
              </a:spcBef>
              <a:spcAft>
                <a:spcPts val="600"/>
              </a:spcAft>
            </a:pPr>
            <a:r>
              <a:rPr lang="en-US" sz="1700" dirty="0"/>
              <a:t>Shorter wavelengths = blues and violets</a:t>
            </a:r>
          </a:p>
          <a:p>
            <a:pPr>
              <a:spcBef>
                <a:spcPts val="480"/>
              </a:spcBef>
              <a:spcAft>
                <a:spcPts val="600"/>
              </a:spcAft>
            </a:pPr>
            <a:r>
              <a:rPr lang="en-US" sz="1700" b="1" u="sng" dirty="0">
                <a:solidFill>
                  <a:srgbClr val="6CB255"/>
                </a:solidFill>
              </a:rPr>
              <a:t>Amplitude and Color</a:t>
            </a:r>
          </a:p>
          <a:p>
            <a:pPr>
              <a:spcBef>
                <a:spcPts val="480"/>
              </a:spcBef>
              <a:spcAft>
                <a:spcPts val="600"/>
              </a:spcAft>
            </a:pPr>
            <a:r>
              <a:rPr lang="en-US" sz="1700" dirty="0"/>
              <a:t>The amplitude of light waves is associated with brightness/intensity of color. </a:t>
            </a:r>
          </a:p>
          <a:p>
            <a:pPr marL="285750" indent="-285750">
              <a:spcBef>
                <a:spcPts val="480"/>
              </a:spcBef>
              <a:spcAft>
                <a:spcPts val="600"/>
              </a:spcAft>
              <a:buClr>
                <a:srgbClr val="6CB255"/>
              </a:buClr>
              <a:buFontTx/>
              <a:buChar char="-"/>
            </a:pPr>
            <a:r>
              <a:rPr lang="en-US" sz="1700" dirty="0"/>
              <a:t>Larger amplitudes appear brighter.</a:t>
            </a:r>
          </a:p>
        </p:txBody>
      </p:sp>
    </p:spTree>
    <p:extLst>
      <p:ext uri="{BB962C8B-B14F-4D97-AF65-F5344CB8AC3E}">
        <p14:creationId xmlns:p14="http://schemas.microsoft.com/office/powerpoint/2010/main" val="2689646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Soundwaves</a:t>
            </a:r>
          </a:p>
        </p:txBody>
      </p:sp>
      <p:sp>
        <p:nvSpPr>
          <p:cNvPr id="4" name="Text Placeholder 3"/>
          <p:cNvSpPr>
            <a:spLocks noGrp="1"/>
          </p:cNvSpPr>
          <p:nvPr>
            <p:ph type="body" sz="quarter" idx="14"/>
          </p:nvPr>
        </p:nvSpPr>
        <p:spPr>
          <a:xfrm>
            <a:off x="457200" y="1003367"/>
            <a:ext cx="8367221" cy="5638800"/>
          </a:xfrm>
        </p:spPr>
        <p:txBody>
          <a:bodyPr>
            <a:normAutofit/>
          </a:bodyPr>
          <a:lstStyle/>
          <a:p>
            <a:r>
              <a:rPr lang="en-US" sz="1700" b="1" u="sng" dirty="0">
                <a:solidFill>
                  <a:srgbClr val="6CB255"/>
                </a:solidFill>
              </a:rPr>
              <a:t>Frequency</a:t>
            </a:r>
          </a:p>
          <a:p>
            <a:r>
              <a:rPr lang="en-US" sz="1700" dirty="0"/>
              <a:t>Frequency of soundwaves = </a:t>
            </a:r>
            <a:r>
              <a:rPr lang="en-US" sz="1700" b="1" dirty="0"/>
              <a:t>pitch</a:t>
            </a:r>
          </a:p>
          <a:p>
            <a:r>
              <a:rPr lang="en-US" sz="1700" dirty="0"/>
              <a:t>High frequency = high-pitched sound</a:t>
            </a:r>
          </a:p>
          <a:p>
            <a:r>
              <a:rPr lang="en-US" sz="1700" dirty="0"/>
              <a:t>Low frequency = low-pitched sound</a:t>
            </a:r>
          </a:p>
          <a:p>
            <a:r>
              <a:rPr lang="en-US" sz="1700" dirty="0"/>
              <a:t>The audible range of sound frequencies in humans is between 20 </a:t>
            </a:r>
            <a:r>
              <a:rPr lang="mr-IN" sz="1700" dirty="0"/>
              <a:t>–</a:t>
            </a:r>
            <a:r>
              <a:rPr lang="en-US" sz="1700" dirty="0"/>
              <a:t> 2000Hz</a:t>
            </a:r>
          </a:p>
          <a:p>
            <a:r>
              <a:rPr lang="en-US" sz="1700" b="1" u="sng" dirty="0">
                <a:solidFill>
                  <a:srgbClr val="6CB255"/>
                </a:solidFill>
              </a:rPr>
              <a:t>Amplitude and Decibels</a:t>
            </a:r>
          </a:p>
          <a:p>
            <a:r>
              <a:rPr lang="en-US" sz="1700" dirty="0"/>
              <a:t>Amplitude of soundwaves = </a:t>
            </a:r>
            <a:r>
              <a:rPr lang="en-US" sz="1700" b="1" dirty="0"/>
              <a:t>loudness</a:t>
            </a:r>
          </a:p>
          <a:p>
            <a:r>
              <a:rPr lang="en-US" sz="1700" dirty="0"/>
              <a:t>Higher amplitude = louder sounds</a:t>
            </a:r>
          </a:p>
          <a:p>
            <a:r>
              <a:rPr lang="en-US" sz="1700" dirty="0"/>
              <a:t>Lower amplitude = quieter sounds</a:t>
            </a:r>
          </a:p>
          <a:p>
            <a:r>
              <a:rPr lang="en-US" sz="1700" dirty="0"/>
              <a:t>Loudness is measured in decibels (dB).</a:t>
            </a:r>
          </a:p>
          <a:p>
            <a:pPr marL="285750" indent="-285750">
              <a:buFontTx/>
              <a:buChar char="-"/>
            </a:pPr>
            <a:r>
              <a:rPr lang="en-US" sz="1700" dirty="0"/>
              <a:t>Typical conversation = 60 dB</a:t>
            </a:r>
          </a:p>
          <a:p>
            <a:pPr marL="285750" indent="-285750">
              <a:buFontTx/>
              <a:buChar char="-"/>
            </a:pPr>
            <a:r>
              <a:rPr lang="en-US" sz="1700" dirty="0"/>
              <a:t>Rock concert = 120 dB</a:t>
            </a:r>
          </a:p>
          <a:p>
            <a:pPr marL="285750" indent="-285750">
              <a:buFontTx/>
              <a:buChar char="-"/>
            </a:pPr>
            <a:r>
              <a:rPr lang="en-US" sz="1700" dirty="0"/>
              <a:t>Potential for hearing damage = 80 </a:t>
            </a:r>
            <a:r>
              <a:rPr lang="mr-IN" sz="1700" dirty="0"/>
              <a:t>–</a:t>
            </a:r>
            <a:r>
              <a:rPr lang="en-US" sz="1700" dirty="0"/>
              <a:t> 130 dB</a:t>
            </a:r>
          </a:p>
          <a:p>
            <a:pPr marL="285750" indent="-285750">
              <a:buFontTx/>
              <a:buChar char="-"/>
            </a:pPr>
            <a:r>
              <a:rPr lang="en-US" sz="1700" dirty="0"/>
              <a:t>The threshold for pain = 130 dB</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87874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Sound waves</a:t>
            </a:r>
          </a:p>
        </p:txBody>
      </p:sp>
      <p:sp>
        <p:nvSpPr>
          <p:cNvPr id="7" name="Text Placeholder 6"/>
          <p:cNvSpPr>
            <a:spLocks noGrp="1"/>
          </p:cNvSpPr>
          <p:nvPr>
            <p:ph type="body" sz="quarter" idx="14"/>
          </p:nvPr>
        </p:nvSpPr>
        <p:spPr>
          <a:xfrm>
            <a:off x="457200" y="5181600"/>
            <a:ext cx="8062912" cy="1480618"/>
          </a:xfrm>
        </p:spPr>
        <p:txBody>
          <a:bodyPr>
            <a:normAutofit fontScale="92500" lnSpcReduction="20000"/>
          </a:bodyPr>
          <a:lstStyle/>
          <a:p>
            <a:r>
              <a:rPr lang="en-US" sz="1800" dirty="0"/>
              <a:t>This figure illustrates the loudness of common sounds. </a:t>
            </a:r>
          </a:p>
          <a:p>
            <a:endParaRPr lang="en-US" sz="1800" dirty="0"/>
          </a:p>
          <a:p>
            <a:r>
              <a:rPr lang="en-US" sz="1500" dirty="0"/>
              <a:t>Figure 5.8 (credit “planes”: modification of work by Max </a:t>
            </a:r>
            <a:r>
              <a:rPr lang="en-US" sz="1500" dirty="0" err="1"/>
              <a:t>Pfandl</a:t>
            </a:r>
            <a:r>
              <a:rPr lang="en-US" sz="1500" dirty="0"/>
              <a:t>; credit “crowd”: modification of work by Christian </a:t>
            </a:r>
            <a:r>
              <a:rPr lang="en-US" sz="1500" dirty="0" err="1"/>
              <a:t>Holmér</a:t>
            </a:r>
            <a:r>
              <a:rPr lang="en-US" sz="1500" dirty="0"/>
              <a:t>; credit “blender”: modification of work by Jo Brodie; credit “car”: modification of work by NRMA New Cars/Flickr; credit “talking”: modification of work by Joi Ito; credit “leaves”: modification of work by </a:t>
            </a:r>
            <a:r>
              <a:rPr lang="en-US" sz="1500" dirty="0" err="1"/>
              <a:t>Aurelijus</a:t>
            </a:r>
            <a:r>
              <a:rPr lang="en-US" sz="1500" dirty="0"/>
              <a:t> </a:t>
            </a:r>
            <a:r>
              <a:rPr lang="en-US" sz="1500" dirty="0" err="1"/>
              <a:t>Valeiša</a:t>
            </a:r>
            <a:r>
              <a:rPr lang="en-US" sz="15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2_AudRange.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31868" r="-31868"/>
          <a:stretch>
            <a:fillRect/>
          </a:stretch>
        </p:blipFill>
        <p:spPr>
          <a:xfrm>
            <a:off x="228600" y="1075832"/>
            <a:ext cx="9458222" cy="4105768"/>
          </a:xfrm>
        </p:spPr>
      </p:pic>
    </p:spTree>
    <p:extLst>
      <p:ext uri="{BB962C8B-B14F-4D97-AF65-F5344CB8AC3E}">
        <p14:creationId xmlns:p14="http://schemas.microsoft.com/office/powerpoint/2010/main" val="1800407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vision</a:t>
            </a:r>
          </a:p>
        </p:txBody>
      </p:sp>
      <p:sp>
        <p:nvSpPr>
          <p:cNvPr id="7" name="Text Placeholder 6"/>
          <p:cNvSpPr>
            <a:spLocks noGrp="1"/>
          </p:cNvSpPr>
          <p:nvPr>
            <p:ph type="body" sz="quarter" idx="14"/>
          </p:nvPr>
        </p:nvSpPr>
        <p:spPr>
          <a:xfrm>
            <a:off x="457200" y="4843982"/>
            <a:ext cx="8062912" cy="1633018"/>
          </a:xfrm>
        </p:spPr>
        <p:txBody>
          <a:bodyPr>
            <a:normAutofit fontScale="85000" lnSpcReduction="20000"/>
          </a:bodyPr>
          <a:lstStyle/>
          <a:p>
            <a:r>
              <a:rPr lang="en-US" dirty="0"/>
              <a:t>Our eyes take in sensory information that helps us understand the world around us. </a:t>
            </a:r>
          </a:p>
          <a:p>
            <a:r>
              <a:rPr lang="en-US" sz="1400" dirty="0"/>
              <a:t>Figure 5.9 </a:t>
            </a:r>
            <a:r>
              <a:rPr lang="en-US" sz="1600" dirty="0"/>
              <a:t>(credit “top left”: modification of work by “rajkumar1220”/Flickr”; credit “top right”: modification of work by Thomas </a:t>
            </a:r>
            <a:r>
              <a:rPr lang="en-US" sz="1600" dirty="0" err="1"/>
              <a:t>Leuthard</a:t>
            </a:r>
            <a:r>
              <a:rPr lang="en-US" sz="1600" dirty="0"/>
              <a:t>; credit “middle left”: modification of work by </a:t>
            </a:r>
            <a:r>
              <a:rPr lang="en-US" sz="1600" dirty="0" err="1"/>
              <a:t>Demietrich</a:t>
            </a:r>
            <a:r>
              <a:rPr lang="en-US" sz="1600" dirty="0"/>
              <a:t> Baker; credit “middle right”: modification of work by “kaybee07”/Flickr; credit “bottom left”: modification of work by “</a:t>
            </a:r>
            <a:r>
              <a:rPr lang="en-US" sz="1600" dirty="0" err="1"/>
              <a:t>Isengardt</a:t>
            </a:r>
            <a:r>
              <a:rPr lang="en-US" sz="1600" dirty="0"/>
              <a:t>”/Flickr; credit “bottom right”: modification of </a:t>
            </a:r>
            <a:r>
              <a:rPr lang="nl-NL" sz="1600" dirty="0" err="1"/>
              <a:t>work</a:t>
            </a:r>
            <a:r>
              <a:rPr lang="nl-NL" sz="1600" dirty="0"/>
              <a:t> </a:t>
            </a:r>
            <a:r>
              <a:rPr lang="nl-NL" sz="1600" dirty="0" err="1"/>
              <a:t>by</a:t>
            </a:r>
            <a:r>
              <a:rPr lang="nl-NL" sz="1600" dirty="0"/>
              <a:t> Willem </a:t>
            </a:r>
            <a:r>
              <a:rPr lang="nl-NL" sz="1600" dirty="0" err="1"/>
              <a:t>Heerbaart</a:t>
            </a:r>
            <a:r>
              <a:rPr lang="nl-NL" sz="1600" dirty="0"/>
              <a:t>)</a:t>
            </a:r>
            <a:endParaRPr lang="en-US" sz="1600" dirty="0"/>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3_Eye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667" r="-11667"/>
          <a:stretch>
            <a:fillRect/>
          </a:stretch>
        </p:blipFill>
        <p:spPr/>
      </p:pic>
    </p:spTree>
    <p:extLst>
      <p:ext uri="{BB962C8B-B14F-4D97-AF65-F5344CB8AC3E}">
        <p14:creationId xmlns:p14="http://schemas.microsoft.com/office/powerpoint/2010/main" val="2732458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Anatomy of the visual system</a:t>
            </a:r>
          </a:p>
        </p:txBody>
      </p:sp>
      <p:sp>
        <p:nvSpPr>
          <p:cNvPr id="7" name="Text Placeholder 6"/>
          <p:cNvSpPr>
            <a:spLocks noGrp="1"/>
          </p:cNvSpPr>
          <p:nvPr>
            <p:ph type="body" sz="quarter" idx="14"/>
          </p:nvPr>
        </p:nvSpPr>
        <p:spPr>
          <a:xfrm>
            <a:off x="7543800" y="6019800"/>
            <a:ext cx="1293759" cy="685800"/>
          </a:xfrm>
        </p:spPr>
        <p:txBody>
          <a:bodyPr>
            <a:normAutofit/>
          </a:bodyPr>
          <a:lstStyle/>
          <a:p>
            <a:r>
              <a:rPr lang="en-US" sz="1400"/>
              <a:t>Figure 5.10</a:t>
            </a:r>
            <a:endParaRPr lang="en-US" sz="1600" dirty="0"/>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3_Eye.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31817" r="-31817"/>
          <a:stretch>
            <a:fillRect/>
          </a:stretch>
        </p:blipFill>
        <p:spPr>
          <a:xfrm>
            <a:off x="2971800" y="2785708"/>
            <a:ext cx="7451634" cy="3234718"/>
          </a:xfrm>
        </p:spPr>
      </p:pic>
      <p:sp>
        <p:nvSpPr>
          <p:cNvPr id="6" name="Text Placeholder 3"/>
          <p:cNvSpPr txBox="1">
            <a:spLocks/>
          </p:cNvSpPr>
          <p:nvPr/>
        </p:nvSpPr>
        <p:spPr>
          <a:xfrm>
            <a:off x="457200" y="2579234"/>
            <a:ext cx="4114800" cy="378346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85750" indent="-285750">
              <a:spcBef>
                <a:spcPts val="480"/>
              </a:spcBef>
              <a:buFontTx/>
              <a:buChar char="-"/>
            </a:pPr>
            <a:r>
              <a:rPr lang="en-US" sz="1700" dirty="0"/>
              <a:t>The fovea contains photoreceptors.</a:t>
            </a:r>
          </a:p>
          <a:p>
            <a:pPr marL="342900" indent="-342900">
              <a:spcBef>
                <a:spcPts val="480"/>
              </a:spcBef>
              <a:buFont typeface="+mj-lt"/>
              <a:buAutoNum type="arabicPeriod" startAt="3"/>
            </a:pPr>
            <a:r>
              <a:rPr lang="en-US" sz="1700" dirty="0"/>
              <a:t>Photoreceptors are connected to retinal ganglion cells. Axons from these cells exit through the back of the eye where they form the optic nerve.</a:t>
            </a:r>
          </a:p>
          <a:p>
            <a:pPr marL="457200" indent="-457200">
              <a:spcBef>
                <a:spcPts val="480"/>
              </a:spcBef>
              <a:buFont typeface="+mj-lt"/>
              <a:buAutoNum type="arabicPeriod" startAt="3"/>
            </a:pPr>
            <a:r>
              <a:rPr lang="en-US" sz="1700" dirty="0"/>
              <a:t>The optic nerve then carries the visual information to the brain. </a:t>
            </a:r>
          </a:p>
          <a:p>
            <a:pPr>
              <a:spcBef>
                <a:spcPts val="480"/>
              </a:spcBef>
            </a:pPr>
            <a:r>
              <a:rPr lang="en-US" sz="1700" b="1" dirty="0"/>
              <a:t>Blind spot </a:t>
            </a:r>
            <a:r>
              <a:rPr lang="mr-IN" sz="1700" dirty="0"/>
              <a:t>–</a:t>
            </a:r>
            <a:r>
              <a:rPr lang="en-US" sz="1700" dirty="0"/>
              <a:t> a point of no receptors, where information exits the eye, where we cannot respond to visual information.</a:t>
            </a:r>
          </a:p>
        </p:txBody>
      </p:sp>
      <p:sp>
        <p:nvSpPr>
          <p:cNvPr id="2" name="TextBox 1"/>
          <p:cNvSpPr txBox="1"/>
          <p:nvPr/>
        </p:nvSpPr>
        <p:spPr>
          <a:xfrm>
            <a:off x="457200" y="1125139"/>
            <a:ext cx="8367221" cy="2241639"/>
          </a:xfrm>
          <a:prstGeom prst="rect">
            <a:avLst/>
          </a:prstGeom>
          <a:noFill/>
        </p:spPr>
        <p:txBody>
          <a:bodyPr wrap="square" rtlCol="0">
            <a:spAutoFit/>
          </a:bodyPr>
          <a:lstStyle/>
          <a:p>
            <a:pPr marL="457200" indent="-457200">
              <a:spcBef>
                <a:spcPts val="480"/>
              </a:spcBef>
              <a:spcAft>
                <a:spcPts val="600"/>
              </a:spcAft>
              <a:buClr>
                <a:srgbClr val="6CB255"/>
              </a:buClr>
              <a:buFont typeface="Arial" pitchFamily="34" charset="0"/>
              <a:buAutoNum type="arabicPeriod"/>
            </a:pPr>
            <a:r>
              <a:rPr lang="en-US" sz="1700" dirty="0"/>
              <a:t>Light waves are transmitted across the cornea and enter through the pupil.</a:t>
            </a:r>
          </a:p>
          <a:p>
            <a:pPr marL="342900" indent="-342900">
              <a:spcBef>
                <a:spcPts val="480"/>
              </a:spcBef>
              <a:spcAft>
                <a:spcPts val="600"/>
              </a:spcAft>
              <a:buClr>
                <a:srgbClr val="6CB255"/>
              </a:buClr>
              <a:buFontTx/>
              <a:buChar char="-"/>
            </a:pPr>
            <a:r>
              <a:rPr lang="en-US" sz="1700" dirty="0"/>
              <a:t>The pupil’s size is controlled by muscles that are connected to the iris (the colored part of the eye).</a:t>
            </a:r>
          </a:p>
          <a:p>
            <a:pPr marL="342900" indent="-342900">
              <a:spcBef>
                <a:spcPts val="480"/>
              </a:spcBef>
              <a:spcAft>
                <a:spcPts val="600"/>
              </a:spcAft>
              <a:buClr>
                <a:srgbClr val="6CB255"/>
              </a:buClr>
              <a:buFont typeface="+mj-lt"/>
              <a:buAutoNum type="arabicPeriod" startAt="2"/>
            </a:pPr>
            <a:r>
              <a:rPr lang="en-US" sz="1700" dirty="0"/>
              <a:t>The light crosses the lens and is focused on the fovea, which is part of the retina.</a:t>
            </a:r>
          </a:p>
          <a:p>
            <a:pPr marL="342900" indent="-342900">
              <a:spcBef>
                <a:spcPts val="480"/>
              </a:spcBef>
              <a:spcAft>
                <a:spcPts val="600"/>
              </a:spcAft>
              <a:buClr>
                <a:srgbClr val="6CB255"/>
              </a:buClr>
              <a:buFontTx/>
              <a:buChar char="-"/>
            </a:pPr>
            <a:endParaRPr lang="en-US" sz="1700" dirty="0"/>
          </a:p>
          <a:p>
            <a:pPr>
              <a:spcBef>
                <a:spcPts val="480"/>
              </a:spcBef>
              <a:spcAft>
                <a:spcPts val="600"/>
              </a:spcAft>
            </a:pPr>
            <a:endParaRPr lang="en-US" dirty="0"/>
          </a:p>
        </p:txBody>
      </p:sp>
    </p:spTree>
    <p:extLst>
      <p:ext uri="{BB962C8B-B14F-4D97-AF65-F5344CB8AC3E}">
        <p14:creationId xmlns:p14="http://schemas.microsoft.com/office/powerpoint/2010/main" val="414759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photoreceptors</a:t>
            </a:r>
          </a:p>
        </p:txBody>
      </p:sp>
      <p:sp>
        <p:nvSpPr>
          <p:cNvPr id="7" name="Text Placeholder 6"/>
          <p:cNvSpPr>
            <a:spLocks noGrp="1"/>
          </p:cNvSpPr>
          <p:nvPr>
            <p:ph type="body" sz="quarter" idx="14"/>
          </p:nvPr>
        </p:nvSpPr>
        <p:spPr>
          <a:xfrm>
            <a:off x="5257799" y="5281767"/>
            <a:ext cx="2514887" cy="1226764"/>
          </a:xfrm>
        </p:spPr>
        <p:txBody>
          <a:bodyPr>
            <a:noAutofit/>
          </a:bodyPr>
          <a:lstStyle/>
          <a:p>
            <a:r>
              <a:rPr lang="en-US" sz="1400" dirty="0"/>
              <a:t>Figure 5.11 </a:t>
            </a:r>
            <a:r>
              <a:rPr lang="en-US" sz="1400" dirty="0">
                <a:solidFill>
                  <a:schemeClr val="tx1"/>
                </a:solidFill>
              </a:rPr>
              <a:t>The two types of photoreceptors are shown in this image. Rods are colored green and cones are blue.</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3_RodsCones.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50452" r="-50452"/>
          <a:stretch>
            <a:fillRect/>
          </a:stretch>
        </p:blipFill>
        <p:spPr>
          <a:xfrm>
            <a:off x="2286000" y="1153060"/>
            <a:ext cx="8748713" cy="3797773"/>
          </a:xfrm>
        </p:spPr>
      </p:pic>
      <p:sp>
        <p:nvSpPr>
          <p:cNvPr id="2" name="TextBox 1"/>
          <p:cNvSpPr txBox="1"/>
          <p:nvPr/>
        </p:nvSpPr>
        <p:spPr>
          <a:xfrm>
            <a:off x="493986" y="1060886"/>
            <a:ext cx="4495800" cy="5447645"/>
          </a:xfrm>
          <a:prstGeom prst="rect">
            <a:avLst/>
          </a:prstGeom>
          <a:noFill/>
        </p:spPr>
        <p:txBody>
          <a:bodyPr wrap="square" rtlCol="0">
            <a:spAutoFit/>
          </a:bodyPr>
          <a:lstStyle/>
          <a:p>
            <a:pPr>
              <a:spcBef>
                <a:spcPts val="480"/>
              </a:spcBef>
              <a:spcAft>
                <a:spcPts val="600"/>
              </a:spcAft>
            </a:pPr>
            <a:r>
              <a:rPr lang="en-US" sz="1700" b="1" u="sng" dirty="0">
                <a:solidFill>
                  <a:srgbClr val="6CB255"/>
                </a:solidFill>
              </a:rPr>
              <a:t>Cones</a:t>
            </a:r>
          </a:p>
          <a:p>
            <a:pPr>
              <a:spcBef>
                <a:spcPts val="480"/>
              </a:spcBef>
              <a:spcAft>
                <a:spcPts val="600"/>
              </a:spcAft>
            </a:pPr>
            <a:r>
              <a:rPr lang="en-US" sz="1700" dirty="0" err="1"/>
              <a:t>Phototopic</a:t>
            </a:r>
            <a:r>
              <a:rPr lang="en-US" sz="1700" dirty="0"/>
              <a:t> (daytime) vision.</a:t>
            </a:r>
          </a:p>
          <a:p>
            <a:pPr marL="285750" indent="-285750">
              <a:spcBef>
                <a:spcPts val="480"/>
              </a:spcBef>
              <a:spcAft>
                <a:spcPts val="600"/>
              </a:spcAft>
              <a:buClr>
                <a:srgbClr val="6CB255"/>
              </a:buClr>
              <a:buFontTx/>
              <a:buChar char="-"/>
            </a:pPr>
            <a:r>
              <a:rPr lang="en-US" sz="1700" dirty="0"/>
              <a:t>Work best in bright light conditions.</a:t>
            </a:r>
          </a:p>
          <a:p>
            <a:pPr>
              <a:spcBef>
                <a:spcPts val="480"/>
              </a:spcBef>
              <a:spcAft>
                <a:spcPts val="600"/>
              </a:spcAft>
            </a:pPr>
            <a:r>
              <a:rPr lang="en-US" sz="1700" dirty="0"/>
              <a:t>High-acuity color information.</a:t>
            </a:r>
          </a:p>
          <a:p>
            <a:pPr>
              <a:spcBef>
                <a:spcPts val="480"/>
              </a:spcBef>
              <a:spcAft>
                <a:spcPts val="600"/>
              </a:spcAft>
            </a:pPr>
            <a:r>
              <a:rPr lang="en-US" sz="1700" dirty="0"/>
              <a:t>Located in the fovea.</a:t>
            </a:r>
          </a:p>
          <a:p>
            <a:pPr>
              <a:spcBef>
                <a:spcPts val="480"/>
              </a:spcBef>
              <a:spcAft>
                <a:spcPts val="600"/>
              </a:spcAft>
            </a:pPr>
            <a:r>
              <a:rPr lang="en-US" sz="1700" b="1" u="sng" dirty="0">
                <a:solidFill>
                  <a:srgbClr val="6CB255"/>
                </a:solidFill>
              </a:rPr>
              <a:t>Rods</a:t>
            </a:r>
          </a:p>
          <a:p>
            <a:pPr>
              <a:spcBef>
                <a:spcPts val="480"/>
              </a:spcBef>
              <a:spcAft>
                <a:spcPts val="600"/>
              </a:spcAft>
            </a:pPr>
            <a:r>
              <a:rPr lang="en-US" sz="1700" dirty="0"/>
              <a:t>Scotopic (nighttime) vision.</a:t>
            </a:r>
          </a:p>
          <a:p>
            <a:pPr marL="285750" indent="-285750">
              <a:spcBef>
                <a:spcPts val="480"/>
              </a:spcBef>
              <a:spcAft>
                <a:spcPts val="600"/>
              </a:spcAft>
              <a:buClr>
                <a:srgbClr val="6CB255"/>
              </a:buClr>
              <a:buFontTx/>
              <a:buChar char="-"/>
            </a:pPr>
            <a:r>
              <a:rPr lang="en-US" sz="1700" dirty="0"/>
              <a:t>Work best in low light conditions.</a:t>
            </a:r>
          </a:p>
          <a:p>
            <a:pPr>
              <a:spcBef>
                <a:spcPts val="480"/>
              </a:spcBef>
              <a:spcAft>
                <a:spcPts val="600"/>
              </a:spcAft>
            </a:pPr>
            <a:r>
              <a:rPr lang="en-US" sz="1700" dirty="0"/>
              <a:t>High-sensitivity.</a:t>
            </a:r>
          </a:p>
          <a:p>
            <a:pPr>
              <a:spcBef>
                <a:spcPts val="480"/>
              </a:spcBef>
              <a:spcAft>
                <a:spcPts val="600"/>
              </a:spcAft>
            </a:pPr>
            <a:r>
              <a:rPr lang="en-US" sz="1700" dirty="0"/>
              <a:t>Allows for low-acuity vision in dim light.</a:t>
            </a:r>
          </a:p>
          <a:p>
            <a:pPr>
              <a:spcBef>
                <a:spcPts val="480"/>
              </a:spcBef>
              <a:spcAft>
                <a:spcPts val="600"/>
              </a:spcAft>
            </a:pPr>
            <a:r>
              <a:rPr lang="en-US" sz="1700" dirty="0"/>
              <a:t>Involved in the perception of movement in our peripheral vision.</a:t>
            </a:r>
          </a:p>
          <a:p>
            <a:pPr>
              <a:spcBef>
                <a:spcPts val="480"/>
              </a:spcBef>
              <a:spcAft>
                <a:spcPts val="600"/>
              </a:spcAft>
            </a:pPr>
            <a:r>
              <a:rPr lang="en-US" sz="1700" dirty="0"/>
              <a:t>Located in the periphery of the retina.</a:t>
            </a:r>
          </a:p>
          <a:p>
            <a:pPr>
              <a:spcBef>
                <a:spcPts val="480"/>
              </a:spcBef>
              <a:spcAft>
                <a:spcPts val="600"/>
              </a:spcAft>
            </a:pPr>
            <a:endParaRPr lang="en-US" sz="1700" dirty="0"/>
          </a:p>
        </p:txBody>
      </p:sp>
    </p:spTree>
    <p:extLst>
      <p:ext uri="{BB962C8B-B14F-4D97-AF65-F5344CB8AC3E}">
        <p14:creationId xmlns:p14="http://schemas.microsoft.com/office/powerpoint/2010/main" val="3448937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Optic chiasm</a:t>
            </a:r>
          </a:p>
        </p:txBody>
      </p:sp>
      <p:sp>
        <p:nvSpPr>
          <p:cNvPr id="7" name="Text Placeholder 6"/>
          <p:cNvSpPr>
            <a:spLocks noGrp="1"/>
          </p:cNvSpPr>
          <p:nvPr>
            <p:ph type="body" sz="quarter" idx="14"/>
          </p:nvPr>
        </p:nvSpPr>
        <p:spPr>
          <a:xfrm>
            <a:off x="4256200" y="5307288"/>
            <a:ext cx="4557711" cy="1169712"/>
          </a:xfrm>
        </p:spPr>
        <p:txBody>
          <a:bodyPr>
            <a:noAutofit/>
          </a:bodyPr>
          <a:lstStyle/>
          <a:p>
            <a:r>
              <a:rPr lang="en-US" sz="1400" dirty="0"/>
              <a:t>Figure 5.12 This illustration shows the optic chiasm at the front of the brain and the pathways to the occipital lobe at the back of the brain, where visual sensations are processed into meaningful perceptions.</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3_OpticChias.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32881" r="-32881"/>
          <a:stretch>
            <a:fillRect/>
          </a:stretch>
        </p:blipFill>
        <p:spPr>
          <a:xfrm>
            <a:off x="2971800" y="1239195"/>
            <a:ext cx="7453312" cy="3235446"/>
          </a:xfrm>
        </p:spPr>
      </p:pic>
      <p:sp>
        <p:nvSpPr>
          <p:cNvPr id="2" name="TextBox 1"/>
          <p:cNvSpPr txBox="1"/>
          <p:nvPr/>
        </p:nvSpPr>
        <p:spPr>
          <a:xfrm>
            <a:off x="457200" y="1239195"/>
            <a:ext cx="3657600" cy="3654847"/>
          </a:xfrm>
          <a:prstGeom prst="rect">
            <a:avLst/>
          </a:prstGeom>
          <a:noFill/>
        </p:spPr>
        <p:txBody>
          <a:bodyPr wrap="square" rtlCol="0">
            <a:spAutoFit/>
          </a:bodyPr>
          <a:lstStyle/>
          <a:p>
            <a:pPr>
              <a:spcBef>
                <a:spcPts val="480"/>
              </a:spcBef>
              <a:spcAft>
                <a:spcPts val="600"/>
              </a:spcAft>
            </a:pPr>
            <a:r>
              <a:rPr lang="en-US" sz="1700" dirty="0"/>
              <a:t>The optic nerve of each eye merges at the optic chiasm, an X-shaped structure just below the cerebral cortex.</a:t>
            </a:r>
          </a:p>
          <a:p>
            <a:pPr marL="285750" indent="-285750">
              <a:spcBef>
                <a:spcPts val="480"/>
              </a:spcBef>
              <a:spcAft>
                <a:spcPts val="600"/>
              </a:spcAft>
              <a:buFontTx/>
              <a:buChar char="-"/>
            </a:pPr>
            <a:r>
              <a:rPr lang="en-US" sz="1700" dirty="0"/>
              <a:t>Information from the right visual field is sent to the left hemisphere and information from the left visual field is sent to the right hemisphere.</a:t>
            </a:r>
          </a:p>
          <a:p>
            <a:pPr marL="285750" indent="-285750">
              <a:spcBef>
                <a:spcPts val="480"/>
              </a:spcBef>
              <a:spcAft>
                <a:spcPts val="600"/>
              </a:spcAft>
              <a:buFontTx/>
              <a:buChar char="-"/>
            </a:pPr>
            <a:r>
              <a:rPr lang="en-US" sz="1700" dirty="0"/>
              <a:t>This information is then sent to the occipital lobe for processing.</a:t>
            </a:r>
          </a:p>
          <a:p>
            <a:pPr>
              <a:spcBef>
                <a:spcPts val="480"/>
              </a:spcBef>
              <a:spcAft>
                <a:spcPts val="600"/>
              </a:spcAft>
            </a:pPr>
            <a:endParaRPr lang="en-US" sz="1700" dirty="0"/>
          </a:p>
        </p:txBody>
      </p:sp>
    </p:spTree>
    <p:extLst>
      <p:ext uri="{BB962C8B-B14F-4D97-AF65-F5344CB8AC3E}">
        <p14:creationId xmlns:p14="http://schemas.microsoft.com/office/powerpoint/2010/main" val="3894862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Sensory systems</a:t>
            </a:r>
          </a:p>
        </p:txBody>
      </p:sp>
      <p:sp>
        <p:nvSpPr>
          <p:cNvPr id="7" name="Text Placeholder 6"/>
          <p:cNvSpPr>
            <a:spLocks noGrp="1"/>
          </p:cNvSpPr>
          <p:nvPr>
            <p:ph type="body" sz="quarter" idx="14"/>
          </p:nvPr>
        </p:nvSpPr>
        <p:spPr>
          <a:xfrm>
            <a:off x="457200" y="5638800"/>
            <a:ext cx="8062912" cy="1023418"/>
          </a:xfrm>
        </p:spPr>
        <p:txBody>
          <a:bodyPr>
            <a:normAutofit/>
          </a:bodyPr>
          <a:lstStyle/>
          <a:p>
            <a:r>
              <a:rPr lang="en-US" sz="1800" dirty="0"/>
              <a:t>If you were standing in the midst of this street scene, you would be absorbing and processing numerous pieces of sensory input. </a:t>
            </a:r>
          </a:p>
          <a:p>
            <a:r>
              <a:rPr lang="en-US" sz="1500" dirty="0"/>
              <a:t>Figure 5.1 (credit: modification of work by Cory </a:t>
            </a:r>
            <a:r>
              <a:rPr lang="en-US" sz="1500" dirty="0" err="1"/>
              <a:t>Zanker</a:t>
            </a:r>
            <a:r>
              <a:rPr lang="en-US" sz="15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0_Senses.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9895" r="-9895"/>
          <a:stretch>
            <a:fillRect/>
          </a:stretch>
        </p:blipFill>
        <p:spPr>
          <a:xfrm>
            <a:off x="430966" y="2138729"/>
            <a:ext cx="8062913" cy="3500071"/>
          </a:xfrm>
        </p:spPr>
      </p:pic>
      <p:sp>
        <p:nvSpPr>
          <p:cNvPr id="2" name="TextBox 1"/>
          <p:cNvSpPr txBox="1"/>
          <p:nvPr/>
        </p:nvSpPr>
        <p:spPr>
          <a:xfrm>
            <a:off x="457200" y="1123225"/>
            <a:ext cx="8367221" cy="877163"/>
          </a:xfrm>
          <a:prstGeom prst="rect">
            <a:avLst/>
          </a:prstGeom>
          <a:noFill/>
        </p:spPr>
        <p:txBody>
          <a:bodyPr wrap="square" rtlCol="0">
            <a:spAutoFit/>
          </a:bodyPr>
          <a:lstStyle/>
          <a:p>
            <a:pPr>
              <a:spcBef>
                <a:spcPts val="480"/>
              </a:spcBef>
              <a:spcAft>
                <a:spcPts val="600"/>
              </a:spcAft>
            </a:pPr>
            <a:r>
              <a:rPr lang="en-US" sz="1700" dirty="0"/>
              <a:t>Our sensory systems are responsible for providing information about our surroundings which allow us to successfully navigate and interact with our environments.</a:t>
            </a:r>
          </a:p>
        </p:txBody>
      </p:sp>
    </p:spTree>
    <p:extLst>
      <p:ext uri="{BB962C8B-B14F-4D97-AF65-F5344CB8AC3E}">
        <p14:creationId xmlns:p14="http://schemas.microsoft.com/office/powerpoint/2010/main" val="2718491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pathways</a:t>
            </a:r>
          </a:p>
        </p:txBody>
      </p:sp>
      <p:sp>
        <p:nvSpPr>
          <p:cNvPr id="4" name="Text Placeholder 3"/>
          <p:cNvSpPr>
            <a:spLocks noGrp="1"/>
          </p:cNvSpPr>
          <p:nvPr>
            <p:ph type="body" sz="quarter" idx="14"/>
          </p:nvPr>
        </p:nvSpPr>
        <p:spPr>
          <a:xfrm>
            <a:off x="457200" y="1219200"/>
            <a:ext cx="8062912" cy="2057400"/>
          </a:xfrm>
        </p:spPr>
        <p:txBody>
          <a:bodyPr>
            <a:normAutofit/>
          </a:bodyPr>
          <a:lstStyle/>
          <a:p>
            <a:pPr>
              <a:spcBef>
                <a:spcPts val="480"/>
              </a:spcBef>
            </a:pPr>
            <a:r>
              <a:rPr lang="en-US" sz="1700" dirty="0">
                <a:solidFill>
                  <a:schemeClr val="tx1"/>
                </a:solidFill>
              </a:rPr>
              <a:t>After being processed in the occipital lobe, visual information exits and goes through two different pathways.</a:t>
            </a:r>
          </a:p>
          <a:p>
            <a:pPr>
              <a:spcBef>
                <a:spcPts val="480"/>
              </a:spcBef>
            </a:pPr>
            <a:r>
              <a:rPr lang="en-US" sz="1700" b="1" dirty="0">
                <a:solidFill>
                  <a:srgbClr val="6CB255"/>
                </a:solidFill>
              </a:rPr>
              <a:t>The “WHAT” pathway:</a:t>
            </a:r>
          </a:p>
          <a:p>
            <a:pPr marL="342900" indent="-342900">
              <a:spcBef>
                <a:spcPts val="480"/>
              </a:spcBef>
              <a:buFontTx/>
              <a:buChar char="-"/>
            </a:pPr>
            <a:r>
              <a:rPr lang="en-US" sz="1700" dirty="0"/>
              <a:t>Object recognition.</a:t>
            </a:r>
          </a:p>
          <a:p>
            <a:pPr marL="342900" indent="-342900">
              <a:spcBef>
                <a:spcPts val="480"/>
              </a:spcBef>
              <a:buFontTx/>
              <a:buChar char="-"/>
            </a:pPr>
            <a:r>
              <a:rPr lang="en-US" sz="1700" dirty="0"/>
              <a:t>Object identification.</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4157682" y="2057400"/>
            <a:ext cx="4336154" cy="3815816"/>
          </a:xfrm>
          <a:prstGeom prst="rect">
            <a:avLst/>
          </a:prstGeom>
        </p:spPr>
      </p:pic>
      <p:sp>
        <p:nvSpPr>
          <p:cNvPr id="7" name="TextBox 6"/>
          <p:cNvSpPr txBox="1"/>
          <p:nvPr/>
        </p:nvSpPr>
        <p:spPr>
          <a:xfrm>
            <a:off x="457200" y="3154006"/>
            <a:ext cx="3521806" cy="1420902"/>
          </a:xfrm>
          <a:prstGeom prst="rect">
            <a:avLst/>
          </a:prstGeom>
          <a:noFill/>
        </p:spPr>
        <p:txBody>
          <a:bodyPr wrap="square" rtlCol="0">
            <a:spAutoFit/>
          </a:bodyPr>
          <a:lstStyle/>
          <a:p>
            <a:pPr>
              <a:spcBef>
                <a:spcPts val="480"/>
              </a:spcBef>
              <a:spcAft>
                <a:spcPts val="600"/>
              </a:spcAft>
            </a:pPr>
            <a:r>
              <a:rPr lang="en-US" sz="1700" b="1" dirty="0">
                <a:solidFill>
                  <a:srgbClr val="6CB255"/>
                </a:solidFill>
              </a:rPr>
              <a:t>The “WHERE/HOW” pathway:</a:t>
            </a:r>
          </a:p>
          <a:p>
            <a:pPr marL="342900" indent="-342900">
              <a:spcBef>
                <a:spcPts val="480"/>
              </a:spcBef>
              <a:spcAft>
                <a:spcPts val="600"/>
              </a:spcAft>
              <a:buFontTx/>
              <a:buChar char="-"/>
            </a:pPr>
            <a:r>
              <a:rPr lang="en-US" sz="1700" dirty="0"/>
              <a:t>Location in space.</a:t>
            </a:r>
          </a:p>
          <a:p>
            <a:pPr marL="342900" indent="-342900">
              <a:spcBef>
                <a:spcPts val="480"/>
              </a:spcBef>
              <a:spcAft>
                <a:spcPts val="600"/>
              </a:spcAft>
              <a:buFontTx/>
              <a:buChar char="-"/>
            </a:pPr>
            <a:r>
              <a:rPr lang="en-US" sz="1700" dirty="0"/>
              <a:t>How one might interact with a particular visual stimulus.</a:t>
            </a:r>
          </a:p>
        </p:txBody>
      </p:sp>
      <p:sp>
        <p:nvSpPr>
          <p:cNvPr id="8" name="TextBox 7"/>
          <p:cNvSpPr txBox="1"/>
          <p:nvPr/>
        </p:nvSpPr>
        <p:spPr>
          <a:xfrm>
            <a:off x="5486400" y="6419028"/>
            <a:ext cx="2445544" cy="292388"/>
          </a:xfrm>
          <a:prstGeom prst="rect">
            <a:avLst/>
          </a:prstGeom>
          <a:noFill/>
        </p:spPr>
        <p:txBody>
          <a:bodyPr wrap="square" rtlCol="0">
            <a:spAutoFit/>
          </a:bodyPr>
          <a:lstStyle/>
          <a:p>
            <a:r>
              <a:rPr lang="en-US" sz="1300" dirty="0"/>
              <a:t>(Credit: </a:t>
            </a:r>
            <a:r>
              <a:rPr lang="en-US" sz="1300" dirty="0" err="1"/>
              <a:t>BrightStar</a:t>
            </a:r>
            <a:r>
              <a:rPr lang="en-US" sz="1300" dirty="0"/>
              <a:t> Learning)</a:t>
            </a:r>
          </a:p>
        </p:txBody>
      </p:sp>
    </p:spTree>
    <p:extLst>
      <p:ext uri="{BB962C8B-B14F-4D97-AF65-F5344CB8AC3E}">
        <p14:creationId xmlns:p14="http://schemas.microsoft.com/office/powerpoint/2010/main" val="16791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Color vision</a:t>
            </a:r>
          </a:p>
        </p:txBody>
      </p:sp>
      <p:sp>
        <p:nvSpPr>
          <p:cNvPr id="7" name="Text Placeholder 6"/>
          <p:cNvSpPr>
            <a:spLocks noGrp="1"/>
          </p:cNvSpPr>
          <p:nvPr>
            <p:ph type="body" sz="quarter" idx="14"/>
          </p:nvPr>
        </p:nvSpPr>
        <p:spPr>
          <a:xfrm>
            <a:off x="5015103" y="5528126"/>
            <a:ext cx="3809317" cy="1268416"/>
          </a:xfrm>
        </p:spPr>
        <p:txBody>
          <a:bodyPr>
            <a:normAutofit fontScale="92500" lnSpcReduction="10000"/>
          </a:bodyPr>
          <a:lstStyle/>
          <a:p>
            <a:pPr>
              <a:lnSpc>
                <a:spcPct val="110000"/>
              </a:lnSpc>
              <a:spcBef>
                <a:spcPts val="480"/>
              </a:spcBef>
            </a:pPr>
            <a:r>
              <a:rPr lang="en-US" sz="1600" dirty="0"/>
              <a:t>This figure illustrates the different sensitivities for the three cone types found in a normal-sighted individual. </a:t>
            </a:r>
          </a:p>
          <a:p>
            <a:r>
              <a:rPr lang="en-US" sz="1400" dirty="0"/>
              <a:t>Figure 5.13 (credit: modification of work by Vanessa </a:t>
            </a:r>
            <a:r>
              <a:rPr lang="en-US" sz="1400" dirty="0" err="1"/>
              <a:t>Ezekowitz</a:t>
            </a:r>
            <a:r>
              <a:rPr lang="en-US" sz="14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3_Trichrom.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45660" r="-45660"/>
          <a:stretch>
            <a:fillRect/>
          </a:stretch>
        </p:blipFill>
        <p:spPr>
          <a:xfrm>
            <a:off x="3352800" y="2383312"/>
            <a:ext cx="7244528" cy="3144814"/>
          </a:xfrm>
        </p:spPr>
      </p:pic>
      <p:sp>
        <p:nvSpPr>
          <p:cNvPr id="2" name="TextBox 1"/>
          <p:cNvSpPr txBox="1"/>
          <p:nvPr/>
        </p:nvSpPr>
        <p:spPr>
          <a:xfrm>
            <a:off x="457200" y="2383312"/>
            <a:ext cx="4419600" cy="4621778"/>
          </a:xfrm>
          <a:prstGeom prst="rect">
            <a:avLst/>
          </a:prstGeom>
          <a:noFill/>
        </p:spPr>
        <p:txBody>
          <a:bodyPr wrap="square" rtlCol="0">
            <a:spAutoFit/>
          </a:bodyPr>
          <a:lstStyle/>
          <a:p>
            <a:pPr>
              <a:spcBef>
                <a:spcPts val="480"/>
              </a:spcBef>
              <a:spcAft>
                <a:spcPts val="600"/>
              </a:spcAft>
              <a:buClr>
                <a:srgbClr val="6CB255"/>
              </a:buClr>
            </a:pPr>
            <a:r>
              <a:rPr lang="en-US" sz="1700" b="1" u="sng" dirty="0">
                <a:solidFill>
                  <a:srgbClr val="6CB255"/>
                </a:solidFill>
              </a:rPr>
              <a:t>Opponent-Process Theory</a:t>
            </a:r>
          </a:p>
          <a:p>
            <a:pPr marL="285750" indent="-285750">
              <a:spcBef>
                <a:spcPts val="480"/>
              </a:spcBef>
              <a:spcAft>
                <a:spcPts val="600"/>
              </a:spcAft>
              <a:buClr>
                <a:srgbClr val="6CB255"/>
              </a:buClr>
              <a:buFontTx/>
              <a:buChar char="-"/>
            </a:pPr>
            <a:r>
              <a:rPr lang="en-US" sz="1700" dirty="0"/>
              <a:t>Color is coded in opponent pairs.</a:t>
            </a:r>
          </a:p>
          <a:p>
            <a:pPr marL="742950" lvl="1" indent="-285750">
              <a:spcBef>
                <a:spcPts val="480"/>
              </a:spcBef>
              <a:spcAft>
                <a:spcPts val="600"/>
              </a:spcAft>
              <a:buClr>
                <a:srgbClr val="6CB255"/>
              </a:buClr>
              <a:buFontTx/>
              <a:buChar char="-"/>
            </a:pPr>
            <a:r>
              <a:rPr lang="en-US" sz="1700" dirty="0"/>
              <a:t>Black </a:t>
            </a:r>
            <a:r>
              <a:rPr lang="mr-IN" sz="1700" dirty="0"/>
              <a:t>–</a:t>
            </a:r>
            <a:r>
              <a:rPr lang="en-US" sz="1700" dirty="0"/>
              <a:t> white</a:t>
            </a:r>
          </a:p>
          <a:p>
            <a:pPr marL="742950" lvl="1" indent="-285750">
              <a:spcBef>
                <a:spcPts val="480"/>
              </a:spcBef>
              <a:spcAft>
                <a:spcPts val="600"/>
              </a:spcAft>
              <a:buClr>
                <a:srgbClr val="6CB255"/>
              </a:buClr>
              <a:buFontTx/>
              <a:buChar char="-"/>
            </a:pPr>
            <a:r>
              <a:rPr lang="en-US" sz="1700" dirty="0"/>
              <a:t>Yellow </a:t>
            </a:r>
            <a:r>
              <a:rPr lang="mr-IN" sz="1700" dirty="0"/>
              <a:t>–</a:t>
            </a:r>
            <a:r>
              <a:rPr lang="en-US" sz="1700" dirty="0"/>
              <a:t> blue</a:t>
            </a:r>
          </a:p>
          <a:p>
            <a:pPr marL="742950" lvl="1" indent="-285750">
              <a:spcBef>
                <a:spcPts val="480"/>
              </a:spcBef>
              <a:spcAft>
                <a:spcPts val="600"/>
              </a:spcAft>
              <a:buClr>
                <a:srgbClr val="6CB255"/>
              </a:buClr>
              <a:buFontTx/>
              <a:buChar char="-"/>
            </a:pPr>
            <a:r>
              <a:rPr lang="en-US" sz="1700" dirty="0"/>
              <a:t>Green </a:t>
            </a:r>
            <a:r>
              <a:rPr lang="mr-IN" sz="1700" dirty="0"/>
              <a:t>–</a:t>
            </a:r>
            <a:r>
              <a:rPr lang="en-US" sz="1700" dirty="0"/>
              <a:t> Red</a:t>
            </a:r>
          </a:p>
          <a:p>
            <a:pPr marL="285750" indent="-285750">
              <a:spcBef>
                <a:spcPts val="480"/>
              </a:spcBef>
              <a:spcAft>
                <a:spcPts val="600"/>
              </a:spcAft>
              <a:buClr>
                <a:srgbClr val="6CB255"/>
              </a:buClr>
              <a:buFontTx/>
              <a:buChar char="-"/>
            </a:pPr>
            <a:r>
              <a:rPr lang="en-US" sz="1700" dirty="0"/>
              <a:t>Some cells are excited by one of the opponent colors and are inhibited by the other.</a:t>
            </a:r>
          </a:p>
          <a:p>
            <a:pPr marL="285750" indent="-285750">
              <a:spcBef>
                <a:spcPts val="480"/>
              </a:spcBef>
              <a:spcAft>
                <a:spcPts val="600"/>
              </a:spcAft>
              <a:buClr>
                <a:srgbClr val="6CB255"/>
              </a:buClr>
              <a:buFontTx/>
              <a:buChar char="-"/>
            </a:pPr>
            <a:r>
              <a:rPr lang="en-US" sz="1700" dirty="0"/>
              <a:t>Applies to cells after the retina.</a:t>
            </a:r>
          </a:p>
          <a:p>
            <a:pPr>
              <a:spcBef>
                <a:spcPts val="480"/>
              </a:spcBef>
              <a:spcAft>
                <a:spcPts val="600"/>
              </a:spcAft>
              <a:buClr>
                <a:srgbClr val="6CB255"/>
              </a:buClr>
            </a:pPr>
            <a:r>
              <a:rPr lang="en-US" sz="1700" dirty="0"/>
              <a:t>Research has found that both theories are true but for different parts of the visual system.</a:t>
            </a:r>
          </a:p>
          <a:p>
            <a:pPr lvl="1">
              <a:spcBef>
                <a:spcPts val="480"/>
              </a:spcBef>
              <a:spcAft>
                <a:spcPts val="600"/>
              </a:spcAft>
              <a:buClr>
                <a:srgbClr val="6CB255"/>
              </a:buClr>
            </a:pPr>
            <a:endParaRPr lang="en-US" sz="1700" dirty="0"/>
          </a:p>
        </p:txBody>
      </p:sp>
      <p:sp>
        <p:nvSpPr>
          <p:cNvPr id="3" name="TextBox 2"/>
          <p:cNvSpPr txBox="1"/>
          <p:nvPr/>
        </p:nvSpPr>
        <p:spPr>
          <a:xfrm>
            <a:off x="457200" y="993035"/>
            <a:ext cx="8339520" cy="1995418"/>
          </a:xfrm>
          <a:prstGeom prst="rect">
            <a:avLst/>
          </a:prstGeom>
          <a:noFill/>
        </p:spPr>
        <p:txBody>
          <a:bodyPr wrap="square" rtlCol="0">
            <a:spAutoFit/>
          </a:bodyPr>
          <a:lstStyle/>
          <a:p>
            <a:pPr>
              <a:spcBef>
                <a:spcPts val="480"/>
              </a:spcBef>
              <a:spcAft>
                <a:spcPts val="600"/>
              </a:spcAft>
            </a:pPr>
            <a:r>
              <a:rPr lang="en-US" sz="1700" b="1" u="sng" dirty="0">
                <a:solidFill>
                  <a:srgbClr val="6CB255"/>
                </a:solidFill>
              </a:rPr>
              <a:t>Trichromatic Theory of Color Vision</a:t>
            </a:r>
          </a:p>
          <a:p>
            <a:pPr marL="285750" indent="-285750">
              <a:spcBef>
                <a:spcPts val="480"/>
              </a:spcBef>
              <a:spcAft>
                <a:spcPts val="600"/>
              </a:spcAft>
              <a:buClr>
                <a:srgbClr val="6CB255"/>
              </a:buClr>
              <a:buFontTx/>
              <a:buChar char="-"/>
            </a:pPr>
            <a:r>
              <a:rPr lang="en-US" sz="1700" dirty="0"/>
              <a:t>All colors can be produced by combining red, green, and blue.</a:t>
            </a:r>
          </a:p>
          <a:p>
            <a:pPr marL="285750" indent="-285750">
              <a:spcBef>
                <a:spcPts val="480"/>
              </a:spcBef>
              <a:spcAft>
                <a:spcPts val="600"/>
              </a:spcAft>
              <a:buClr>
                <a:srgbClr val="6CB255"/>
              </a:buClr>
              <a:buFontTx/>
              <a:buChar char="-"/>
            </a:pPr>
            <a:r>
              <a:rPr lang="en-US" sz="1700" dirty="0"/>
              <a:t>Applies to the retina where color vision is controlled by three types of cones.</a:t>
            </a:r>
          </a:p>
          <a:p>
            <a:pPr marL="285750" indent="-285750">
              <a:spcBef>
                <a:spcPts val="480"/>
              </a:spcBef>
              <a:spcAft>
                <a:spcPts val="600"/>
              </a:spcAft>
              <a:buClr>
                <a:srgbClr val="6CB255"/>
              </a:buClr>
              <a:buFontTx/>
              <a:buChar char="-"/>
            </a:pPr>
            <a:endParaRPr lang="en-US" dirty="0"/>
          </a:p>
          <a:p>
            <a:pPr>
              <a:spcBef>
                <a:spcPts val="480"/>
              </a:spcBef>
              <a:spcAft>
                <a:spcPts val="600"/>
              </a:spcAft>
            </a:pPr>
            <a:endParaRPr lang="en-US" dirty="0"/>
          </a:p>
        </p:txBody>
      </p:sp>
    </p:spTree>
    <p:extLst>
      <p:ext uri="{BB962C8B-B14F-4D97-AF65-F5344CB8AC3E}">
        <p14:creationId xmlns:p14="http://schemas.microsoft.com/office/powerpoint/2010/main" val="1281868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Support for Opponent-process theory</a:t>
            </a:r>
          </a:p>
        </p:txBody>
      </p:sp>
      <p:sp>
        <p:nvSpPr>
          <p:cNvPr id="7" name="Text Placeholder 6"/>
          <p:cNvSpPr>
            <a:spLocks noGrp="1"/>
          </p:cNvSpPr>
          <p:nvPr>
            <p:ph type="body" sz="quarter" idx="14"/>
          </p:nvPr>
        </p:nvSpPr>
        <p:spPr>
          <a:xfrm>
            <a:off x="446689" y="5853903"/>
            <a:ext cx="8367221" cy="794250"/>
          </a:xfrm>
        </p:spPr>
        <p:txBody>
          <a:bodyPr>
            <a:normAutofit/>
          </a:bodyPr>
          <a:lstStyle/>
          <a:p>
            <a:r>
              <a:rPr lang="en-US" sz="1700" dirty="0"/>
              <a:t>Stare at the white dot for 30–60 seconds and then move your eyes to a blank piece of white paper. What do you see? </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94245" y="280740"/>
            <a:ext cx="1051734" cy="751709"/>
          </a:xfrm>
          <a:prstGeom prst="rect">
            <a:avLst/>
          </a:prstGeom>
        </p:spPr>
      </p:pic>
      <p:pic>
        <p:nvPicPr>
          <p:cNvPr id="4" name="Picture Placeholder 3"/>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a:stretch>
            <a:fillRect/>
          </a:stretch>
        </p:blipFill>
        <p:spPr>
          <a:xfrm>
            <a:off x="2133600" y="2462746"/>
            <a:ext cx="4428575" cy="3200942"/>
          </a:xfrm>
        </p:spPr>
      </p:pic>
      <p:sp>
        <p:nvSpPr>
          <p:cNvPr id="2" name="TextBox 1"/>
          <p:cNvSpPr txBox="1"/>
          <p:nvPr/>
        </p:nvSpPr>
        <p:spPr>
          <a:xfrm>
            <a:off x="6793088" y="5310268"/>
            <a:ext cx="1281112" cy="307777"/>
          </a:xfrm>
          <a:prstGeom prst="rect">
            <a:avLst/>
          </a:prstGeom>
          <a:noFill/>
        </p:spPr>
        <p:txBody>
          <a:bodyPr wrap="square" rtlCol="0">
            <a:spAutoFit/>
          </a:bodyPr>
          <a:lstStyle/>
          <a:p>
            <a:r>
              <a:rPr lang="en-US" sz="1400" dirty="0"/>
              <a:t>Figure 5.14</a:t>
            </a:r>
          </a:p>
        </p:txBody>
      </p:sp>
      <p:sp>
        <p:nvSpPr>
          <p:cNvPr id="3" name="TextBox 2"/>
          <p:cNvSpPr txBox="1"/>
          <p:nvPr/>
        </p:nvSpPr>
        <p:spPr>
          <a:xfrm>
            <a:off x="457199" y="1016683"/>
            <a:ext cx="8356711" cy="1482457"/>
          </a:xfrm>
          <a:prstGeom prst="rect">
            <a:avLst/>
          </a:prstGeom>
          <a:noFill/>
        </p:spPr>
        <p:txBody>
          <a:bodyPr wrap="square" rtlCol="0">
            <a:spAutoFit/>
          </a:bodyPr>
          <a:lstStyle/>
          <a:p>
            <a:pPr>
              <a:spcBef>
                <a:spcPts val="480"/>
              </a:spcBef>
              <a:spcAft>
                <a:spcPts val="600"/>
              </a:spcAft>
            </a:pPr>
            <a:r>
              <a:rPr lang="en-US" sz="1700" dirty="0"/>
              <a:t>When staring at a colored stimulus, the color-parings of the opponent-process theory lead to a negative afterimage.</a:t>
            </a:r>
          </a:p>
          <a:p>
            <a:pPr>
              <a:spcBef>
                <a:spcPts val="480"/>
              </a:spcBef>
              <a:spcAft>
                <a:spcPts val="600"/>
              </a:spcAft>
            </a:pPr>
            <a:r>
              <a:rPr lang="en-US" sz="1700" b="1" dirty="0"/>
              <a:t>Afterimage</a:t>
            </a:r>
            <a:r>
              <a:rPr lang="en-US" sz="1700" dirty="0"/>
              <a:t> - continuation of a visual sensation after removal of the stimulus.</a:t>
            </a:r>
          </a:p>
          <a:p>
            <a:pPr>
              <a:spcBef>
                <a:spcPts val="480"/>
              </a:spcBef>
              <a:spcAft>
                <a:spcPts val="600"/>
              </a:spcAft>
            </a:pPr>
            <a:r>
              <a:rPr lang="en-US" dirty="0"/>
              <a:t> </a:t>
            </a:r>
          </a:p>
        </p:txBody>
      </p:sp>
    </p:spTree>
    <p:extLst>
      <p:ext uri="{BB962C8B-B14F-4D97-AF65-F5344CB8AC3E}">
        <p14:creationId xmlns:p14="http://schemas.microsoft.com/office/powerpoint/2010/main" val="512412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Depth perception</a:t>
            </a:r>
          </a:p>
        </p:txBody>
      </p:sp>
      <p:sp>
        <p:nvSpPr>
          <p:cNvPr id="7" name="Text Placeholder 6"/>
          <p:cNvSpPr>
            <a:spLocks noGrp="1"/>
          </p:cNvSpPr>
          <p:nvPr>
            <p:ph type="body" sz="quarter" idx="14"/>
          </p:nvPr>
        </p:nvSpPr>
        <p:spPr>
          <a:xfrm>
            <a:off x="4495800" y="5067300"/>
            <a:ext cx="4405311" cy="1562100"/>
          </a:xfrm>
        </p:spPr>
        <p:txBody>
          <a:bodyPr>
            <a:normAutofit lnSpcReduction="10000"/>
          </a:bodyPr>
          <a:lstStyle/>
          <a:p>
            <a:r>
              <a:rPr lang="en-US" sz="1600" dirty="0"/>
              <a:t>We perceive depth in a two-dimensional figure like this one through the use of monocular cues like linear perspective, like the parallel lines converging as the road narrows in the distance. </a:t>
            </a:r>
          </a:p>
          <a:p>
            <a:r>
              <a:rPr lang="en-US" sz="1400" dirty="0"/>
              <a:t>Figure 5.15 (credit: Marc </a:t>
            </a:r>
            <a:r>
              <a:rPr lang="en-US" sz="1400" dirty="0" err="1"/>
              <a:t>Dalmulder</a:t>
            </a:r>
            <a:r>
              <a:rPr lang="en-US" sz="1400" dirty="0"/>
              <a:t>)</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3_LinPerspec.jpg"/>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l="-19216" r="-19216"/>
          <a:stretch>
            <a:fillRect/>
          </a:stretch>
        </p:blipFill>
        <p:spPr>
          <a:xfrm>
            <a:off x="3683876" y="2286000"/>
            <a:ext cx="5968277" cy="2590800"/>
          </a:xfrm>
        </p:spPr>
      </p:pic>
      <p:sp>
        <p:nvSpPr>
          <p:cNvPr id="2" name="TextBox 1"/>
          <p:cNvSpPr txBox="1"/>
          <p:nvPr/>
        </p:nvSpPr>
        <p:spPr>
          <a:xfrm>
            <a:off x="457200" y="1113169"/>
            <a:ext cx="8077200" cy="787395"/>
          </a:xfrm>
          <a:prstGeom prst="rect">
            <a:avLst/>
          </a:prstGeom>
          <a:noFill/>
        </p:spPr>
        <p:txBody>
          <a:bodyPr wrap="square" rtlCol="0">
            <a:spAutoFit/>
          </a:bodyPr>
          <a:lstStyle/>
          <a:p>
            <a:pPr>
              <a:spcBef>
                <a:spcPts val="480"/>
              </a:spcBef>
              <a:spcAft>
                <a:spcPts val="600"/>
              </a:spcAft>
            </a:pPr>
            <a:r>
              <a:rPr lang="en-US" sz="1700" b="1" dirty="0"/>
              <a:t>Depth Perception </a:t>
            </a:r>
            <a:r>
              <a:rPr lang="mr-IN" sz="1700" dirty="0"/>
              <a:t>–</a:t>
            </a:r>
            <a:r>
              <a:rPr lang="en-US" sz="1700" dirty="0"/>
              <a:t> our ability to perceive spatial relationships in 3-D.</a:t>
            </a:r>
          </a:p>
          <a:p>
            <a:pPr>
              <a:spcBef>
                <a:spcPts val="480"/>
              </a:spcBef>
              <a:spcAft>
                <a:spcPts val="600"/>
              </a:spcAft>
            </a:pPr>
            <a:r>
              <a:rPr lang="en-US" sz="1700" dirty="0"/>
              <a:t>Depth cues of a visual scene are used to establish our sense of depth</a:t>
            </a:r>
            <a:r>
              <a:rPr lang="en-US" dirty="0"/>
              <a:t>.</a:t>
            </a:r>
          </a:p>
        </p:txBody>
      </p:sp>
      <p:sp>
        <p:nvSpPr>
          <p:cNvPr id="3" name="TextBox 2"/>
          <p:cNvSpPr txBox="1"/>
          <p:nvPr/>
        </p:nvSpPr>
        <p:spPr>
          <a:xfrm>
            <a:off x="451945" y="2112872"/>
            <a:ext cx="3936124" cy="4355038"/>
          </a:xfrm>
          <a:prstGeom prst="rect">
            <a:avLst/>
          </a:prstGeom>
          <a:noFill/>
        </p:spPr>
        <p:txBody>
          <a:bodyPr wrap="square" rtlCol="0">
            <a:spAutoFit/>
          </a:bodyPr>
          <a:lstStyle/>
          <a:p>
            <a:pPr>
              <a:spcBef>
                <a:spcPts val="480"/>
              </a:spcBef>
              <a:spcAft>
                <a:spcPts val="600"/>
              </a:spcAft>
            </a:pPr>
            <a:r>
              <a:rPr lang="en-US" sz="1700" b="1" u="sng" dirty="0">
                <a:solidFill>
                  <a:srgbClr val="6CB255"/>
                </a:solidFill>
              </a:rPr>
              <a:t>Depth Cues</a:t>
            </a:r>
          </a:p>
          <a:p>
            <a:pPr>
              <a:spcBef>
                <a:spcPts val="480"/>
              </a:spcBef>
              <a:spcAft>
                <a:spcPts val="600"/>
              </a:spcAft>
            </a:pPr>
            <a:r>
              <a:rPr lang="en-US" sz="1700" b="1" dirty="0">
                <a:solidFill>
                  <a:srgbClr val="6CB255"/>
                </a:solidFill>
              </a:rPr>
              <a:t>Binocular cues </a:t>
            </a:r>
            <a:r>
              <a:rPr lang="en-US" sz="1700" dirty="0"/>
              <a:t>- cue that relies on the use of both eyes.</a:t>
            </a:r>
          </a:p>
          <a:p>
            <a:pPr marL="285750" indent="-285750">
              <a:spcBef>
                <a:spcPts val="480"/>
              </a:spcBef>
              <a:spcAft>
                <a:spcPts val="600"/>
              </a:spcAft>
              <a:buClr>
                <a:srgbClr val="6CB255"/>
              </a:buClr>
              <a:buFontTx/>
              <a:buChar char="-"/>
            </a:pPr>
            <a:r>
              <a:rPr lang="en-US" sz="1700" b="1" dirty="0"/>
              <a:t>Binocular disparity </a:t>
            </a:r>
            <a:r>
              <a:rPr lang="en-US" sz="1700" dirty="0"/>
              <a:t>- slightly different view of the world that each eye receives.</a:t>
            </a:r>
          </a:p>
          <a:p>
            <a:pPr>
              <a:spcBef>
                <a:spcPts val="480"/>
              </a:spcBef>
              <a:spcAft>
                <a:spcPts val="600"/>
              </a:spcAft>
              <a:buClr>
                <a:srgbClr val="6CB255"/>
              </a:buClr>
            </a:pPr>
            <a:r>
              <a:rPr lang="en-US" sz="1700" b="1" dirty="0">
                <a:solidFill>
                  <a:srgbClr val="6CB255"/>
                </a:solidFill>
              </a:rPr>
              <a:t>Monocular cues </a:t>
            </a:r>
            <a:r>
              <a:rPr lang="mr-IN" sz="1700" dirty="0"/>
              <a:t>–</a:t>
            </a:r>
            <a:r>
              <a:rPr lang="en-US" sz="1700" dirty="0"/>
              <a:t> cue that relies on only one eye.</a:t>
            </a:r>
          </a:p>
          <a:p>
            <a:pPr marL="285750" indent="-285750">
              <a:spcBef>
                <a:spcPts val="480"/>
              </a:spcBef>
              <a:spcAft>
                <a:spcPts val="600"/>
              </a:spcAft>
              <a:buClr>
                <a:srgbClr val="6CB255"/>
              </a:buClr>
              <a:buFontTx/>
              <a:buChar char="-"/>
            </a:pPr>
            <a:r>
              <a:rPr lang="en-US" sz="1700" b="1" dirty="0"/>
              <a:t>Linear perspective </a:t>
            </a:r>
            <a:r>
              <a:rPr lang="mr-IN" sz="1700" dirty="0"/>
              <a:t>–</a:t>
            </a:r>
            <a:r>
              <a:rPr lang="en-US" sz="1700" dirty="0"/>
              <a:t> when two parallel lines seem to converge.</a:t>
            </a:r>
          </a:p>
          <a:p>
            <a:pPr marL="285750" indent="-285750">
              <a:spcBef>
                <a:spcPts val="480"/>
              </a:spcBef>
              <a:spcAft>
                <a:spcPts val="600"/>
              </a:spcAft>
              <a:buClr>
                <a:srgbClr val="6CB255"/>
              </a:buClr>
              <a:buFontTx/>
              <a:buChar char="-"/>
            </a:pPr>
            <a:r>
              <a:rPr lang="en-US" sz="1700" b="1" dirty="0"/>
              <a:t>Interposition</a:t>
            </a:r>
            <a:r>
              <a:rPr lang="en-US" sz="1700" dirty="0"/>
              <a:t> </a:t>
            </a:r>
            <a:r>
              <a:rPr lang="mr-IN" sz="1700" dirty="0"/>
              <a:t>–</a:t>
            </a:r>
            <a:r>
              <a:rPr lang="en-US" sz="1700" dirty="0"/>
              <a:t> the partial overlap of objects.</a:t>
            </a:r>
          </a:p>
          <a:p>
            <a:pPr>
              <a:spcBef>
                <a:spcPts val="480"/>
              </a:spcBef>
              <a:spcAft>
                <a:spcPts val="600"/>
              </a:spcAft>
            </a:pPr>
            <a:endParaRPr lang="en-US" dirty="0"/>
          </a:p>
        </p:txBody>
      </p:sp>
    </p:spTree>
    <p:extLst>
      <p:ext uri="{BB962C8B-B14F-4D97-AF65-F5344CB8AC3E}">
        <p14:creationId xmlns:p14="http://schemas.microsoft.com/office/powerpoint/2010/main" val="3480582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Hearing</a:t>
            </a:r>
          </a:p>
        </p:txBody>
      </p:sp>
      <p:sp>
        <p:nvSpPr>
          <p:cNvPr id="4" name="Text Placeholder 3"/>
          <p:cNvSpPr>
            <a:spLocks noGrp="1"/>
          </p:cNvSpPr>
          <p:nvPr>
            <p:ph type="body" sz="quarter" idx="14"/>
          </p:nvPr>
        </p:nvSpPr>
        <p:spPr>
          <a:xfrm>
            <a:off x="3002756" y="5338717"/>
            <a:ext cx="2971800" cy="447764"/>
          </a:xfrm>
        </p:spPr>
        <p:txBody>
          <a:bodyPr>
            <a:normAutofit fontScale="92500"/>
          </a:bodyPr>
          <a:lstStyle/>
          <a:p>
            <a:r>
              <a:rPr lang="en-US" sz="1400" dirty="0"/>
              <a:t>(Credit: Ascent audiology &amp; Hearing) </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2495569" y="1250530"/>
            <a:ext cx="3986174" cy="3962400"/>
          </a:xfrm>
          <a:prstGeom prst="rect">
            <a:avLst/>
          </a:prstGeom>
        </p:spPr>
      </p:pic>
    </p:spTree>
    <p:extLst>
      <p:ext uri="{BB962C8B-B14F-4D97-AF65-F5344CB8AC3E}">
        <p14:creationId xmlns:p14="http://schemas.microsoft.com/office/powerpoint/2010/main" val="2028259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Anatomy of the auditory system</a:t>
            </a:r>
          </a:p>
        </p:txBody>
      </p:sp>
      <p:pic>
        <p:nvPicPr>
          <p:cNvPr id="2" name="Picture Placeholder 1" descr="CNX_Psych_05_04_Ear.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2512" b="-2512"/>
          <a:stretch>
            <a:fillRect/>
          </a:stretch>
        </p:blipFill>
        <p:spPr>
          <a:xfrm>
            <a:off x="457199" y="1219856"/>
            <a:ext cx="8062913" cy="3500071"/>
          </a:xfrm>
        </p:spPr>
      </p:pic>
      <p:sp>
        <p:nvSpPr>
          <p:cNvPr id="7" name="Text Placeholder 6"/>
          <p:cNvSpPr>
            <a:spLocks noGrp="1"/>
          </p:cNvSpPr>
          <p:nvPr>
            <p:ph type="body" sz="quarter" idx="14"/>
          </p:nvPr>
        </p:nvSpPr>
        <p:spPr>
          <a:xfrm>
            <a:off x="457199" y="4877641"/>
            <a:ext cx="8062912" cy="1754735"/>
          </a:xfrm>
        </p:spPr>
        <p:txBody>
          <a:bodyPr>
            <a:normAutofit/>
          </a:bodyPr>
          <a:lstStyle/>
          <a:p>
            <a:r>
              <a:rPr lang="en-US" sz="1700" dirty="0"/>
              <a:t>The ear is divided into 3 divisions:</a:t>
            </a:r>
          </a:p>
          <a:p>
            <a:r>
              <a:rPr lang="en-US" sz="1700" b="1" dirty="0"/>
              <a:t>Outer</a:t>
            </a:r>
            <a:r>
              <a:rPr lang="en-US" sz="1700" dirty="0"/>
              <a:t> - pinna and tympanic membrane</a:t>
            </a:r>
          </a:p>
          <a:p>
            <a:r>
              <a:rPr lang="en-US" sz="1700" b="1" dirty="0"/>
              <a:t>Middle</a:t>
            </a:r>
            <a:r>
              <a:rPr lang="en-US" sz="1700" dirty="0"/>
              <a:t> - the three </a:t>
            </a:r>
            <a:r>
              <a:rPr lang="en-US" sz="1700" dirty="0" err="1"/>
              <a:t>ossicles</a:t>
            </a:r>
            <a:r>
              <a:rPr lang="en-US" sz="1700" dirty="0"/>
              <a:t>: malleus, incus, and stapes</a:t>
            </a:r>
          </a:p>
          <a:p>
            <a:r>
              <a:rPr lang="en-US" sz="1700" b="1" dirty="0"/>
              <a:t>Inner</a:t>
            </a:r>
            <a:r>
              <a:rPr lang="en-US" sz="1700" dirty="0"/>
              <a:t> - cochlea and basilar membrane</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574654" y="6324600"/>
            <a:ext cx="1447800" cy="307777"/>
          </a:xfrm>
          <a:prstGeom prst="rect">
            <a:avLst/>
          </a:prstGeom>
          <a:noFill/>
        </p:spPr>
        <p:txBody>
          <a:bodyPr wrap="square" rtlCol="0">
            <a:spAutoFit/>
          </a:bodyPr>
          <a:lstStyle/>
          <a:p>
            <a:r>
              <a:rPr lang="en-US" sz="1400" dirty="0"/>
              <a:t>Figure 5.16</a:t>
            </a:r>
          </a:p>
        </p:txBody>
      </p:sp>
    </p:spTree>
    <p:extLst>
      <p:ext uri="{BB962C8B-B14F-4D97-AF65-F5344CB8AC3E}">
        <p14:creationId xmlns:p14="http://schemas.microsoft.com/office/powerpoint/2010/main" val="2222384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Auditory transduction</a:t>
            </a:r>
          </a:p>
        </p:txBody>
      </p:sp>
      <p:sp>
        <p:nvSpPr>
          <p:cNvPr id="4" name="Text Placeholder 3"/>
          <p:cNvSpPr>
            <a:spLocks noGrp="1"/>
          </p:cNvSpPr>
          <p:nvPr>
            <p:ph type="body" sz="quarter" idx="14"/>
          </p:nvPr>
        </p:nvSpPr>
        <p:spPr>
          <a:xfrm>
            <a:off x="437827" y="1143000"/>
            <a:ext cx="8367221" cy="5410200"/>
          </a:xfrm>
        </p:spPr>
        <p:txBody>
          <a:bodyPr>
            <a:normAutofit/>
          </a:bodyPr>
          <a:lstStyle/>
          <a:p>
            <a:pPr marL="342900" indent="-342900">
              <a:spcBef>
                <a:spcPts val="480"/>
              </a:spcBef>
              <a:buAutoNum type="arabicPeriod"/>
            </a:pPr>
            <a:r>
              <a:rPr lang="en-US" sz="1700" dirty="0"/>
              <a:t>Sound waves travel along the auditory canal and strike the tympanic membrane, causing it to vibrate.</a:t>
            </a:r>
          </a:p>
          <a:p>
            <a:pPr marL="342900" indent="-342900">
              <a:spcBef>
                <a:spcPts val="480"/>
              </a:spcBef>
              <a:buAutoNum type="arabicPeriod"/>
            </a:pPr>
            <a:r>
              <a:rPr lang="en-US" sz="1700" dirty="0"/>
              <a:t>The vibration causes the 3 </a:t>
            </a:r>
            <a:r>
              <a:rPr lang="en-US" sz="1700" dirty="0" err="1"/>
              <a:t>ossicles</a:t>
            </a:r>
            <a:r>
              <a:rPr lang="en-US" sz="1700" dirty="0"/>
              <a:t> to move. This presses the stapes into the oval window of the cochlea.</a:t>
            </a:r>
          </a:p>
          <a:p>
            <a:pPr marL="342900" indent="-342900">
              <a:spcBef>
                <a:spcPts val="480"/>
              </a:spcBef>
              <a:buAutoNum type="arabicPeriod"/>
            </a:pPr>
            <a:r>
              <a:rPr lang="en-US" sz="1700" dirty="0"/>
              <a:t>The fluid inside the cochlea begins to move, stimulating the hair cells (sensory receptors for sound) which become activated.</a:t>
            </a:r>
          </a:p>
          <a:p>
            <a:pPr marL="342900" indent="-342900">
              <a:spcBef>
                <a:spcPts val="480"/>
              </a:spcBef>
              <a:buAutoNum type="arabicPeriod"/>
            </a:pPr>
            <a:r>
              <a:rPr lang="en-US" sz="1700" dirty="0"/>
              <a:t>The hair cells generate neural impulses that travel along the auditory nerve to the brain.</a:t>
            </a:r>
          </a:p>
          <a:p>
            <a:pPr marL="342900" indent="-342900">
              <a:spcBef>
                <a:spcPts val="480"/>
              </a:spcBef>
              <a:buAutoNum type="arabicPeriod"/>
            </a:pPr>
            <a:r>
              <a:rPr lang="en-US" sz="1700" dirty="0"/>
              <a:t>Auditory information is sent to the inferior colliculus, then the medial geniculate nucleus of the thalamus and finally to the auditory cortex in the temporal lobe for processing.</a:t>
            </a:r>
          </a:p>
          <a:p>
            <a:pPr marL="342900" indent="-342900">
              <a:spcBef>
                <a:spcPts val="480"/>
              </a:spcBef>
              <a:buAutoNum type="arabicPeriod"/>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831878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Pitch perception</a:t>
            </a:r>
          </a:p>
        </p:txBody>
      </p:sp>
      <p:sp>
        <p:nvSpPr>
          <p:cNvPr id="4" name="Text Placeholder 3"/>
          <p:cNvSpPr>
            <a:spLocks noGrp="1"/>
          </p:cNvSpPr>
          <p:nvPr>
            <p:ph type="body" sz="quarter" idx="14"/>
          </p:nvPr>
        </p:nvSpPr>
        <p:spPr>
          <a:xfrm>
            <a:off x="457199" y="1295400"/>
            <a:ext cx="8367221" cy="4800600"/>
          </a:xfrm>
        </p:spPr>
        <p:txBody>
          <a:bodyPr>
            <a:normAutofit/>
          </a:bodyPr>
          <a:lstStyle/>
          <a:p>
            <a:pPr>
              <a:spcBef>
                <a:spcPts val="480"/>
              </a:spcBef>
            </a:pPr>
            <a:r>
              <a:rPr lang="en-US" sz="1700" dirty="0"/>
              <a:t>How does the auditory system differentiate among various pitches?</a:t>
            </a:r>
          </a:p>
          <a:p>
            <a:pPr>
              <a:spcBef>
                <a:spcPts val="480"/>
              </a:spcBef>
            </a:pPr>
            <a:r>
              <a:rPr lang="en-US" sz="1700" b="1" u="sng" dirty="0">
                <a:solidFill>
                  <a:srgbClr val="6CB255"/>
                </a:solidFill>
              </a:rPr>
              <a:t>Temporal Theory</a:t>
            </a:r>
          </a:p>
          <a:p>
            <a:pPr marL="285750" indent="-285750">
              <a:spcBef>
                <a:spcPts val="480"/>
              </a:spcBef>
              <a:buFontTx/>
              <a:buChar char="-"/>
            </a:pPr>
            <a:r>
              <a:rPr lang="en-US" sz="1700" dirty="0"/>
              <a:t>Frequency is coded by the activity level of a sensory neuron.</a:t>
            </a:r>
          </a:p>
          <a:p>
            <a:pPr marL="285750" indent="-285750">
              <a:spcBef>
                <a:spcPts val="480"/>
              </a:spcBef>
              <a:buFontTx/>
              <a:buChar char="-"/>
            </a:pPr>
            <a:r>
              <a:rPr lang="en-US" sz="1700" dirty="0"/>
              <a:t>Problem </a:t>
            </a:r>
            <a:r>
              <a:rPr lang="mr-IN" sz="1700" dirty="0"/>
              <a:t>–</a:t>
            </a:r>
            <a:r>
              <a:rPr lang="en-US" sz="1700" dirty="0"/>
              <a:t> the frequency of action potentials cannot account for the entire range that we are able to hear. There is a point at which a cell cannot fire any faster.</a:t>
            </a:r>
          </a:p>
          <a:p>
            <a:pPr>
              <a:spcBef>
                <a:spcPts val="480"/>
              </a:spcBef>
            </a:pPr>
            <a:r>
              <a:rPr lang="en-US" sz="1700" b="1" u="sng" dirty="0">
                <a:solidFill>
                  <a:srgbClr val="6CB255"/>
                </a:solidFill>
              </a:rPr>
              <a:t>Place Theory</a:t>
            </a:r>
          </a:p>
          <a:p>
            <a:pPr marL="285750" indent="-285750">
              <a:spcBef>
                <a:spcPts val="480"/>
              </a:spcBef>
              <a:buFontTx/>
              <a:buChar char="-"/>
            </a:pPr>
            <a:r>
              <a:rPr lang="en-US" sz="1700" dirty="0"/>
              <a:t>Different portions of the basilar membrane are sensitive to sounds of different frequencies.</a:t>
            </a:r>
          </a:p>
          <a:p>
            <a:pPr marL="285750" indent="-285750">
              <a:spcBef>
                <a:spcPts val="480"/>
              </a:spcBef>
              <a:buFontTx/>
              <a:buChar char="-"/>
            </a:pPr>
            <a:r>
              <a:rPr lang="en-US" sz="1700" dirty="0"/>
              <a:t>The base responds to high frequencies and the tip responds to low frequencies.</a:t>
            </a:r>
          </a:p>
          <a:p>
            <a:pPr>
              <a:spcBef>
                <a:spcPts val="480"/>
              </a:spcBef>
            </a:pPr>
            <a:r>
              <a:rPr lang="en-US" sz="1700" dirty="0"/>
              <a:t>Both theories explain different aspects of pitch perception.</a:t>
            </a:r>
          </a:p>
          <a:p>
            <a:pPr marL="285750" indent="-285750">
              <a:spcBef>
                <a:spcPts val="480"/>
              </a:spcBef>
              <a:buFontTx/>
              <a:buChar char="-"/>
            </a:pPr>
            <a:r>
              <a:rPr lang="en-US" sz="1700" dirty="0"/>
              <a:t>The rate of action potentials applies up to about 4000Hz but higher frequencies can only be encoded using place cues.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349401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Sound localization</a:t>
            </a:r>
          </a:p>
        </p:txBody>
      </p:sp>
      <p:sp>
        <p:nvSpPr>
          <p:cNvPr id="7" name="Text Placeholder 6"/>
          <p:cNvSpPr>
            <a:spLocks noGrp="1"/>
          </p:cNvSpPr>
          <p:nvPr>
            <p:ph type="body" sz="quarter" idx="14"/>
          </p:nvPr>
        </p:nvSpPr>
        <p:spPr>
          <a:xfrm>
            <a:off x="5486400" y="4155875"/>
            <a:ext cx="3033712" cy="720925"/>
          </a:xfrm>
        </p:spPr>
        <p:txBody>
          <a:bodyPr>
            <a:normAutofit/>
          </a:bodyPr>
          <a:lstStyle/>
          <a:p>
            <a:r>
              <a:rPr lang="en-US" sz="1400" dirty="0"/>
              <a:t>Figure 5.17 (credit “plane”: modification of work by Max </a:t>
            </a:r>
            <a:r>
              <a:rPr lang="en-US" sz="1400" dirty="0" err="1"/>
              <a:t>Pfandl</a:t>
            </a:r>
            <a:r>
              <a:rPr lang="en-US" sz="1400" dirty="0"/>
              <a:t>)</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4_MonInt.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37538" r="-37538"/>
          <a:stretch>
            <a:fillRect/>
          </a:stretch>
        </p:blipFill>
        <p:spPr>
          <a:xfrm>
            <a:off x="3907605" y="1219200"/>
            <a:ext cx="6191302" cy="2687614"/>
          </a:xfrm>
        </p:spPr>
      </p:pic>
      <p:sp>
        <p:nvSpPr>
          <p:cNvPr id="2" name="TextBox 1"/>
          <p:cNvSpPr txBox="1"/>
          <p:nvPr/>
        </p:nvSpPr>
        <p:spPr>
          <a:xfrm>
            <a:off x="457200" y="1028199"/>
            <a:ext cx="4724400" cy="4360168"/>
          </a:xfrm>
          <a:prstGeom prst="rect">
            <a:avLst/>
          </a:prstGeom>
          <a:noFill/>
        </p:spPr>
        <p:txBody>
          <a:bodyPr wrap="square" rtlCol="0">
            <a:spAutoFit/>
          </a:bodyPr>
          <a:lstStyle/>
          <a:p>
            <a:pPr>
              <a:spcBef>
                <a:spcPts val="480"/>
              </a:spcBef>
              <a:spcAft>
                <a:spcPts val="600"/>
              </a:spcAft>
              <a:buClr>
                <a:srgbClr val="6CB255"/>
              </a:buClr>
            </a:pPr>
            <a:r>
              <a:rPr lang="en-US" sz="1700" dirty="0"/>
              <a:t>Localizing sound involves the use of two cues: </a:t>
            </a:r>
          </a:p>
          <a:p>
            <a:pPr>
              <a:spcBef>
                <a:spcPts val="480"/>
              </a:spcBef>
              <a:spcAft>
                <a:spcPts val="600"/>
              </a:spcAft>
              <a:buClr>
                <a:srgbClr val="6CB255"/>
              </a:buClr>
            </a:pPr>
            <a:r>
              <a:rPr lang="en-US" sz="1700" b="1" dirty="0">
                <a:solidFill>
                  <a:srgbClr val="6CB255"/>
                </a:solidFill>
              </a:rPr>
              <a:t>Monaural cues:</a:t>
            </a:r>
          </a:p>
          <a:p>
            <a:pPr marL="285750" indent="-285750">
              <a:spcBef>
                <a:spcPts val="480"/>
              </a:spcBef>
              <a:spcAft>
                <a:spcPts val="600"/>
              </a:spcAft>
              <a:buClr>
                <a:srgbClr val="6CB255"/>
              </a:buClr>
              <a:buFontTx/>
              <a:buChar char="-"/>
            </a:pPr>
            <a:r>
              <a:rPr lang="en-US" sz="1700" dirty="0"/>
              <a:t>One ear</a:t>
            </a:r>
          </a:p>
          <a:p>
            <a:pPr marL="285750" indent="-285750">
              <a:spcBef>
                <a:spcPts val="480"/>
              </a:spcBef>
              <a:spcAft>
                <a:spcPts val="600"/>
              </a:spcAft>
              <a:buClr>
                <a:srgbClr val="6CB255"/>
              </a:buClr>
              <a:buFontTx/>
              <a:buChar char="-"/>
            </a:pPr>
            <a:r>
              <a:rPr lang="en-US" sz="1700" dirty="0"/>
              <a:t>Each ear interacts with incoming sound waves differently.</a:t>
            </a:r>
          </a:p>
          <a:p>
            <a:pPr>
              <a:spcBef>
                <a:spcPts val="480"/>
              </a:spcBef>
              <a:spcAft>
                <a:spcPts val="600"/>
              </a:spcAft>
              <a:buClr>
                <a:srgbClr val="6CB255"/>
              </a:buClr>
            </a:pPr>
            <a:r>
              <a:rPr lang="en-US" sz="1700" b="1" dirty="0">
                <a:solidFill>
                  <a:srgbClr val="6CB255"/>
                </a:solidFill>
              </a:rPr>
              <a:t>Binaural cues:</a:t>
            </a:r>
          </a:p>
          <a:p>
            <a:pPr marL="285750" indent="-285750">
              <a:spcBef>
                <a:spcPts val="480"/>
              </a:spcBef>
              <a:spcAft>
                <a:spcPts val="600"/>
              </a:spcAft>
              <a:buClr>
                <a:srgbClr val="6CB255"/>
              </a:buClr>
              <a:buFontTx/>
              <a:buChar char="-"/>
            </a:pPr>
            <a:r>
              <a:rPr lang="en-US" sz="1700" dirty="0"/>
              <a:t>Two ears</a:t>
            </a:r>
          </a:p>
          <a:p>
            <a:pPr marL="285750" indent="-285750">
              <a:spcBef>
                <a:spcPts val="480"/>
              </a:spcBef>
              <a:spcAft>
                <a:spcPts val="600"/>
              </a:spcAft>
              <a:buClr>
                <a:srgbClr val="6CB255"/>
              </a:buClr>
              <a:buFontTx/>
              <a:buChar char="-"/>
            </a:pPr>
            <a:r>
              <a:rPr lang="en-US" sz="1700" dirty="0"/>
              <a:t>Provide information on the location of sound along a horizontal axis.</a:t>
            </a:r>
          </a:p>
          <a:p>
            <a:pPr marL="285750" indent="-285750">
              <a:spcBef>
                <a:spcPts val="480"/>
              </a:spcBef>
              <a:spcAft>
                <a:spcPts val="600"/>
              </a:spcAft>
              <a:buClr>
                <a:srgbClr val="6CB255"/>
              </a:buClr>
              <a:buFontTx/>
              <a:buChar char="-"/>
            </a:pPr>
            <a:r>
              <a:rPr lang="en-US" sz="1700" dirty="0"/>
              <a:t>Relies on differences in patterns of vibration.</a:t>
            </a:r>
          </a:p>
          <a:p>
            <a:pPr>
              <a:spcBef>
                <a:spcPts val="480"/>
              </a:spcBef>
              <a:spcAft>
                <a:spcPts val="600"/>
              </a:spcAft>
            </a:pPr>
            <a:endParaRPr lang="en-US" sz="1700" dirty="0"/>
          </a:p>
        </p:txBody>
      </p:sp>
      <p:sp>
        <p:nvSpPr>
          <p:cNvPr id="3" name="TextBox 2"/>
          <p:cNvSpPr txBox="1"/>
          <p:nvPr/>
        </p:nvSpPr>
        <p:spPr>
          <a:xfrm>
            <a:off x="457200" y="5095381"/>
            <a:ext cx="8229600" cy="1895391"/>
          </a:xfrm>
          <a:prstGeom prst="rect">
            <a:avLst/>
          </a:prstGeom>
          <a:noFill/>
        </p:spPr>
        <p:txBody>
          <a:bodyPr wrap="square" rtlCol="0">
            <a:spAutoFit/>
          </a:bodyPr>
          <a:lstStyle/>
          <a:p>
            <a:pPr marL="285750" indent="-285750">
              <a:spcBef>
                <a:spcPts val="480"/>
              </a:spcBef>
              <a:spcAft>
                <a:spcPts val="600"/>
              </a:spcAft>
              <a:buClr>
                <a:srgbClr val="6CB255"/>
              </a:buClr>
              <a:buFontTx/>
              <a:buChar char="-"/>
            </a:pPr>
            <a:r>
              <a:rPr lang="en-US" sz="1700" b="1" dirty="0" err="1"/>
              <a:t>Interaural</a:t>
            </a:r>
            <a:r>
              <a:rPr lang="en-US" sz="1700" b="1" dirty="0"/>
              <a:t> level difference </a:t>
            </a:r>
            <a:r>
              <a:rPr lang="mr-IN" sz="1700" dirty="0"/>
              <a:t>–</a:t>
            </a:r>
            <a:r>
              <a:rPr lang="en-US" sz="1700" dirty="0"/>
              <a:t> sound coming from one side of the body is more intense at the closest ear because of the attenuation of the sound wave as it passes through the head.</a:t>
            </a:r>
          </a:p>
          <a:p>
            <a:pPr marL="285750" indent="-285750">
              <a:spcBef>
                <a:spcPts val="480"/>
              </a:spcBef>
              <a:spcAft>
                <a:spcPts val="600"/>
              </a:spcAft>
              <a:buClr>
                <a:srgbClr val="6CB255"/>
              </a:buClr>
              <a:buFontTx/>
              <a:buChar char="-"/>
            </a:pPr>
            <a:r>
              <a:rPr lang="en-US" sz="1700" b="1" dirty="0" err="1"/>
              <a:t>Interaural</a:t>
            </a:r>
            <a:r>
              <a:rPr lang="en-US" sz="1700" b="1" dirty="0"/>
              <a:t> timing difference </a:t>
            </a:r>
            <a:r>
              <a:rPr lang="mr-IN" sz="1700" dirty="0"/>
              <a:t>–</a:t>
            </a:r>
            <a:r>
              <a:rPr lang="en-US" sz="1700" dirty="0"/>
              <a:t> small difference in the time at which a given sound wave arrives at each ear.</a:t>
            </a:r>
          </a:p>
          <a:p>
            <a:endParaRPr lang="en-US" dirty="0"/>
          </a:p>
        </p:txBody>
      </p:sp>
    </p:spTree>
    <p:extLst>
      <p:ext uri="{BB962C8B-B14F-4D97-AF65-F5344CB8AC3E}">
        <p14:creationId xmlns:p14="http://schemas.microsoft.com/office/powerpoint/2010/main" val="3621129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Hearing loss</a:t>
            </a:r>
          </a:p>
        </p:txBody>
      </p:sp>
      <p:sp>
        <p:nvSpPr>
          <p:cNvPr id="5" name="TextBox 4"/>
          <p:cNvSpPr txBox="1"/>
          <p:nvPr/>
        </p:nvSpPr>
        <p:spPr>
          <a:xfrm>
            <a:off x="457198" y="993035"/>
            <a:ext cx="8367223" cy="6091411"/>
          </a:xfrm>
          <a:prstGeom prst="rect">
            <a:avLst/>
          </a:prstGeom>
          <a:noFill/>
        </p:spPr>
        <p:txBody>
          <a:bodyPr wrap="square" rtlCol="0">
            <a:spAutoFit/>
          </a:bodyPr>
          <a:lstStyle/>
          <a:p>
            <a:pPr>
              <a:spcBef>
                <a:spcPts val="480"/>
              </a:spcBef>
              <a:spcAft>
                <a:spcPts val="600"/>
              </a:spcAft>
            </a:pPr>
            <a:r>
              <a:rPr lang="en-US" sz="1700" b="1" dirty="0"/>
              <a:t>Deafness </a:t>
            </a:r>
            <a:r>
              <a:rPr lang="mr-IN" sz="1700" dirty="0"/>
              <a:t>–</a:t>
            </a:r>
            <a:r>
              <a:rPr lang="en-US" sz="1700" dirty="0"/>
              <a:t> the partial or complete inability to hear.</a:t>
            </a:r>
          </a:p>
          <a:p>
            <a:pPr>
              <a:spcBef>
                <a:spcPts val="480"/>
              </a:spcBef>
              <a:spcAft>
                <a:spcPts val="600"/>
              </a:spcAft>
            </a:pPr>
            <a:r>
              <a:rPr lang="en-US" sz="1700" b="1" dirty="0"/>
              <a:t>Congenital deafness </a:t>
            </a:r>
            <a:r>
              <a:rPr lang="mr-IN" sz="1700" dirty="0"/>
              <a:t>–</a:t>
            </a:r>
            <a:r>
              <a:rPr lang="en-US" sz="1700" dirty="0"/>
              <a:t> deafness from birth.</a:t>
            </a:r>
          </a:p>
          <a:p>
            <a:pPr>
              <a:spcBef>
                <a:spcPts val="480"/>
              </a:spcBef>
              <a:spcAft>
                <a:spcPts val="600"/>
              </a:spcAft>
            </a:pPr>
            <a:r>
              <a:rPr lang="en-US" sz="1700" b="1" dirty="0"/>
              <a:t>Conductive hearing loss</a:t>
            </a:r>
            <a:r>
              <a:rPr lang="en-US" sz="1700" dirty="0"/>
              <a:t>:</a:t>
            </a:r>
          </a:p>
          <a:p>
            <a:pPr marL="285750" indent="-285750">
              <a:spcBef>
                <a:spcPts val="480"/>
              </a:spcBef>
              <a:spcAft>
                <a:spcPts val="600"/>
              </a:spcAft>
              <a:buClr>
                <a:srgbClr val="6CB255"/>
              </a:buClr>
              <a:buFontTx/>
              <a:buChar char="-"/>
            </a:pPr>
            <a:r>
              <a:rPr lang="en-US" sz="1700" dirty="0"/>
              <a:t>Associated with a failure in the vibration of the eardrum and/or movement of the </a:t>
            </a:r>
            <a:r>
              <a:rPr lang="en-US" sz="1700" dirty="0" err="1"/>
              <a:t>ossicles</a:t>
            </a:r>
            <a:r>
              <a:rPr lang="en-US" sz="1700" dirty="0"/>
              <a:t>.</a:t>
            </a:r>
          </a:p>
          <a:p>
            <a:pPr marL="285750" indent="-285750">
              <a:spcBef>
                <a:spcPts val="480"/>
              </a:spcBef>
              <a:spcAft>
                <a:spcPts val="600"/>
              </a:spcAft>
              <a:buClr>
                <a:srgbClr val="6CB255"/>
              </a:buClr>
              <a:buFontTx/>
              <a:buChar char="-"/>
            </a:pPr>
            <a:r>
              <a:rPr lang="en-US" sz="1700" dirty="0"/>
              <a:t>Can often be dealt with using hearing aids which amplify incoming sound waves to make vibration of the eardrum and movement of the </a:t>
            </a:r>
            <a:r>
              <a:rPr lang="en-US" sz="1700" dirty="0" err="1"/>
              <a:t>ossicles</a:t>
            </a:r>
            <a:r>
              <a:rPr lang="en-US" sz="1700" dirty="0"/>
              <a:t> more likely to occur.</a:t>
            </a:r>
          </a:p>
          <a:p>
            <a:pPr>
              <a:spcBef>
                <a:spcPts val="480"/>
              </a:spcBef>
              <a:spcAft>
                <a:spcPts val="600"/>
              </a:spcAft>
              <a:buClr>
                <a:srgbClr val="6CB255"/>
              </a:buClr>
            </a:pPr>
            <a:r>
              <a:rPr lang="en-US" sz="1700" dirty="0"/>
              <a:t>Can be caused by:</a:t>
            </a:r>
          </a:p>
          <a:p>
            <a:pPr marL="285750" indent="-285750">
              <a:spcBef>
                <a:spcPts val="480"/>
              </a:spcBef>
              <a:spcAft>
                <a:spcPts val="600"/>
              </a:spcAft>
              <a:buClr>
                <a:srgbClr val="6CB255"/>
              </a:buClr>
              <a:buFontTx/>
              <a:buChar char="-"/>
            </a:pPr>
            <a:r>
              <a:rPr lang="en-US" sz="1700" dirty="0"/>
              <a:t>Age</a:t>
            </a:r>
          </a:p>
          <a:p>
            <a:pPr marL="285750" indent="-285750">
              <a:spcBef>
                <a:spcPts val="480"/>
              </a:spcBef>
              <a:spcAft>
                <a:spcPts val="600"/>
              </a:spcAft>
              <a:buClr>
                <a:srgbClr val="6CB255"/>
              </a:buClr>
              <a:buFontTx/>
              <a:buChar char="-"/>
            </a:pPr>
            <a:r>
              <a:rPr lang="en-US" sz="1700" dirty="0"/>
              <a:t>Genetic predisposition</a:t>
            </a:r>
          </a:p>
          <a:p>
            <a:pPr marL="285750" indent="-285750">
              <a:spcBef>
                <a:spcPts val="480"/>
              </a:spcBef>
              <a:spcAft>
                <a:spcPts val="600"/>
              </a:spcAft>
              <a:buClr>
                <a:srgbClr val="6CB255"/>
              </a:buClr>
              <a:buFontTx/>
              <a:buChar char="-"/>
            </a:pPr>
            <a:r>
              <a:rPr lang="en-US" sz="1700" dirty="0"/>
              <a:t>Environmental effects </a:t>
            </a:r>
            <a:r>
              <a:rPr lang="mr-IN" sz="1700" dirty="0"/>
              <a:t>–</a:t>
            </a:r>
            <a:r>
              <a:rPr lang="en-US" sz="1700" dirty="0"/>
              <a:t> exposure to extreme noise, certain illnesses or damage due to toxins.</a:t>
            </a:r>
          </a:p>
          <a:p>
            <a:pPr>
              <a:spcBef>
                <a:spcPts val="480"/>
              </a:spcBef>
              <a:spcAft>
                <a:spcPts val="600"/>
              </a:spcAft>
              <a:buClr>
                <a:srgbClr val="6CB255"/>
              </a:buClr>
            </a:pPr>
            <a:r>
              <a:rPr lang="en-US" sz="1700" b="1" dirty="0"/>
              <a:t>Sensorineural hearing loss </a:t>
            </a:r>
            <a:r>
              <a:rPr lang="mr-IN" sz="1700" dirty="0"/>
              <a:t>–</a:t>
            </a:r>
            <a:r>
              <a:rPr lang="en-US" sz="1700" dirty="0"/>
              <a:t> failure to transmit neural signals from the cochlea to the brain.</a:t>
            </a:r>
          </a:p>
          <a:p>
            <a:pPr marL="285750" indent="-285750">
              <a:spcBef>
                <a:spcPts val="480"/>
              </a:spcBef>
              <a:spcAft>
                <a:spcPts val="600"/>
              </a:spcAft>
              <a:buClr>
                <a:srgbClr val="6CB255"/>
              </a:buClr>
              <a:buFontTx/>
              <a:buChar char="-"/>
            </a:pPr>
            <a:r>
              <a:rPr lang="en-US" sz="1700" dirty="0"/>
              <a:t>Can be caused by Meniere’s disease which results in degeneration of inner ear structures.</a:t>
            </a:r>
          </a:p>
          <a:p>
            <a:pPr>
              <a:spcBef>
                <a:spcPts val="480"/>
              </a:spcBef>
              <a:spcAft>
                <a:spcPts val="600"/>
              </a:spcAft>
            </a:pPr>
            <a:endParaRPr lang="en-US" sz="1700" dirty="0"/>
          </a:p>
        </p:txBody>
      </p:sp>
      <p:pic>
        <p:nvPicPr>
          <p:cNvPr id="6" name="Picture 5"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50873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sensation</a:t>
            </a:r>
          </a:p>
        </p:txBody>
      </p:sp>
      <p:sp>
        <p:nvSpPr>
          <p:cNvPr id="4" name="Text Placeholder 3"/>
          <p:cNvSpPr>
            <a:spLocks noGrp="1"/>
          </p:cNvSpPr>
          <p:nvPr>
            <p:ph type="body" sz="quarter" idx="14"/>
          </p:nvPr>
        </p:nvSpPr>
        <p:spPr>
          <a:xfrm>
            <a:off x="457200" y="1085208"/>
            <a:ext cx="8367221" cy="4629792"/>
          </a:xfrm>
        </p:spPr>
        <p:txBody>
          <a:bodyPr>
            <a:noAutofit/>
          </a:bodyPr>
          <a:lstStyle/>
          <a:p>
            <a:pPr>
              <a:spcBef>
                <a:spcPts val="480"/>
              </a:spcBef>
            </a:pPr>
            <a:r>
              <a:rPr lang="en-US" sz="1700" b="1" dirty="0"/>
              <a:t>Sensory receptors </a:t>
            </a:r>
            <a:r>
              <a:rPr lang="en-US" sz="1700" dirty="0"/>
              <a:t>- specialized neurons that respond to specific types of stimuli.</a:t>
            </a:r>
          </a:p>
          <a:p>
            <a:pPr>
              <a:spcBef>
                <a:spcPts val="480"/>
              </a:spcBef>
            </a:pPr>
            <a:r>
              <a:rPr lang="en-US" sz="1700" b="1" dirty="0"/>
              <a:t>Sensation</a:t>
            </a:r>
            <a:r>
              <a:rPr lang="en-US" sz="1700" dirty="0"/>
              <a:t> </a:t>
            </a:r>
            <a:r>
              <a:rPr lang="mr-IN" sz="1700" dirty="0"/>
              <a:t>–</a:t>
            </a:r>
            <a:r>
              <a:rPr lang="en-US" sz="1700" dirty="0"/>
              <a:t> occurs when sensory receptors detect sensory stimuli.</a:t>
            </a:r>
          </a:p>
          <a:p>
            <a:pPr>
              <a:lnSpc>
                <a:spcPct val="120000"/>
              </a:lnSpc>
              <a:spcBef>
                <a:spcPts val="480"/>
              </a:spcBef>
            </a:pPr>
            <a:r>
              <a:rPr lang="en-US" sz="1700" dirty="0"/>
              <a:t>When sensory receptors detect a specific stimuli, they convert that energy into an action potential which is sent to the central nervous system. This is called transduction.</a:t>
            </a:r>
          </a:p>
          <a:p>
            <a:pPr>
              <a:spcBef>
                <a:spcPts val="480"/>
              </a:spcBef>
            </a:pPr>
            <a:r>
              <a:rPr lang="en-US" sz="1700" b="1" dirty="0"/>
              <a:t>Sensory systems:</a:t>
            </a:r>
          </a:p>
          <a:p>
            <a:pPr marL="285750" indent="-285750">
              <a:spcBef>
                <a:spcPts val="480"/>
              </a:spcBef>
              <a:buFontTx/>
              <a:buChar char="-"/>
            </a:pPr>
            <a:r>
              <a:rPr lang="en-US" sz="1700" dirty="0"/>
              <a:t>Vision</a:t>
            </a:r>
          </a:p>
          <a:p>
            <a:pPr marL="285750" indent="-285750">
              <a:spcBef>
                <a:spcPts val="480"/>
              </a:spcBef>
              <a:buFontTx/>
              <a:buChar char="-"/>
            </a:pPr>
            <a:r>
              <a:rPr lang="en-US" sz="1700" dirty="0"/>
              <a:t>Hearing (audition)</a:t>
            </a:r>
          </a:p>
          <a:p>
            <a:pPr marL="285750" indent="-285750">
              <a:spcBef>
                <a:spcPts val="480"/>
              </a:spcBef>
              <a:buFontTx/>
              <a:buChar char="-"/>
            </a:pPr>
            <a:r>
              <a:rPr lang="en-US" sz="1700" dirty="0"/>
              <a:t>Smell (olfaction)</a:t>
            </a:r>
          </a:p>
          <a:p>
            <a:pPr marL="285750" indent="-285750">
              <a:spcBef>
                <a:spcPts val="480"/>
              </a:spcBef>
              <a:buFontTx/>
              <a:buChar char="-"/>
            </a:pPr>
            <a:r>
              <a:rPr lang="en-US" sz="1700" dirty="0"/>
              <a:t>Taste (gustation)</a:t>
            </a:r>
          </a:p>
          <a:p>
            <a:pPr marL="285750" indent="-285750">
              <a:spcBef>
                <a:spcPts val="480"/>
              </a:spcBef>
              <a:buFontTx/>
              <a:buChar char="-"/>
            </a:pPr>
            <a:r>
              <a:rPr lang="en-US" sz="1700" dirty="0"/>
              <a:t>Touch (</a:t>
            </a:r>
            <a:r>
              <a:rPr lang="en-US" sz="1700" dirty="0" err="1"/>
              <a:t>somatosensation</a:t>
            </a:r>
            <a:r>
              <a:rPr lang="en-US" sz="1700" dirty="0"/>
              <a:t>)</a:t>
            </a:r>
          </a:p>
          <a:p>
            <a:pPr marL="285750" indent="-285750">
              <a:spcBef>
                <a:spcPts val="480"/>
              </a:spcBef>
              <a:buFontTx/>
              <a:buChar char="-"/>
            </a:pPr>
            <a:endParaRPr lang="en-US" sz="1700" dirty="0"/>
          </a:p>
          <a:p>
            <a:pPr marL="285750" indent="-285750">
              <a:spcBef>
                <a:spcPts val="480"/>
              </a:spcBef>
              <a:buFontTx/>
              <a:buChar char="-"/>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7" name="TextBox 6"/>
          <p:cNvSpPr txBox="1"/>
          <p:nvPr/>
        </p:nvSpPr>
        <p:spPr>
          <a:xfrm>
            <a:off x="3691647" y="3345120"/>
            <a:ext cx="3505487" cy="2369880"/>
          </a:xfrm>
          <a:prstGeom prst="rect">
            <a:avLst/>
          </a:prstGeom>
          <a:noFill/>
        </p:spPr>
        <p:txBody>
          <a:bodyPr wrap="square" rtlCol="0">
            <a:spAutoFit/>
          </a:bodyPr>
          <a:lstStyle/>
          <a:p>
            <a:pPr marL="285750" indent="-285750">
              <a:spcBef>
                <a:spcPts val="480"/>
              </a:spcBef>
              <a:spcAft>
                <a:spcPts val="600"/>
              </a:spcAft>
              <a:buClr>
                <a:srgbClr val="6CB255"/>
              </a:buClr>
              <a:buFontTx/>
              <a:buChar char="-"/>
            </a:pPr>
            <a:r>
              <a:rPr lang="en-US" sz="1700" dirty="0"/>
              <a:t>Balance (vestibular sense)</a:t>
            </a:r>
          </a:p>
          <a:p>
            <a:pPr marL="285750" indent="-285750">
              <a:spcBef>
                <a:spcPts val="480"/>
              </a:spcBef>
              <a:spcAft>
                <a:spcPts val="600"/>
              </a:spcAft>
              <a:buClr>
                <a:srgbClr val="6CB255"/>
              </a:buClr>
              <a:buFontTx/>
              <a:buChar char="-"/>
            </a:pPr>
            <a:r>
              <a:rPr lang="en-US" sz="1700" dirty="0"/>
              <a:t>Body position (proprioception)</a:t>
            </a:r>
          </a:p>
          <a:p>
            <a:pPr marL="285750" indent="-285750">
              <a:spcBef>
                <a:spcPts val="480"/>
              </a:spcBef>
              <a:spcAft>
                <a:spcPts val="600"/>
              </a:spcAft>
              <a:buClr>
                <a:srgbClr val="6CB255"/>
              </a:buClr>
              <a:buFontTx/>
              <a:buChar char="-"/>
            </a:pPr>
            <a:r>
              <a:rPr lang="en-US" sz="1700" dirty="0"/>
              <a:t>Movement (kinesthesia)</a:t>
            </a:r>
          </a:p>
          <a:p>
            <a:pPr marL="285750" indent="-285750">
              <a:spcBef>
                <a:spcPts val="480"/>
              </a:spcBef>
              <a:spcAft>
                <a:spcPts val="600"/>
              </a:spcAft>
              <a:buClr>
                <a:srgbClr val="6CB255"/>
              </a:buClr>
              <a:buFontTx/>
              <a:buChar char="-"/>
            </a:pPr>
            <a:r>
              <a:rPr lang="en-US" sz="1700" dirty="0"/>
              <a:t>Pain (nociception)</a:t>
            </a:r>
          </a:p>
          <a:p>
            <a:pPr marL="285750" indent="-285750">
              <a:spcBef>
                <a:spcPts val="480"/>
              </a:spcBef>
              <a:spcAft>
                <a:spcPts val="600"/>
              </a:spcAft>
              <a:buClr>
                <a:srgbClr val="6CB255"/>
              </a:buClr>
              <a:buFontTx/>
              <a:buChar char="-"/>
            </a:pPr>
            <a:r>
              <a:rPr lang="en-US" sz="1700" dirty="0"/>
              <a:t>Temperature (</a:t>
            </a:r>
            <a:r>
              <a:rPr lang="en-US" sz="1700" dirty="0" err="1"/>
              <a:t>thermoception</a:t>
            </a:r>
            <a:r>
              <a:rPr lang="en-US" sz="1700" dirty="0"/>
              <a:t>)</a:t>
            </a:r>
          </a:p>
          <a:p>
            <a:pPr>
              <a:spcBef>
                <a:spcPts val="408"/>
              </a:spcBef>
              <a:spcAft>
                <a:spcPts val="600"/>
              </a:spcAft>
            </a:pPr>
            <a:endParaRPr lang="en-US" dirty="0"/>
          </a:p>
        </p:txBody>
      </p:sp>
      <p:pic>
        <p:nvPicPr>
          <p:cNvPr id="8" name="Picture 7"/>
          <p:cNvPicPr>
            <a:picLocks noChangeAspect="1"/>
          </p:cNvPicPr>
          <p:nvPr/>
        </p:nvPicPr>
        <p:blipFill>
          <a:blip r:embed="rId3"/>
          <a:stretch>
            <a:fillRect/>
          </a:stretch>
        </p:blipFill>
        <p:spPr>
          <a:xfrm>
            <a:off x="1981200" y="5301852"/>
            <a:ext cx="4412527" cy="1395415"/>
          </a:xfrm>
          <a:prstGeom prst="rect">
            <a:avLst/>
          </a:prstGeom>
        </p:spPr>
      </p:pic>
      <p:sp>
        <p:nvSpPr>
          <p:cNvPr id="9" name="TextBox 8"/>
          <p:cNvSpPr txBox="1"/>
          <p:nvPr/>
        </p:nvSpPr>
        <p:spPr>
          <a:xfrm>
            <a:off x="6705600" y="6359532"/>
            <a:ext cx="2118821" cy="292388"/>
          </a:xfrm>
          <a:prstGeom prst="rect">
            <a:avLst/>
          </a:prstGeom>
          <a:noFill/>
        </p:spPr>
        <p:txBody>
          <a:bodyPr wrap="square" rtlCol="0">
            <a:spAutoFit/>
          </a:bodyPr>
          <a:lstStyle/>
          <a:p>
            <a:r>
              <a:rPr lang="en-US" sz="1300" dirty="0"/>
              <a:t>(Credit: Jinx the monkey)</a:t>
            </a:r>
          </a:p>
        </p:txBody>
      </p:sp>
    </p:spTree>
    <p:extLst>
      <p:ext uri="{BB962C8B-B14F-4D97-AF65-F5344CB8AC3E}">
        <p14:creationId xmlns:p14="http://schemas.microsoft.com/office/powerpoint/2010/main" val="881484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Conductive Hearing loss</a:t>
            </a:r>
          </a:p>
        </p:txBody>
      </p:sp>
      <p:pic>
        <p:nvPicPr>
          <p:cNvPr id="2" name="Picture Placeholder 1" descr="CNX_Psych_05_04_EnFactor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654" r="-8654"/>
          <a:stretch>
            <a:fillRect/>
          </a:stretch>
        </p:blipFill>
        <p:spPr>
          <a:xfrm>
            <a:off x="609600" y="1447800"/>
            <a:ext cx="7502271" cy="3256700"/>
          </a:xfrm>
        </p:spPr>
      </p:pic>
      <p:sp>
        <p:nvSpPr>
          <p:cNvPr id="7" name="Text Placeholder 6"/>
          <p:cNvSpPr>
            <a:spLocks noGrp="1"/>
          </p:cNvSpPr>
          <p:nvPr>
            <p:ph type="body" sz="quarter" idx="14"/>
          </p:nvPr>
        </p:nvSpPr>
        <p:spPr>
          <a:xfrm>
            <a:off x="441960" y="5076704"/>
            <a:ext cx="8229601" cy="1295400"/>
          </a:xfrm>
        </p:spPr>
        <p:txBody>
          <a:bodyPr>
            <a:normAutofit/>
          </a:bodyPr>
          <a:lstStyle/>
          <a:p>
            <a:r>
              <a:rPr lang="en-US" sz="1700" dirty="0"/>
              <a:t>Environmental factors that can lead to conductive hearing loss include regular exposure to loud music or construction equipment. </a:t>
            </a:r>
            <a:r>
              <a:rPr lang="en-US" sz="1700" dirty="0">
                <a:solidFill>
                  <a:srgbClr val="6CB255"/>
                </a:solidFill>
              </a:rPr>
              <a:t>(a) </a:t>
            </a:r>
            <a:r>
              <a:rPr lang="en-US" sz="1700" dirty="0"/>
              <a:t>Rock musicians and </a:t>
            </a:r>
            <a:r>
              <a:rPr lang="en-US" sz="1700" dirty="0">
                <a:solidFill>
                  <a:srgbClr val="6CB255"/>
                </a:solidFill>
              </a:rPr>
              <a:t>(b)</a:t>
            </a:r>
            <a:r>
              <a:rPr lang="en-US" sz="1700" dirty="0"/>
              <a:t> construction workers are at risk for this type of hearing loss. </a:t>
            </a:r>
          </a:p>
          <a:p>
            <a:r>
              <a:rPr lang="en-US" sz="1400" dirty="0"/>
              <a:t>Figure 5.18 (credit a: modification of work by Kenny Sun; credit b: modification of work by Nick Allen)</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86916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chemical senses</a:t>
            </a:r>
          </a:p>
        </p:txBody>
      </p:sp>
      <p:sp>
        <p:nvSpPr>
          <p:cNvPr id="4" name="Text Placeholder 3"/>
          <p:cNvSpPr>
            <a:spLocks noGrp="1"/>
          </p:cNvSpPr>
          <p:nvPr>
            <p:ph type="body" sz="quarter" idx="14"/>
          </p:nvPr>
        </p:nvSpPr>
        <p:spPr>
          <a:xfrm>
            <a:off x="457199" y="1074632"/>
            <a:ext cx="8367221" cy="1166382"/>
          </a:xfrm>
        </p:spPr>
        <p:txBody>
          <a:bodyPr>
            <a:normAutofit/>
          </a:bodyPr>
          <a:lstStyle/>
          <a:p>
            <a:r>
              <a:rPr lang="en-US" sz="1700" dirty="0"/>
              <a:t>Taste (gustation) and smell (olfaction) are known as the chemical senses.</a:t>
            </a:r>
          </a:p>
          <a:p>
            <a:r>
              <a:rPr lang="en-US" sz="1700" dirty="0"/>
              <a:t>Both have sensory receptors that respond to molecules in the food we eat or in the air we breathe.</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2286000" y="2133600"/>
            <a:ext cx="4105275" cy="4405064"/>
          </a:xfrm>
          <a:prstGeom prst="rect">
            <a:avLst/>
          </a:prstGeom>
        </p:spPr>
      </p:pic>
      <p:sp>
        <p:nvSpPr>
          <p:cNvPr id="7" name="TextBox 6"/>
          <p:cNvSpPr txBox="1"/>
          <p:nvPr/>
        </p:nvSpPr>
        <p:spPr>
          <a:xfrm>
            <a:off x="6629400" y="5867400"/>
            <a:ext cx="2195020" cy="492443"/>
          </a:xfrm>
          <a:prstGeom prst="rect">
            <a:avLst/>
          </a:prstGeom>
          <a:noFill/>
        </p:spPr>
        <p:txBody>
          <a:bodyPr wrap="square" rtlCol="0">
            <a:spAutoFit/>
          </a:bodyPr>
          <a:lstStyle/>
          <a:p>
            <a:r>
              <a:rPr lang="en-US" sz="1300" dirty="0"/>
              <a:t>(Credit: </a:t>
            </a:r>
            <a:r>
              <a:rPr lang="en-US" sz="1300" dirty="0" err="1"/>
              <a:t>Monell</a:t>
            </a:r>
            <a:r>
              <a:rPr lang="en-US" sz="1300" dirty="0"/>
              <a:t> Chemical Sense Center)</a:t>
            </a:r>
          </a:p>
        </p:txBody>
      </p:sp>
    </p:spTree>
    <p:extLst>
      <p:ext uri="{BB962C8B-B14F-4D97-AF65-F5344CB8AC3E}">
        <p14:creationId xmlns:p14="http://schemas.microsoft.com/office/powerpoint/2010/main" val="760677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Taste (gustation)</a:t>
            </a:r>
          </a:p>
        </p:txBody>
      </p:sp>
      <p:sp>
        <p:nvSpPr>
          <p:cNvPr id="4" name="Text Placeholder 3"/>
          <p:cNvSpPr>
            <a:spLocks noGrp="1"/>
          </p:cNvSpPr>
          <p:nvPr>
            <p:ph type="body" sz="quarter" idx="14"/>
          </p:nvPr>
        </p:nvSpPr>
        <p:spPr>
          <a:xfrm>
            <a:off x="457200" y="1143000"/>
            <a:ext cx="8351981" cy="5334000"/>
          </a:xfrm>
        </p:spPr>
        <p:txBody>
          <a:bodyPr>
            <a:normAutofit/>
          </a:bodyPr>
          <a:lstStyle/>
          <a:p>
            <a:r>
              <a:rPr lang="en-US" sz="1700" dirty="0"/>
              <a:t>Research demonstrates that we have about 6 groupings of taste:</a:t>
            </a:r>
          </a:p>
          <a:p>
            <a:pPr marL="457200" indent="-457200">
              <a:buAutoNum type="arabicPeriod"/>
            </a:pPr>
            <a:r>
              <a:rPr lang="en-US" sz="1700" dirty="0"/>
              <a:t>Sweet</a:t>
            </a:r>
          </a:p>
          <a:p>
            <a:pPr marL="457200" indent="-457200">
              <a:buAutoNum type="arabicPeriod"/>
            </a:pPr>
            <a:r>
              <a:rPr lang="en-US" sz="1700" dirty="0"/>
              <a:t>Salty</a:t>
            </a:r>
          </a:p>
          <a:p>
            <a:pPr marL="457200" indent="-457200">
              <a:buAutoNum type="arabicPeriod"/>
            </a:pPr>
            <a:r>
              <a:rPr lang="en-US" sz="1700" dirty="0"/>
              <a:t>Sour</a:t>
            </a:r>
          </a:p>
          <a:p>
            <a:pPr marL="457200" indent="-457200">
              <a:buAutoNum type="arabicPeriod"/>
            </a:pPr>
            <a:r>
              <a:rPr lang="en-US" sz="1700" dirty="0"/>
              <a:t>Bitter</a:t>
            </a:r>
          </a:p>
          <a:p>
            <a:pPr marL="457200" indent="-457200">
              <a:buAutoNum type="arabicPeriod"/>
            </a:pPr>
            <a:r>
              <a:rPr lang="en-US" sz="1700" dirty="0"/>
              <a:t>Umami </a:t>
            </a:r>
            <a:r>
              <a:rPr lang="mr-IN" sz="1700" dirty="0"/>
              <a:t>–</a:t>
            </a:r>
            <a:r>
              <a:rPr lang="en-US" sz="1700" dirty="0"/>
              <a:t> associated with a taste for monosodium glutamate.</a:t>
            </a:r>
          </a:p>
          <a:p>
            <a:pPr marL="457200" indent="-457200">
              <a:buAutoNum type="arabicPeriod"/>
            </a:pPr>
            <a:r>
              <a:rPr lang="en-US" sz="1700" dirty="0"/>
              <a:t>Some research suggests we possess a taste for the fatty content of food.</a:t>
            </a:r>
          </a:p>
          <a:p>
            <a:r>
              <a:rPr lang="en-US" sz="1700" b="1" dirty="0"/>
              <a:t>Taste buds </a:t>
            </a:r>
            <a:r>
              <a:rPr lang="en-US" sz="1700" dirty="0"/>
              <a:t>-  groupings of taste receptor cells with hair-like extensions that protrude into the central pore of the taste bud. </a:t>
            </a:r>
          </a:p>
          <a:p>
            <a:pPr marL="285750" indent="-285750">
              <a:buFontTx/>
              <a:buChar char="-"/>
            </a:pPr>
            <a:r>
              <a:rPr lang="en-US" sz="1700" dirty="0"/>
              <a:t>Have a life cycle of 10 days to 2 weeks.</a:t>
            </a:r>
          </a:p>
          <a:p>
            <a:r>
              <a:rPr lang="en-US" sz="1700" b="1" dirty="0">
                <a:solidFill>
                  <a:schemeClr val="tx1"/>
                </a:solidFill>
              </a:rPr>
              <a:t>Transduction:</a:t>
            </a:r>
          </a:p>
          <a:p>
            <a:pPr marL="342900" indent="-342900">
              <a:buFont typeface="+mj-lt"/>
              <a:buAutoNum type="arabicPeriod"/>
            </a:pPr>
            <a:r>
              <a:rPr lang="en-US" sz="1700" dirty="0"/>
              <a:t>Taste molecules bind to receptors and cause chemical changes within the sensory cell. </a:t>
            </a:r>
          </a:p>
          <a:p>
            <a:pPr marL="342900" indent="-342900">
              <a:buFont typeface="+mj-lt"/>
              <a:buAutoNum type="arabicPeriod"/>
            </a:pPr>
            <a:r>
              <a:rPr lang="en-US" sz="1700" dirty="0"/>
              <a:t>These changes result in neural impulses being sent to the brain.</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510124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Taste (gustation)</a:t>
            </a:r>
          </a:p>
        </p:txBody>
      </p:sp>
      <p:pic>
        <p:nvPicPr>
          <p:cNvPr id="3" name="Picture Placeholder 2" descr="CNX_Psych_05_05_TasteBud.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0349" r="-10349"/>
          <a:stretch>
            <a:fillRect/>
          </a:stretch>
        </p:blipFill>
        <p:spPr/>
      </p:pic>
      <p:sp>
        <p:nvSpPr>
          <p:cNvPr id="7" name="Text Placeholder 6"/>
          <p:cNvSpPr>
            <a:spLocks noGrp="1"/>
          </p:cNvSpPr>
          <p:nvPr>
            <p:ph type="body" sz="quarter" idx="14"/>
          </p:nvPr>
        </p:nvSpPr>
        <p:spPr>
          <a:xfrm>
            <a:off x="457200" y="4843982"/>
            <a:ext cx="8062912" cy="2014018"/>
          </a:xfrm>
        </p:spPr>
        <p:txBody>
          <a:bodyPr>
            <a:normAutofit/>
          </a:bodyPr>
          <a:lstStyle/>
          <a:p>
            <a:pPr marL="342900" indent="-342900">
              <a:buAutoNum type="alphaLcParenBoth"/>
            </a:pPr>
            <a:r>
              <a:rPr lang="en-US" sz="1700" dirty="0"/>
              <a:t>Taste buds are composed of a number of individual taste receptors cells that transmit information to nerves.</a:t>
            </a:r>
          </a:p>
          <a:p>
            <a:pPr marL="342900" indent="-342900">
              <a:buAutoNum type="alphaLcParenBoth"/>
            </a:pPr>
            <a:r>
              <a:rPr lang="en-US" sz="1700" dirty="0"/>
              <a:t>This micrograph shows a close-up view of the tongue’s surface. </a:t>
            </a:r>
          </a:p>
          <a:p>
            <a:endParaRPr lang="en-US" sz="1400" dirty="0"/>
          </a:p>
          <a:p>
            <a:r>
              <a:rPr lang="en-US" sz="1400" dirty="0"/>
              <a:t>Figure 5.19 (credit a: modification of work by Jonas </a:t>
            </a:r>
            <a:r>
              <a:rPr lang="en-US" sz="1400" dirty="0" err="1"/>
              <a:t>Töle</a:t>
            </a:r>
            <a:r>
              <a:rPr lang="en-US" sz="1400" dirty="0"/>
              <a:t>; credit b: scale-bar data from Matt Russell)</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86916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Smell (olfaction)</a:t>
            </a:r>
          </a:p>
        </p:txBody>
      </p:sp>
      <p:pic>
        <p:nvPicPr>
          <p:cNvPr id="2" name="Picture Placeholder 1" descr="CNX_Psych_05_05_OlfacRecep.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3894" r="-23894"/>
          <a:stretch>
            <a:fillRect/>
          </a:stretch>
        </p:blipFill>
        <p:spPr>
          <a:xfrm>
            <a:off x="3657600" y="2895600"/>
            <a:ext cx="6400800" cy="2778555"/>
          </a:xfrm>
        </p:spPr>
      </p:pic>
      <p:sp>
        <p:nvSpPr>
          <p:cNvPr id="7" name="Text Placeholder 6"/>
          <p:cNvSpPr>
            <a:spLocks noGrp="1"/>
          </p:cNvSpPr>
          <p:nvPr>
            <p:ph type="body" sz="quarter" idx="14"/>
          </p:nvPr>
        </p:nvSpPr>
        <p:spPr>
          <a:xfrm>
            <a:off x="7536554" y="6248400"/>
            <a:ext cx="1524000" cy="381000"/>
          </a:xfrm>
        </p:spPr>
        <p:txBody>
          <a:bodyPr>
            <a:normAutofit/>
          </a:bodyPr>
          <a:lstStyle/>
          <a:p>
            <a:r>
              <a:rPr lang="en-US" sz="1400" dirty="0"/>
              <a:t>Figure 5.20</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44285" y="2309731"/>
            <a:ext cx="4584915" cy="4529445"/>
          </a:xfrm>
          <a:prstGeom prst="rect">
            <a:avLst/>
          </a:prstGeom>
          <a:noFill/>
        </p:spPr>
        <p:txBody>
          <a:bodyPr wrap="square" rtlCol="0">
            <a:spAutoFit/>
          </a:bodyPr>
          <a:lstStyle/>
          <a:p>
            <a:pPr>
              <a:spcBef>
                <a:spcPts val="480"/>
              </a:spcBef>
              <a:buClr>
                <a:srgbClr val="6CB255"/>
              </a:buClr>
            </a:pPr>
            <a:r>
              <a:rPr lang="en-US" sz="1700" b="1" dirty="0"/>
              <a:t>Transduction:</a:t>
            </a:r>
          </a:p>
          <a:p>
            <a:pPr marL="342900" indent="-342900">
              <a:spcBef>
                <a:spcPts val="480"/>
              </a:spcBef>
              <a:buClr>
                <a:srgbClr val="6CB255"/>
              </a:buClr>
              <a:buAutoNum type="arabicPeriod"/>
            </a:pPr>
            <a:r>
              <a:rPr lang="en-US" sz="1700" dirty="0"/>
              <a:t>Odor molecules bind to receptors.</a:t>
            </a:r>
          </a:p>
          <a:p>
            <a:pPr marL="342900" indent="-342900">
              <a:spcBef>
                <a:spcPts val="480"/>
              </a:spcBef>
              <a:buClr>
                <a:srgbClr val="6CB255"/>
              </a:buClr>
              <a:buAutoNum type="arabicPeriod"/>
            </a:pPr>
            <a:r>
              <a:rPr lang="en-US" sz="1700" dirty="0"/>
              <a:t>Chemical changes cause signals to be sent to the olfactory bulb (where the olfactory nerves begin).</a:t>
            </a:r>
          </a:p>
          <a:p>
            <a:pPr marL="342900" indent="-342900">
              <a:spcBef>
                <a:spcPts val="480"/>
              </a:spcBef>
              <a:buClr>
                <a:srgbClr val="6CB255"/>
              </a:buClr>
              <a:buAutoNum type="arabicPeriod"/>
            </a:pPr>
            <a:r>
              <a:rPr lang="en-US" sz="1700" dirty="0"/>
              <a:t>Information is sent to the limbic system and primary olfactory cortex.</a:t>
            </a:r>
          </a:p>
          <a:p>
            <a:pPr marL="342900" indent="-342900">
              <a:spcBef>
                <a:spcPts val="480"/>
              </a:spcBef>
              <a:buClr>
                <a:srgbClr val="6CB255"/>
              </a:buClr>
              <a:buAutoNum type="arabicPeriod"/>
            </a:pPr>
            <a:endParaRPr lang="en-US" sz="1700" b="1" dirty="0"/>
          </a:p>
          <a:p>
            <a:pPr>
              <a:spcBef>
                <a:spcPts val="480"/>
              </a:spcBef>
              <a:buClr>
                <a:srgbClr val="6CB255"/>
              </a:buClr>
            </a:pPr>
            <a:r>
              <a:rPr lang="en-US" sz="1700" b="1" dirty="0"/>
              <a:t>Pheromones</a:t>
            </a:r>
            <a:r>
              <a:rPr lang="en-US" sz="1700" dirty="0"/>
              <a:t> </a:t>
            </a:r>
            <a:r>
              <a:rPr lang="mr-IN" sz="1700" dirty="0"/>
              <a:t>–</a:t>
            </a:r>
            <a:r>
              <a:rPr lang="en-US" sz="1700" dirty="0"/>
              <a:t> chemical messages sent by another individual.</a:t>
            </a:r>
          </a:p>
          <a:p>
            <a:pPr marL="285750" indent="-285750">
              <a:spcBef>
                <a:spcPts val="480"/>
              </a:spcBef>
              <a:buClr>
                <a:srgbClr val="6CB255"/>
              </a:buClr>
              <a:buFontTx/>
              <a:buChar char="-"/>
            </a:pPr>
            <a:r>
              <a:rPr lang="en-US" sz="1700" dirty="0"/>
              <a:t>Many species respond to pheromones sent by another individual.</a:t>
            </a:r>
          </a:p>
          <a:p>
            <a:pPr marL="285750" indent="-285750">
              <a:spcBef>
                <a:spcPts val="480"/>
              </a:spcBef>
              <a:buClr>
                <a:srgbClr val="6CB255"/>
              </a:buClr>
              <a:buFontTx/>
              <a:buChar char="-"/>
            </a:pPr>
            <a:r>
              <a:rPr lang="en-US" sz="1700" dirty="0"/>
              <a:t>Usually communicate information about the reproductive status of a potential mate.</a:t>
            </a:r>
          </a:p>
          <a:p>
            <a:pPr marL="342900" indent="-342900">
              <a:spcBef>
                <a:spcPts val="480"/>
              </a:spcBef>
              <a:spcAft>
                <a:spcPts val="600"/>
              </a:spcAft>
              <a:buClr>
                <a:srgbClr val="6CB255"/>
              </a:buClr>
              <a:buAutoNum type="arabicPeriod"/>
            </a:pPr>
            <a:endParaRPr lang="en-US" sz="1700" dirty="0"/>
          </a:p>
        </p:txBody>
      </p:sp>
      <p:sp>
        <p:nvSpPr>
          <p:cNvPr id="9" name="Text Placeholder 3"/>
          <p:cNvSpPr txBox="1">
            <a:spLocks/>
          </p:cNvSpPr>
          <p:nvPr/>
        </p:nvSpPr>
        <p:spPr>
          <a:xfrm>
            <a:off x="444285" y="993035"/>
            <a:ext cx="8380136" cy="140887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nSpc>
                <a:spcPct val="110000"/>
              </a:lnSpc>
              <a:spcBef>
                <a:spcPts val="480"/>
              </a:spcBef>
            </a:pPr>
            <a:r>
              <a:rPr lang="en-US" sz="1700" b="1" dirty="0"/>
              <a:t>Olfactory receptor cells:</a:t>
            </a:r>
            <a:r>
              <a:rPr lang="en-US" sz="1700" dirty="0"/>
              <a:t> </a:t>
            </a:r>
          </a:p>
          <a:p>
            <a:pPr marL="285750" indent="-285750">
              <a:lnSpc>
                <a:spcPct val="110000"/>
              </a:lnSpc>
              <a:spcBef>
                <a:spcPts val="480"/>
              </a:spcBef>
              <a:buFontTx/>
              <a:buChar char="-"/>
            </a:pPr>
            <a:r>
              <a:rPr lang="en-US" sz="1700" dirty="0"/>
              <a:t>Contain small hair-like extensions which serve as the site for odor molecules to interact with chemical receptors located on these extensions (Located in a mucous membrane at the top of the nose).</a:t>
            </a:r>
          </a:p>
          <a:p>
            <a:pPr marL="285750" indent="-285750">
              <a:lnSpc>
                <a:spcPct val="110000"/>
              </a:lnSpc>
              <a:spcBef>
                <a:spcPts val="480"/>
              </a:spcBef>
              <a:buFontTx/>
              <a:buChar char="-"/>
            </a:pPr>
            <a:endParaRPr lang="en-US" sz="1800" dirty="0"/>
          </a:p>
          <a:p>
            <a:pPr>
              <a:spcBef>
                <a:spcPts val="480"/>
              </a:spcBef>
            </a:pPr>
            <a:endParaRPr lang="en-US" sz="1700" dirty="0"/>
          </a:p>
        </p:txBody>
      </p:sp>
    </p:spTree>
    <p:extLst>
      <p:ext uri="{BB962C8B-B14F-4D97-AF65-F5344CB8AC3E}">
        <p14:creationId xmlns:p14="http://schemas.microsoft.com/office/powerpoint/2010/main" val="1654617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Touch</a:t>
            </a:r>
          </a:p>
        </p:txBody>
      </p:sp>
      <p:sp>
        <p:nvSpPr>
          <p:cNvPr id="7" name="Text Placeholder 6"/>
          <p:cNvSpPr>
            <a:spLocks noGrp="1"/>
          </p:cNvSpPr>
          <p:nvPr>
            <p:ph type="body" sz="quarter" idx="14"/>
          </p:nvPr>
        </p:nvSpPr>
        <p:spPr>
          <a:xfrm>
            <a:off x="502921" y="1078072"/>
            <a:ext cx="8321500" cy="2128696"/>
          </a:xfrm>
        </p:spPr>
        <p:txBody>
          <a:bodyPr>
            <a:noAutofit/>
          </a:bodyPr>
          <a:lstStyle/>
          <a:p>
            <a:r>
              <a:rPr lang="en-US" sz="1700" dirty="0"/>
              <a:t>There are many types of sensory receptors located in the skin, each attuned to specific touch-related </a:t>
            </a:r>
            <a:r>
              <a:rPr lang="da-DK" sz="1700" dirty="0"/>
              <a:t>stimuli.</a:t>
            </a:r>
          </a:p>
          <a:p>
            <a:r>
              <a:rPr lang="da-DK" sz="1700" b="1" dirty="0" err="1"/>
              <a:t>Meisnerr’s</a:t>
            </a:r>
            <a:r>
              <a:rPr lang="da-DK" sz="1700" b="1" dirty="0"/>
              <a:t> </a:t>
            </a:r>
            <a:r>
              <a:rPr lang="da-DK" sz="1700" b="1" dirty="0" err="1"/>
              <a:t>corpuscles</a:t>
            </a:r>
            <a:r>
              <a:rPr lang="da-DK" sz="1700" b="1" dirty="0"/>
              <a:t> </a:t>
            </a:r>
            <a:r>
              <a:rPr lang="mr-IN" sz="1700" dirty="0"/>
              <a:t>–</a:t>
            </a:r>
            <a:r>
              <a:rPr lang="da-DK" sz="1700" dirty="0"/>
              <a:t> </a:t>
            </a:r>
            <a:r>
              <a:rPr lang="da-DK" sz="1700" dirty="0" err="1"/>
              <a:t>respond</a:t>
            </a:r>
            <a:r>
              <a:rPr lang="da-DK" sz="1700" dirty="0"/>
              <a:t> to pressure and </a:t>
            </a:r>
            <a:r>
              <a:rPr lang="da-DK" sz="1700" dirty="0" err="1"/>
              <a:t>lower-frequency</a:t>
            </a:r>
            <a:r>
              <a:rPr lang="da-DK" sz="1700" dirty="0"/>
              <a:t> vibrations.</a:t>
            </a:r>
          </a:p>
          <a:p>
            <a:r>
              <a:rPr lang="en-US" sz="1700" b="1" dirty="0"/>
              <a:t>Pacinian corpuscles </a:t>
            </a:r>
            <a:r>
              <a:rPr lang="mr-IN" sz="1700" dirty="0"/>
              <a:t>–</a:t>
            </a:r>
            <a:r>
              <a:rPr lang="en-US" sz="1700" dirty="0"/>
              <a:t> detect transient pressure and higher-frequency vibrations.</a:t>
            </a:r>
          </a:p>
          <a:p>
            <a:r>
              <a:rPr lang="en-US" sz="1700" b="1" dirty="0"/>
              <a:t>Merkel’s disks </a:t>
            </a:r>
            <a:r>
              <a:rPr lang="mr-IN" sz="1700" dirty="0"/>
              <a:t>–</a:t>
            </a:r>
            <a:r>
              <a:rPr lang="en-US" sz="1700" dirty="0"/>
              <a:t> respond to light pressure.</a:t>
            </a:r>
          </a:p>
          <a:p>
            <a:r>
              <a:rPr lang="en-US" sz="1700" b="1" dirty="0" err="1"/>
              <a:t>Ruffini</a:t>
            </a:r>
            <a:r>
              <a:rPr lang="en-US" sz="1700" b="1" dirty="0"/>
              <a:t> corpuscles </a:t>
            </a:r>
            <a:r>
              <a:rPr lang="en-US" sz="1700" dirty="0"/>
              <a:t>- detect stretch.</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326363"/>
            <a:ext cx="1051734" cy="751709"/>
          </a:xfrm>
          <a:prstGeom prst="rect">
            <a:avLst/>
          </a:prstGeom>
        </p:spPr>
      </p:pic>
      <p:pic>
        <p:nvPicPr>
          <p:cNvPr id="4" name="Picture Placeholder 3" descr="CNX_Psych_05_05_Touch.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519" r="-14519"/>
          <a:stretch>
            <a:fillRect/>
          </a:stretch>
        </p:blipFill>
        <p:spPr>
          <a:xfrm>
            <a:off x="762000" y="3440070"/>
            <a:ext cx="7270433" cy="3156059"/>
          </a:xfrm>
        </p:spPr>
      </p:pic>
      <p:sp>
        <p:nvSpPr>
          <p:cNvPr id="2" name="TextBox 1"/>
          <p:cNvSpPr txBox="1"/>
          <p:nvPr/>
        </p:nvSpPr>
        <p:spPr>
          <a:xfrm>
            <a:off x="7574654" y="6306569"/>
            <a:ext cx="1447800" cy="304800"/>
          </a:xfrm>
          <a:prstGeom prst="rect">
            <a:avLst/>
          </a:prstGeom>
          <a:noFill/>
        </p:spPr>
        <p:txBody>
          <a:bodyPr wrap="square" rtlCol="0">
            <a:spAutoFit/>
          </a:bodyPr>
          <a:lstStyle/>
          <a:p>
            <a:r>
              <a:rPr lang="en-US" sz="1400" dirty="0"/>
              <a:t>Figure 5.21</a:t>
            </a:r>
          </a:p>
        </p:txBody>
      </p:sp>
    </p:spTree>
    <p:extLst>
      <p:ext uri="{BB962C8B-B14F-4D97-AF65-F5344CB8AC3E}">
        <p14:creationId xmlns:p14="http://schemas.microsoft.com/office/powerpoint/2010/main" val="4074170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thermoception</a:t>
            </a:r>
            <a:r>
              <a:rPr lang="en-US" dirty="0"/>
              <a:t>, &amp; nociception</a:t>
            </a:r>
          </a:p>
        </p:txBody>
      </p:sp>
      <p:sp>
        <p:nvSpPr>
          <p:cNvPr id="4" name="Text Placeholder 3"/>
          <p:cNvSpPr>
            <a:spLocks noGrp="1"/>
          </p:cNvSpPr>
          <p:nvPr>
            <p:ph type="body" sz="quarter" idx="14"/>
          </p:nvPr>
        </p:nvSpPr>
        <p:spPr>
          <a:xfrm>
            <a:off x="432661" y="1295400"/>
            <a:ext cx="8391760" cy="2514600"/>
          </a:xfrm>
        </p:spPr>
        <p:txBody>
          <a:bodyPr>
            <a:normAutofit/>
          </a:bodyPr>
          <a:lstStyle/>
          <a:p>
            <a:pPr>
              <a:spcBef>
                <a:spcPts val="480"/>
              </a:spcBef>
            </a:pPr>
            <a:r>
              <a:rPr lang="en-US" sz="1700" dirty="0"/>
              <a:t>As well as receptors located in the skin, there are a number of free nerve endings that have sensory functions.</a:t>
            </a:r>
          </a:p>
          <a:p>
            <a:pPr>
              <a:spcBef>
                <a:spcPts val="480"/>
              </a:spcBef>
            </a:pPr>
            <a:r>
              <a:rPr lang="en-US" sz="1700" b="1" dirty="0" err="1"/>
              <a:t>Thermoception</a:t>
            </a:r>
            <a:r>
              <a:rPr lang="en-US" sz="1700" dirty="0"/>
              <a:t> </a:t>
            </a:r>
            <a:r>
              <a:rPr lang="mr-IN" sz="1700" dirty="0"/>
              <a:t>–</a:t>
            </a:r>
            <a:r>
              <a:rPr lang="en-US" sz="1700" dirty="0"/>
              <a:t> temperature perception.</a:t>
            </a:r>
          </a:p>
          <a:p>
            <a:pPr>
              <a:spcBef>
                <a:spcPts val="480"/>
              </a:spcBef>
            </a:pPr>
            <a:r>
              <a:rPr lang="en-US" sz="1700" b="1" dirty="0"/>
              <a:t>Nociception</a:t>
            </a:r>
            <a:r>
              <a:rPr lang="en-US" sz="1700" dirty="0"/>
              <a:t> </a:t>
            </a:r>
            <a:r>
              <a:rPr lang="mr-IN" sz="1700" dirty="0"/>
              <a:t>–</a:t>
            </a:r>
            <a:r>
              <a:rPr lang="en-US" sz="1700" dirty="0"/>
              <a:t> sensory signal indicating potential harm and maybe pain.</a:t>
            </a:r>
          </a:p>
          <a:p>
            <a:pPr>
              <a:spcBef>
                <a:spcPts val="480"/>
              </a:spcBef>
            </a:pPr>
            <a:r>
              <a:rPr lang="en-US" sz="1700" dirty="0"/>
              <a:t>This type of sensory information travels up the spinal cord directly to the brain, specifically the medulla, thalamus and the somatosensory cortex.</a:t>
            </a:r>
          </a:p>
        </p:txBody>
      </p:sp>
      <p:pic>
        <p:nvPicPr>
          <p:cNvPr id="5" name="Picture 4"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326363"/>
            <a:ext cx="1051734" cy="751709"/>
          </a:xfrm>
          <a:prstGeom prst="rect">
            <a:avLst/>
          </a:prstGeom>
        </p:spPr>
      </p:pic>
    </p:spTree>
    <p:extLst>
      <p:ext uri="{BB962C8B-B14F-4D97-AF65-F5344CB8AC3E}">
        <p14:creationId xmlns:p14="http://schemas.microsoft.com/office/powerpoint/2010/main" val="1888545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perception</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326363"/>
            <a:ext cx="1051734" cy="751709"/>
          </a:xfrm>
          <a:prstGeom prst="rect">
            <a:avLst/>
          </a:prstGeom>
        </p:spPr>
      </p:pic>
      <p:sp>
        <p:nvSpPr>
          <p:cNvPr id="6" name="TextBox 5"/>
          <p:cNvSpPr txBox="1"/>
          <p:nvPr/>
        </p:nvSpPr>
        <p:spPr>
          <a:xfrm>
            <a:off x="457200" y="1141153"/>
            <a:ext cx="8367221" cy="1682512"/>
          </a:xfrm>
          <a:prstGeom prst="rect">
            <a:avLst/>
          </a:prstGeom>
          <a:noFill/>
        </p:spPr>
        <p:txBody>
          <a:bodyPr wrap="square" rtlCol="0">
            <a:spAutoFit/>
          </a:bodyPr>
          <a:lstStyle/>
          <a:p>
            <a:pPr>
              <a:spcBef>
                <a:spcPts val="480"/>
              </a:spcBef>
              <a:spcAft>
                <a:spcPts val="600"/>
              </a:spcAft>
            </a:pPr>
            <a:r>
              <a:rPr lang="en-US" sz="1700" dirty="0"/>
              <a:t>Pain perception is important because it motivates us to remove ourselves from the cause of injury.</a:t>
            </a:r>
          </a:p>
          <a:p>
            <a:pPr>
              <a:spcBef>
                <a:spcPts val="480"/>
              </a:spcBef>
              <a:spcAft>
                <a:spcPts val="600"/>
              </a:spcAft>
            </a:pPr>
            <a:r>
              <a:rPr lang="en-US" sz="1700" b="1" dirty="0"/>
              <a:t>Inflammatory pain </a:t>
            </a:r>
            <a:r>
              <a:rPr lang="mr-IN" sz="1700" dirty="0"/>
              <a:t>–</a:t>
            </a:r>
            <a:r>
              <a:rPr lang="en-US" sz="1700" dirty="0"/>
              <a:t> signals some type of tissue damage.</a:t>
            </a:r>
          </a:p>
          <a:p>
            <a:pPr>
              <a:spcBef>
                <a:spcPts val="480"/>
              </a:spcBef>
              <a:spcAft>
                <a:spcPts val="600"/>
              </a:spcAft>
            </a:pPr>
            <a:r>
              <a:rPr lang="en-US" sz="1700" b="1" dirty="0"/>
              <a:t>Neuropathic pain </a:t>
            </a:r>
            <a:r>
              <a:rPr lang="mr-IN" sz="1700" dirty="0"/>
              <a:t>–</a:t>
            </a:r>
            <a:r>
              <a:rPr lang="en-US" sz="1700" dirty="0"/>
              <a:t> caused by damage to neurons of either the peripheral or central nervous system.</a:t>
            </a:r>
          </a:p>
        </p:txBody>
      </p:sp>
      <p:pic>
        <p:nvPicPr>
          <p:cNvPr id="7" name="Picture 6"/>
          <p:cNvPicPr>
            <a:picLocks noChangeAspect="1"/>
          </p:cNvPicPr>
          <p:nvPr/>
        </p:nvPicPr>
        <p:blipFill>
          <a:blip r:embed="rId3"/>
          <a:stretch>
            <a:fillRect/>
          </a:stretch>
        </p:blipFill>
        <p:spPr>
          <a:xfrm>
            <a:off x="3861028" y="2809459"/>
            <a:ext cx="4929813" cy="3286542"/>
          </a:xfrm>
          <a:prstGeom prst="rect">
            <a:avLst/>
          </a:prstGeom>
        </p:spPr>
      </p:pic>
      <p:sp>
        <p:nvSpPr>
          <p:cNvPr id="8" name="TextBox 7"/>
          <p:cNvSpPr txBox="1"/>
          <p:nvPr/>
        </p:nvSpPr>
        <p:spPr>
          <a:xfrm>
            <a:off x="457200" y="2886746"/>
            <a:ext cx="3200400" cy="3344505"/>
          </a:xfrm>
          <a:prstGeom prst="rect">
            <a:avLst/>
          </a:prstGeom>
          <a:noFill/>
        </p:spPr>
        <p:txBody>
          <a:bodyPr wrap="square" rtlCol="0">
            <a:spAutoFit/>
          </a:bodyPr>
          <a:lstStyle/>
          <a:p>
            <a:pPr>
              <a:spcBef>
                <a:spcPts val="480"/>
              </a:spcBef>
              <a:spcAft>
                <a:spcPts val="600"/>
              </a:spcAft>
            </a:pPr>
            <a:r>
              <a:rPr lang="en-US" sz="1700" b="1" dirty="0"/>
              <a:t>Congenital insensitivity to pain </a:t>
            </a:r>
            <a:r>
              <a:rPr lang="en-US" sz="1700" dirty="0"/>
              <a:t>-  a rare genetic disorder in which the individual is born without the ability to feel pain.</a:t>
            </a:r>
          </a:p>
          <a:p>
            <a:pPr marL="285750" indent="-285750">
              <a:spcBef>
                <a:spcPts val="480"/>
              </a:spcBef>
              <a:spcAft>
                <a:spcPts val="600"/>
              </a:spcAft>
              <a:buFontTx/>
              <a:buChar char="-"/>
            </a:pPr>
            <a:r>
              <a:rPr lang="en-US" sz="1700" dirty="0"/>
              <a:t>Can detect differences in temperature and pressure but cannot experience pain.</a:t>
            </a:r>
          </a:p>
          <a:p>
            <a:pPr marL="285750" indent="-285750">
              <a:spcBef>
                <a:spcPts val="480"/>
              </a:spcBef>
              <a:spcAft>
                <a:spcPts val="600"/>
              </a:spcAft>
              <a:buFontTx/>
              <a:buChar char="-"/>
            </a:pPr>
            <a:r>
              <a:rPr lang="en-US" sz="1700" dirty="0"/>
              <a:t>Individuals are at greater risk of injury and have shorter life expectancies.</a:t>
            </a:r>
          </a:p>
          <a:p>
            <a:endParaRPr lang="en-US" dirty="0"/>
          </a:p>
        </p:txBody>
      </p:sp>
      <p:sp>
        <p:nvSpPr>
          <p:cNvPr id="9" name="TextBox 8"/>
          <p:cNvSpPr txBox="1"/>
          <p:nvPr/>
        </p:nvSpPr>
        <p:spPr>
          <a:xfrm>
            <a:off x="6943960" y="6231251"/>
            <a:ext cx="1828800" cy="307777"/>
          </a:xfrm>
          <a:prstGeom prst="rect">
            <a:avLst/>
          </a:prstGeom>
          <a:noFill/>
        </p:spPr>
        <p:txBody>
          <a:bodyPr wrap="square" rtlCol="0">
            <a:spAutoFit/>
          </a:bodyPr>
          <a:lstStyle/>
          <a:p>
            <a:r>
              <a:rPr lang="en-US" sz="1400" dirty="0"/>
              <a:t>(Credit: </a:t>
            </a:r>
            <a:r>
              <a:rPr lang="en-US" sz="1400" dirty="0" err="1"/>
              <a:t>ihealthtips</a:t>
            </a:r>
            <a:r>
              <a:rPr lang="en-US" sz="1400" dirty="0"/>
              <a:t>)</a:t>
            </a:r>
          </a:p>
        </p:txBody>
      </p:sp>
    </p:spTree>
    <p:extLst>
      <p:ext uri="{BB962C8B-B14F-4D97-AF65-F5344CB8AC3E}">
        <p14:creationId xmlns:p14="http://schemas.microsoft.com/office/powerpoint/2010/main" val="724667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vestibular sense</a:t>
            </a:r>
          </a:p>
        </p:txBody>
      </p:sp>
      <p:sp>
        <p:nvSpPr>
          <p:cNvPr id="7" name="Text Placeholder 6"/>
          <p:cNvSpPr>
            <a:spLocks noGrp="1"/>
          </p:cNvSpPr>
          <p:nvPr>
            <p:ph type="body" sz="quarter" idx="14"/>
          </p:nvPr>
        </p:nvSpPr>
        <p:spPr>
          <a:xfrm>
            <a:off x="457200" y="1539239"/>
            <a:ext cx="3810000" cy="3703585"/>
          </a:xfrm>
        </p:spPr>
        <p:txBody>
          <a:bodyPr>
            <a:noAutofit/>
          </a:bodyPr>
          <a:lstStyle/>
          <a:p>
            <a:pPr>
              <a:spcBef>
                <a:spcPts val="480"/>
              </a:spcBef>
            </a:pPr>
            <a:r>
              <a:rPr lang="en-US" sz="1700" b="1" dirty="0"/>
              <a:t>Vestibular sense </a:t>
            </a:r>
            <a:r>
              <a:rPr lang="mr-IN" sz="1700" dirty="0"/>
              <a:t>–</a:t>
            </a:r>
            <a:r>
              <a:rPr lang="en-US" sz="1700" dirty="0"/>
              <a:t> contributes to our ability to maintain balance and body posture.</a:t>
            </a:r>
          </a:p>
          <a:p>
            <a:pPr>
              <a:spcBef>
                <a:spcPts val="480"/>
              </a:spcBef>
            </a:pPr>
            <a:r>
              <a:rPr lang="en-US" sz="1700" dirty="0"/>
              <a:t>The major sensory organs of the vestibular system are located next to the cochlea in the inner ear.</a:t>
            </a:r>
          </a:p>
          <a:p>
            <a:pPr>
              <a:spcBef>
                <a:spcPts val="480"/>
              </a:spcBef>
            </a:pPr>
            <a:r>
              <a:rPr lang="en-US" sz="1700" dirty="0"/>
              <a:t>These organs are fluid-filled and contain hair cells which respond to movement of the head and gravitational forces.</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5_Vestibular.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50518" r="-50518"/>
          <a:stretch>
            <a:fillRect/>
          </a:stretch>
        </p:blipFill>
        <p:spPr>
          <a:xfrm>
            <a:off x="2666897" y="1757993"/>
            <a:ext cx="8062913" cy="3500071"/>
          </a:xfrm>
        </p:spPr>
      </p:pic>
      <p:sp>
        <p:nvSpPr>
          <p:cNvPr id="2" name="TextBox 1"/>
          <p:cNvSpPr txBox="1"/>
          <p:nvPr/>
        </p:nvSpPr>
        <p:spPr>
          <a:xfrm>
            <a:off x="6698354" y="5746313"/>
            <a:ext cx="2050154" cy="323165"/>
          </a:xfrm>
          <a:prstGeom prst="rect">
            <a:avLst/>
          </a:prstGeom>
          <a:noFill/>
        </p:spPr>
        <p:txBody>
          <a:bodyPr wrap="square" rtlCol="0">
            <a:spAutoFit/>
          </a:bodyPr>
          <a:lstStyle/>
          <a:p>
            <a:r>
              <a:rPr lang="en-US" sz="1500" dirty="0"/>
              <a:t>Figure 5.22</a:t>
            </a:r>
          </a:p>
        </p:txBody>
      </p:sp>
    </p:spTree>
    <p:extLst>
      <p:ext uri="{BB962C8B-B14F-4D97-AF65-F5344CB8AC3E}">
        <p14:creationId xmlns:p14="http://schemas.microsoft.com/office/powerpoint/2010/main" val="624016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Proprioception and kinesthesia</a:t>
            </a:r>
          </a:p>
        </p:txBody>
      </p:sp>
      <p:sp>
        <p:nvSpPr>
          <p:cNvPr id="4" name="Text Placeholder 3"/>
          <p:cNvSpPr>
            <a:spLocks noGrp="1"/>
          </p:cNvSpPr>
          <p:nvPr>
            <p:ph type="body" sz="quarter" idx="14"/>
          </p:nvPr>
        </p:nvSpPr>
        <p:spPr>
          <a:xfrm>
            <a:off x="487680" y="1371600"/>
            <a:ext cx="8062912" cy="3886200"/>
          </a:xfrm>
        </p:spPr>
        <p:txBody>
          <a:bodyPr>
            <a:normAutofit/>
          </a:bodyPr>
          <a:lstStyle/>
          <a:p>
            <a:pPr>
              <a:spcBef>
                <a:spcPts val="480"/>
              </a:spcBef>
            </a:pPr>
            <a:r>
              <a:rPr lang="en-US" sz="1700" dirty="0"/>
              <a:t>The vestibular system also collects information important for controlling movement and reflexes that move parts of our bodies to compensate for changes in body position.</a:t>
            </a:r>
          </a:p>
          <a:p>
            <a:pPr>
              <a:spcBef>
                <a:spcPts val="480"/>
              </a:spcBef>
            </a:pPr>
            <a:r>
              <a:rPr lang="en-US" sz="1700" dirty="0"/>
              <a:t>Both proprioception and kinesthesia interact with information provided by the vestibular system.</a:t>
            </a:r>
          </a:p>
          <a:p>
            <a:pPr>
              <a:spcBef>
                <a:spcPts val="480"/>
              </a:spcBef>
            </a:pPr>
            <a:r>
              <a:rPr lang="en-US" sz="1700" b="1" dirty="0"/>
              <a:t>Proprioception</a:t>
            </a:r>
            <a:r>
              <a:rPr lang="en-US" sz="1700" dirty="0"/>
              <a:t> - perception of body position.</a:t>
            </a:r>
          </a:p>
          <a:p>
            <a:pPr>
              <a:spcBef>
                <a:spcPts val="480"/>
              </a:spcBef>
            </a:pPr>
            <a:r>
              <a:rPr lang="en-US" sz="1700" b="1" dirty="0"/>
              <a:t>Kinesthesia</a:t>
            </a:r>
            <a:r>
              <a:rPr lang="en-US" sz="1700" dirty="0"/>
              <a:t> </a:t>
            </a:r>
            <a:r>
              <a:rPr lang="mr-IN" sz="1700" dirty="0"/>
              <a:t>–</a:t>
            </a:r>
            <a:r>
              <a:rPr lang="en-US" sz="1700" dirty="0"/>
              <a:t> perception of the body’s movement through space.</a:t>
            </a:r>
          </a:p>
          <a:p>
            <a:pPr>
              <a:spcBef>
                <a:spcPts val="480"/>
              </a:spcBef>
            </a:pPr>
            <a:r>
              <a:rPr lang="en-US" sz="1700" dirty="0"/>
              <a:t>This information travels to the brain via the spinal column.</a:t>
            </a:r>
          </a:p>
          <a:p>
            <a:pPr>
              <a:spcBef>
                <a:spcPts val="480"/>
              </a:spcBef>
            </a:pPr>
            <a:r>
              <a:rPr lang="en-US" sz="1700" dirty="0"/>
              <a:t>Information from the brain is then sent to the sensory organs of the proprioceptive and kinesthetic systems.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111968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sensation</a:t>
            </a:r>
          </a:p>
        </p:txBody>
      </p:sp>
      <p:sp>
        <p:nvSpPr>
          <p:cNvPr id="4" name="Text Placeholder 3"/>
          <p:cNvSpPr>
            <a:spLocks noGrp="1"/>
          </p:cNvSpPr>
          <p:nvPr>
            <p:ph type="body" sz="quarter" idx="14"/>
          </p:nvPr>
        </p:nvSpPr>
        <p:spPr>
          <a:xfrm>
            <a:off x="457199" y="993034"/>
            <a:ext cx="8367221" cy="5712566"/>
          </a:xfrm>
        </p:spPr>
        <p:txBody>
          <a:bodyPr>
            <a:normAutofit/>
          </a:bodyPr>
          <a:lstStyle/>
          <a:p>
            <a:pPr>
              <a:spcBef>
                <a:spcPts val="480"/>
              </a:spcBef>
            </a:pPr>
            <a:r>
              <a:rPr lang="en-US" sz="1700" dirty="0"/>
              <a:t>For a stimulus to cause an action potential, it first has to be strong enough to be detected.</a:t>
            </a:r>
          </a:p>
          <a:p>
            <a:pPr>
              <a:spcBef>
                <a:spcPts val="480"/>
              </a:spcBef>
            </a:pPr>
            <a:r>
              <a:rPr lang="en-US" sz="1700" b="1" dirty="0"/>
              <a:t>Absolute threshold </a:t>
            </a:r>
            <a:r>
              <a:rPr lang="mr-IN" sz="1700" dirty="0"/>
              <a:t>–</a:t>
            </a:r>
            <a:r>
              <a:rPr lang="en-US" sz="1700" dirty="0"/>
              <a:t> minimum amount of stimulus energy that must be present for the stimulus to be detected 50% of the time.</a:t>
            </a:r>
          </a:p>
          <a:p>
            <a:pPr marL="285750" indent="-285750">
              <a:spcBef>
                <a:spcPts val="480"/>
              </a:spcBef>
              <a:buFontTx/>
              <a:buChar char="-"/>
            </a:pPr>
            <a:r>
              <a:rPr lang="en-US" sz="1700" dirty="0"/>
              <a:t>On a clear night, the most sensitive sensory cells in the eye can detect a candle flame 30 miles away.</a:t>
            </a:r>
          </a:p>
          <a:p>
            <a:pPr>
              <a:spcBef>
                <a:spcPts val="480"/>
              </a:spcBef>
            </a:pPr>
            <a:r>
              <a:rPr lang="en-US" sz="1700" dirty="0"/>
              <a:t>We are also able to receive messages presented below the threshold of conscious awareness which are known as subliminal messages.</a:t>
            </a:r>
          </a:p>
          <a:p>
            <a:pPr marL="285750" indent="-285750">
              <a:spcBef>
                <a:spcPts val="480"/>
              </a:spcBef>
              <a:buFontTx/>
              <a:buChar char="-"/>
            </a:pPr>
            <a:r>
              <a:rPr lang="en-US" sz="1700" dirty="0"/>
              <a:t>The stimulus causes an action potential but we are not consciously aware of it.</a:t>
            </a:r>
          </a:p>
          <a:p>
            <a:pPr>
              <a:spcBef>
                <a:spcPts val="480"/>
              </a:spcBef>
            </a:pPr>
            <a:r>
              <a:rPr lang="en-US" sz="1700" b="1" dirty="0"/>
              <a:t>Just noticeable difference (JND) </a:t>
            </a:r>
            <a:r>
              <a:rPr lang="mr-IN" sz="1700" dirty="0"/>
              <a:t>–</a:t>
            </a:r>
            <a:r>
              <a:rPr lang="en-US" sz="1700" dirty="0"/>
              <a:t>the minimum difference in stimuli required to detect a change or a difference between stimuli.</a:t>
            </a:r>
          </a:p>
          <a:p>
            <a:pPr marL="285750" indent="-285750">
              <a:spcBef>
                <a:spcPts val="480"/>
              </a:spcBef>
              <a:buFontTx/>
              <a:buChar char="-"/>
            </a:pPr>
            <a:r>
              <a:rPr lang="en-US" sz="1700" dirty="0"/>
              <a:t>Can change depending on the stimulus intensity.</a:t>
            </a:r>
          </a:p>
          <a:p>
            <a:pPr marL="285750" indent="-285750">
              <a:spcBef>
                <a:spcPts val="480"/>
              </a:spcBef>
              <a:buFontTx/>
              <a:buChar char="-"/>
            </a:pPr>
            <a:r>
              <a:rPr lang="en-US" sz="1700" dirty="0"/>
              <a:t>A cell phone lighting up in a dark movie theatre is more likely to be noticed than if it lights up in a brightly lit shopping mall. The brightness of the cell phone does not change, but the ability to detect the change in illumination does.</a:t>
            </a:r>
          </a:p>
          <a:p>
            <a:pPr marL="285750" indent="-285750">
              <a:spcBef>
                <a:spcPts val="480"/>
              </a:spcBef>
              <a:buFontTx/>
              <a:buChar char="-"/>
            </a:pPr>
            <a:r>
              <a:rPr lang="en-US" sz="1700" dirty="0"/>
              <a:t>The JND would be the minimum increase in brightness required for the change to be detected.</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680128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Gestalt principles of perception</a:t>
            </a:r>
          </a:p>
        </p:txBody>
      </p:sp>
      <p:sp>
        <p:nvSpPr>
          <p:cNvPr id="4" name="Text Placeholder 3"/>
          <p:cNvSpPr>
            <a:spLocks noGrp="1"/>
          </p:cNvSpPr>
          <p:nvPr>
            <p:ph type="body" sz="quarter" idx="14"/>
          </p:nvPr>
        </p:nvSpPr>
        <p:spPr>
          <a:xfrm>
            <a:off x="457200" y="1236220"/>
            <a:ext cx="8229600" cy="5012180"/>
          </a:xfrm>
        </p:spPr>
        <p:txBody>
          <a:bodyPr>
            <a:normAutofit/>
          </a:bodyPr>
          <a:lstStyle/>
          <a:p>
            <a:pPr>
              <a:spcBef>
                <a:spcPts val="480"/>
              </a:spcBef>
            </a:pPr>
            <a:r>
              <a:rPr lang="en-US" sz="1700" b="1" dirty="0"/>
              <a:t>Gestalt psychology </a:t>
            </a:r>
            <a:r>
              <a:rPr lang="mr-IN" sz="1700" dirty="0"/>
              <a:t>–</a:t>
            </a:r>
            <a:r>
              <a:rPr lang="en-US" sz="1700" dirty="0"/>
              <a:t> field of psychology based on the idea that the whole is different from the sum of its parts.</a:t>
            </a:r>
          </a:p>
          <a:p>
            <a:pPr marL="285750" indent="-285750">
              <a:spcBef>
                <a:spcPts val="480"/>
              </a:spcBef>
              <a:buFontTx/>
              <a:buChar char="-"/>
            </a:pPr>
            <a:r>
              <a:rPr lang="en-US" sz="1700" dirty="0"/>
              <a:t>The brain creates a perception that is more than simply the sum of available sensory inputs.</a:t>
            </a:r>
          </a:p>
          <a:p>
            <a:pPr marL="285750" indent="-285750">
              <a:spcBef>
                <a:spcPts val="480"/>
              </a:spcBef>
              <a:buFontTx/>
              <a:buChar char="-"/>
            </a:pPr>
            <a:r>
              <a:rPr lang="en-US" sz="1700" dirty="0"/>
              <a:t>The brain does this in predictable ways which gestalt psychologists translated into principles by which we organize sensory information.</a:t>
            </a:r>
          </a:p>
          <a:p>
            <a:pPr>
              <a:spcBef>
                <a:spcPts val="480"/>
              </a:spcBef>
            </a:pPr>
            <a:r>
              <a:rPr lang="en-US" sz="1700" b="1" dirty="0"/>
              <a:t>Principles include:</a:t>
            </a:r>
          </a:p>
          <a:p>
            <a:pPr marL="285750" indent="-285750">
              <a:spcBef>
                <a:spcPts val="480"/>
              </a:spcBef>
              <a:buFontTx/>
              <a:buChar char="-"/>
            </a:pPr>
            <a:r>
              <a:rPr lang="en-US" sz="1700" dirty="0"/>
              <a:t>Figure</a:t>
            </a:r>
            <a:r>
              <a:rPr lang="mr-IN" sz="1700" dirty="0"/>
              <a:t>–</a:t>
            </a:r>
            <a:r>
              <a:rPr lang="en-US" sz="1700" dirty="0"/>
              <a:t> ground relationship</a:t>
            </a:r>
          </a:p>
          <a:p>
            <a:pPr marL="285750" indent="-285750">
              <a:spcBef>
                <a:spcPts val="480"/>
              </a:spcBef>
              <a:buFontTx/>
              <a:buChar char="-"/>
            </a:pPr>
            <a:r>
              <a:rPr lang="en-US" sz="1700" dirty="0"/>
              <a:t>Proximity</a:t>
            </a:r>
          </a:p>
          <a:p>
            <a:pPr marL="285750" indent="-285750">
              <a:spcBef>
                <a:spcPts val="480"/>
              </a:spcBef>
              <a:buFontTx/>
              <a:buChar char="-"/>
            </a:pPr>
            <a:r>
              <a:rPr lang="en-US" sz="1700" dirty="0"/>
              <a:t>Similarity</a:t>
            </a:r>
          </a:p>
          <a:p>
            <a:pPr marL="285750" indent="-285750">
              <a:spcBef>
                <a:spcPts val="480"/>
              </a:spcBef>
              <a:buFontTx/>
              <a:buChar char="-"/>
            </a:pPr>
            <a:r>
              <a:rPr lang="en-US" sz="1700" dirty="0"/>
              <a:t>Continuity</a:t>
            </a:r>
          </a:p>
          <a:p>
            <a:pPr marL="285750" indent="-285750">
              <a:spcBef>
                <a:spcPts val="480"/>
              </a:spcBef>
              <a:buFontTx/>
              <a:buChar char="-"/>
            </a:pPr>
            <a:r>
              <a:rPr lang="en-US" sz="1700" dirty="0"/>
              <a:t>Closure</a:t>
            </a:r>
          </a:p>
          <a:p>
            <a:pPr marL="285750" indent="-285750">
              <a:spcBef>
                <a:spcPts val="480"/>
              </a:spcBef>
              <a:buFontTx/>
              <a:buChar char="-"/>
            </a:pPr>
            <a:endParaRPr lang="en-US" sz="1700" dirty="0"/>
          </a:p>
          <a:p>
            <a:pPr>
              <a:spcBef>
                <a:spcPts val="480"/>
              </a:spcBef>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400" y="381000"/>
            <a:ext cx="1051734" cy="751709"/>
          </a:xfrm>
          <a:prstGeom prst="rect">
            <a:avLst/>
          </a:prstGeom>
        </p:spPr>
      </p:pic>
    </p:spTree>
    <p:extLst>
      <p:ext uri="{BB962C8B-B14F-4D97-AF65-F5344CB8AC3E}">
        <p14:creationId xmlns:p14="http://schemas.microsoft.com/office/powerpoint/2010/main" val="1599864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Figure-ground relationship</a:t>
            </a:r>
          </a:p>
        </p:txBody>
      </p:sp>
      <p:sp>
        <p:nvSpPr>
          <p:cNvPr id="7" name="Text Placeholder 6"/>
          <p:cNvSpPr>
            <a:spLocks noGrp="1"/>
          </p:cNvSpPr>
          <p:nvPr>
            <p:ph type="body" sz="quarter" idx="14"/>
          </p:nvPr>
        </p:nvSpPr>
        <p:spPr>
          <a:xfrm>
            <a:off x="457200" y="5372997"/>
            <a:ext cx="8062912" cy="718618"/>
          </a:xfrm>
        </p:spPr>
        <p:txBody>
          <a:bodyPr>
            <a:normAutofit/>
          </a:bodyPr>
          <a:lstStyle/>
          <a:p>
            <a:r>
              <a:rPr lang="en-US" sz="1700" dirty="0"/>
              <a:t>The concept of figure-ground relationship explains why this image can be perceived either as a vase or as a pair of faces.</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6_FacesVase.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61170" r="-61170"/>
          <a:stretch>
            <a:fillRect/>
          </a:stretch>
        </p:blipFill>
        <p:spPr>
          <a:xfrm>
            <a:off x="2597943" y="1389163"/>
            <a:ext cx="8062913" cy="3500071"/>
          </a:xfrm>
        </p:spPr>
      </p:pic>
      <p:sp>
        <p:nvSpPr>
          <p:cNvPr id="2" name="TextBox 1"/>
          <p:cNvSpPr txBox="1"/>
          <p:nvPr/>
        </p:nvSpPr>
        <p:spPr>
          <a:xfrm>
            <a:off x="7162800" y="5069759"/>
            <a:ext cx="1524000" cy="307777"/>
          </a:xfrm>
          <a:prstGeom prst="rect">
            <a:avLst/>
          </a:prstGeom>
          <a:noFill/>
        </p:spPr>
        <p:txBody>
          <a:bodyPr wrap="square" rtlCol="0">
            <a:spAutoFit/>
          </a:bodyPr>
          <a:lstStyle/>
          <a:p>
            <a:r>
              <a:rPr lang="en-US" sz="1400" dirty="0"/>
              <a:t>Figure 5.23</a:t>
            </a:r>
          </a:p>
        </p:txBody>
      </p:sp>
      <p:sp>
        <p:nvSpPr>
          <p:cNvPr id="3" name="TextBox 2"/>
          <p:cNvSpPr txBox="1"/>
          <p:nvPr/>
        </p:nvSpPr>
        <p:spPr>
          <a:xfrm>
            <a:off x="426720" y="1389163"/>
            <a:ext cx="3657599" cy="2870016"/>
          </a:xfrm>
          <a:prstGeom prst="rect">
            <a:avLst/>
          </a:prstGeom>
          <a:noFill/>
        </p:spPr>
        <p:txBody>
          <a:bodyPr wrap="square" rtlCol="0">
            <a:spAutoFit/>
          </a:bodyPr>
          <a:lstStyle/>
          <a:p>
            <a:pPr>
              <a:spcBef>
                <a:spcPts val="480"/>
              </a:spcBef>
              <a:spcAft>
                <a:spcPts val="600"/>
              </a:spcAft>
            </a:pPr>
            <a:r>
              <a:rPr lang="en-US" sz="1700" dirty="0"/>
              <a:t>The idea that we tend to segment our visual world into figure and ground.</a:t>
            </a:r>
          </a:p>
          <a:p>
            <a:pPr>
              <a:spcBef>
                <a:spcPts val="480"/>
              </a:spcBef>
              <a:spcAft>
                <a:spcPts val="600"/>
              </a:spcAft>
            </a:pPr>
            <a:r>
              <a:rPr lang="en-US" sz="1700" b="1" dirty="0"/>
              <a:t>Figure</a:t>
            </a:r>
            <a:r>
              <a:rPr lang="en-US" sz="1700" dirty="0"/>
              <a:t> </a:t>
            </a:r>
            <a:r>
              <a:rPr lang="mr-IN" sz="1700" dirty="0"/>
              <a:t>–</a:t>
            </a:r>
            <a:r>
              <a:rPr lang="en-US" sz="1700" dirty="0"/>
              <a:t> the focus of the visual field.</a:t>
            </a:r>
          </a:p>
          <a:p>
            <a:pPr>
              <a:spcBef>
                <a:spcPts val="480"/>
              </a:spcBef>
              <a:spcAft>
                <a:spcPts val="600"/>
              </a:spcAft>
            </a:pPr>
            <a:r>
              <a:rPr lang="en-US" sz="1700" b="1" dirty="0"/>
              <a:t>Ground</a:t>
            </a:r>
            <a:r>
              <a:rPr lang="en-US" sz="1700" dirty="0"/>
              <a:t> </a:t>
            </a:r>
            <a:r>
              <a:rPr lang="mr-IN" sz="1700" dirty="0"/>
              <a:t>–</a:t>
            </a:r>
            <a:r>
              <a:rPr lang="en-US" sz="1700" dirty="0"/>
              <a:t> the background.</a:t>
            </a:r>
          </a:p>
          <a:p>
            <a:pPr>
              <a:spcBef>
                <a:spcPts val="480"/>
              </a:spcBef>
              <a:spcAft>
                <a:spcPts val="600"/>
              </a:spcAft>
            </a:pPr>
            <a:r>
              <a:rPr lang="en-US" sz="1700" dirty="0"/>
              <a:t>Our perception can vary depending on what we view as figure and what we view as ground.</a:t>
            </a:r>
          </a:p>
        </p:txBody>
      </p:sp>
    </p:spTree>
    <p:extLst>
      <p:ext uri="{BB962C8B-B14F-4D97-AF65-F5344CB8AC3E}">
        <p14:creationId xmlns:p14="http://schemas.microsoft.com/office/powerpoint/2010/main" val="1440408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Gestalt principle of proximity</a:t>
            </a:r>
          </a:p>
        </p:txBody>
      </p:sp>
      <p:pic>
        <p:nvPicPr>
          <p:cNvPr id="2" name="Picture Placeholder 1" descr="CNX_Psych_05_06_Proximity.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473" r="-7473"/>
          <a:stretch>
            <a:fillRect/>
          </a:stretch>
        </p:blipFill>
        <p:spPr>
          <a:xfrm>
            <a:off x="692249" y="2055911"/>
            <a:ext cx="7592813" cy="3296003"/>
          </a:xfrm>
        </p:spPr>
      </p:pic>
      <p:sp>
        <p:nvSpPr>
          <p:cNvPr id="7" name="Text Placeholder 6"/>
          <p:cNvSpPr>
            <a:spLocks noGrp="1"/>
          </p:cNvSpPr>
          <p:nvPr>
            <p:ph type="body" sz="quarter" idx="14"/>
          </p:nvPr>
        </p:nvSpPr>
        <p:spPr>
          <a:xfrm>
            <a:off x="457200" y="5638800"/>
            <a:ext cx="8062912" cy="871018"/>
          </a:xfrm>
        </p:spPr>
        <p:txBody>
          <a:bodyPr>
            <a:normAutofit/>
          </a:bodyPr>
          <a:lstStyle/>
          <a:p>
            <a:r>
              <a:rPr lang="en-US" sz="1700" dirty="0"/>
              <a:t>The Gestalt principle of proximity suggests that you see </a:t>
            </a:r>
            <a:r>
              <a:rPr lang="en-US" sz="1700" dirty="0">
                <a:solidFill>
                  <a:srgbClr val="6CB255"/>
                </a:solidFill>
              </a:rPr>
              <a:t>(a) </a:t>
            </a:r>
            <a:r>
              <a:rPr lang="en-US" sz="1700" dirty="0"/>
              <a:t>one block of dots on the left side and </a:t>
            </a:r>
            <a:r>
              <a:rPr lang="en-US" sz="1700" dirty="0">
                <a:solidFill>
                  <a:srgbClr val="6CB255"/>
                </a:solidFill>
              </a:rPr>
              <a:t>(b)</a:t>
            </a:r>
            <a:r>
              <a:rPr lang="en-US" sz="1700" dirty="0"/>
              <a:t> three columns on the right side.</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129462" y="5198026"/>
            <a:ext cx="1600200" cy="307777"/>
          </a:xfrm>
          <a:prstGeom prst="rect">
            <a:avLst/>
          </a:prstGeom>
          <a:noFill/>
        </p:spPr>
        <p:txBody>
          <a:bodyPr wrap="square" rtlCol="0">
            <a:spAutoFit/>
          </a:bodyPr>
          <a:lstStyle/>
          <a:p>
            <a:r>
              <a:rPr lang="en-US" sz="1400" dirty="0"/>
              <a:t>Figure 5.24</a:t>
            </a:r>
          </a:p>
        </p:txBody>
      </p:sp>
      <p:sp>
        <p:nvSpPr>
          <p:cNvPr id="4" name="TextBox 3"/>
          <p:cNvSpPr txBox="1"/>
          <p:nvPr/>
        </p:nvSpPr>
        <p:spPr>
          <a:xfrm>
            <a:off x="533400" y="1228055"/>
            <a:ext cx="8291021" cy="353943"/>
          </a:xfrm>
          <a:prstGeom prst="rect">
            <a:avLst/>
          </a:prstGeom>
          <a:noFill/>
        </p:spPr>
        <p:txBody>
          <a:bodyPr wrap="square" rtlCol="0">
            <a:spAutoFit/>
          </a:bodyPr>
          <a:lstStyle/>
          <a:p>
            <a:r>
              <a:rPr lang="en-US" sz="1700" dirty="0"/>
              <a:t>The idea that things that are close to one another tend to be grouped together.</a:t>
            </a:r>
          </a:p>
        </p:txBody>
      </p:sp>
    </p:spTree>
    <p:extLst>
      <p:ext uri="{BB962C8B-B14F-4D97-AF65-F5344CB8AC3E}">
        <p14:creationId xmlns:p14="http://schemas.microsoft.com/office/powerpoint/2010/main" val="3344190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Gestalt principle of similarity</a:t>
            </a:r>
          </a:p>
        </p:txBody>
      </p:sp>
      <p:sp>
        <p:nvSpPr>
          <p:cNvPr id="7" name="Text Placeholder 6"/>
          <p:cNvSpPr>
            <a:spLocks noGrp="1"/>
          </p:cNvSpPr>
          <p:nvPr>
            <p:ph type="body" sz="quarter" idx="14"/>
          </p:nvPr>
        </p:nvSpPr>
        <p:spPr>
          <a:xfrm>
            <a:off x="457200" y="5943600"/>
            <a:ext cx="8062912" cy="533400"/>
          </a:xfrm>
        </p:spPr>
        <p:txBody>
          <a:bodyPr>
            <a:normAutofit/>
          </a:bodyPr>
          <a:lstStyle/>
          <a:p>
            <a:r>
              <a:rPr lang="en-US" sz="1700" dirty="0"/>
              <a:t>When looking at this array of dots, we likely perceive alternating rows of colors</a:t>
            </a:r>
            <a:r>
              <a:rPr lang="en-US" sz="1700"/>
              <a:t>. </a:t>
            </a:r>
            <a:endParaRPr lang="en-US" sz="1700" dirty="0"/>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6_Similarity.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5569" r="-65569"/>
          <a:stretch>
            <a:fillRect/>
          </a:stretch>
        </p:blipFill>
        <p:spPr>
          <a:xfrm>
            <a:off x="841772" y="2286206"/>
            <a:ext cx="7293768" cy="3166189"/>
          </a:xfrm>
        </p:spPr>
      </p:pic>
      <p:sp>
        <p:nvSpPr>
          <p:cNvPr id="2" name="TextBox 1"/>
          <p:cNvSpPr txBox="1"/>
          <p:nvPr/>
        </p:nvSpPr>
        <p:spPr>
          <a:xfrm>
            <a:off x="6636442" y="5329741"/>
            <a:ext cx="1662112" cy="307777"/>
          </a:xfrm>
          <a:prstGeom prst="rect">
            <a:avLst/>
          </a:prstGeom>
          <a:noFill/>
        </p:spPr>
        <p:txBody>
          <a:bodyPr wrap="square" rtlCol="0">
            <a:spAutoFit/>
          </a:bodyPr>
          <a:lstStyle/>
          <a:p>
            <a:r>
              <a:rPr lang="en-US" sz="1400" dirty="0"/>
              <a:t>Figure 5.25</a:t>
            </a:r>
          </a:p>
        </p:txBody>
      </p:sp>
      <p:sp>
        <p:nvSpPr>
          <p:cNvPr id="3" name="TextBox 2"/>
          <p:cNvSpPr txBox="1"/>
          <p:nvPr/>
        </p:nvSpPr>
        <p:spPr>
          <a:xfrm>
            <a:off x="464242" y="1378090"/>
            <a:ext cx="6477000" cy="369332"/>
          </a:xfrm>
          <a:prstGeom prst="rect">
            <a:avLst/>
          </a:prstGeom>
          <a:noFill/>
        </p:spPr>
        <p:txBody>
          <a:bodyPr wrap="square" rtlCol="0">
            <a:spAutoFit/>
          </a:bodyPr>
          <a:lstStyle/>
          <a:p>
            <a:r>
              <a:rPr lang="en-US" sz="1700" dirty="0"/>
              <a:t>The idea that things that are alike tend to be grouped together</a:t>
            </a:r>
            <a:r>
              <a:rPr lang="en-US" dirty="0"/>
              <a:t>.</a:t>
            </a:r>
          </a:p>
        </p:txBody>
      </p:sp>
    </p:spTree>
    <p:extLst>
      <p:ext uri="{BB962C8B-B14F-4D97-AF65-F5344CB8AC3E}">
        <p14:creationId xmlns:p14="http://schemas.microsoft.com/office/powerpoint/2010/main" val="3176255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Gestalt principle of continuity</a:t>
            </a:r>
          </a:p>
        </p:txBody>
      </p:sp>
      <p:sp>
        <p:nvSpPr>
          <p:cNvPr id="7" name="Text Placeholder 6"/>
          <p:cNvSpPr>
            <a:spLocks noGrp="1"/>
          </p:cNvSpPr>
          <p:nvPr>
            <p:ph type="body" sz="quarter" idx="14"/>
          </p:nvPr>
        </p:nvSpPr>
        <p:spPr>
          <a:xfrm>
            <a:off x="426719" y="5772355"/>
            <a:ext cx="8062912" cy="794818"/>
          </a:xfrm>
        </p:spPr>
        <p:txBody>
          <a:bodyPr>
            <a:normAutofit/>
          </a:bodyPr>
          <a:lstStyle/>
          <a:p>
            <a:r>
              <a:rPr lang="en-US" sz="1700" dirty="0"/>
              <a:t>Good continuation would suggest that we are more likely to perceive this as two overlapping lines, rather than four lines meeting in the center.</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5_06_Continuity.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70385" r="-70385"/>
          <a:stretch>
            <a:fillRect/>
          </a:stretch>
        </p:blipFill>
        <p:spPr>
          <a:xfrm>
            <a:off x="616268" y="2393842"/>
            <a:ext cx="6889432" cy="2990669"/>
          </a:xfrm>
        </p:spPr>
      </p:pic>
      <p:sp>
        <p:nvSpPr>
          <p:cNvPr id="2" name="TextBox 1"/>
          <p:cNvSpPr txBox="1"/>
          <p:nvPr/>
        </p:nvSpPr>
        <p:spPr>
          <a:xfrm>
            <a:off x="7011639" y="5116767"/>
            <a:ext cx="1447800" cy="307777"/>
          </a:xfrm>
          <a:prstGeom prst="rect">
            <a:avLst/>
          </a:prstGeom>
          <a:noFill/>
        </p:spPr>
        <p:txBody>
          <a:bodyPr wrap="square" rtlCol="0">
            <a:spAutoFit/>
          </a:bodyPr>
          <a:lstStyle/>
          <a:p>
            <a:r>
              <a:rPr lang="en-US" sz="1400" dirty="0"/>
              <a:t>Figure 5.26</a:t>
            </a:r>
          </a:p>
        </p:txBody>
      </p:sp>
      <p:sp>
        <p:nvSpPr>
          <p:cNvPr id="3" name="TextBox 2"/>
          <p:cNvSpPr txBox="1"/>
          <p:nvPr/>
        </p:nvSpPr>
        <p:spPr>
          <a:xfrm>
            <a:off x="426719" y="1247127"/>
            <a:ext cx="8260081" cy="615553"/>
          </a:xfrm>
          <a:prstGeom prst="rect">
            <a:avLst/>
          </a:prstGeom>
          <a:noFill/>
        </p:spPr>
        <p:txBody>
          <a:bodyPr wrap="square" rtlCol="0">
            <a:spAutoFit/>
          </a:bodyPr>
          <a:lstStyle/>
          <a:p>
            <a:r>
              <a:rPr lang="en-US" sz="1700" dirty="0"/>
              <a:t>The idea that we are more likely to perceive continuous, smooth flowing lines rather than jagged, broken lines.</a:t>
            </a:r>
          </a:p>
        </p:txBody>
      </p:sp>
    </p:spTree>
    <p:extLst>
      <p:ext uri="{BB962C8B-B14F-4D97-AF65-F5344CB8AC3E}">
        <p14:creationId xmlns:p14="http://schemas.microsoft.com/office/powerpoint/2010/main" val="3285145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Gestalt principle of closure</a:t>
            </a:r>
          </a:p>
        </p:txBody>
      </p:sp>
      <p:pic>
        <p:nvPicPr>
          <p:cNvPr id="2" name="Picture Placeholder 1" descr="CNX_Psych_05_06_Closur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525" b="-6525"/>
          <a:stretch>
            <a:fillRect/>
          </a:stretch>
        </p:blipFill>
        <p:spPr>
          <a:xfrm>
            <a:off x="1005175" y="2516687"/>
            <a:ext cx="6767512" cy="2937744"/>
          </a:xfrm>
        </p:spPr>
      </p:pic>
      <p:sp>
        <p:nvSpPr>
          <p:cNvPr id="7" name="Text Placeholder 6"/>
          <p:cNvSpPr>
            <a:spLocks noGrp="1"/>
          </p:cNvSpPr>
          <p:nvPr>
            <p:ph type="body" sz="quarter" idx="14"/>
          </p:nvPr>
        </p:nvSpPr>
        <p:spPr>
          <a:xfrm>
            <a:off x="457200" y="5638800"/>
            <a:ext cx="8062912" cy="871018"/>
          </a:xfrm>
        </p:spPr>
        <p:txBody>
          <a:bodyPr>
            <a:normAutofit/>
          </a:bodyPr>
          <a:lstStyle/>
          <a:p>
            <a:r>
              <a:rPr lang="en-US" sz="1700" dirty="0"/>
              <a:t>Closure suggests that we will perceive a complete circle and rectangle rather than a series of segments.</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391400" y="5300543"/>
            <a:ext cx="1600200" cy="307777"/>
          </a:xfrm>
          <a:prstGeom prst="rect">
            <a:avLst/>
          </a:prstGeom>
          <a:noFill/>
        </p:spPr>
        <p:txBody>
          <a:bodyPr wrap="square" rtlCol="0">
            <a:spAutoFit/>
          </a:bodyPr>
          <a:lstStyle/>
          <a:p>
            <a:r>
              <a:rPr lang="en-US" sz="1400" dirty="0"/>
              <a:t>Figure 5.27</a:t>
            </a:r>
          </a:p>
        </p:txBody>
      </p:sp>
      <p:sp>
        <p:nvSpPr>
          <p:cNvPr id="4" name="TextBox 3"/>
          <p:cNvSpPr txBox="1"/>
          <p:nvPr/>
        </p:nvSpPr>
        <p:spPr>
          <a:xfrm>
            <a:off x="457200" y="1400997"/>
            <a:ext cx="8062912" cy="615553"/>
          </a:xfrm>
          <a:prstGeom prst="rect">
            <a:avLst/>
          </a:prstGeom>
          <a:noFill/>
        </p:spPr>
        <p:txBody>
          <a:bodyPr wrap="square" rtlCol="0">
            <a:spAutoFit/>
          </a:bodyPr>
          <a:lstStyle/>
          <a:p>
            <a:r>
              <a:rPr lang="en-US" sz="1700" dirty="0"/>
              <a:t>The idea that we organize our perceptions into complete objects rather than as a series of parts.</a:t>
            </a:r>
          </a:p>
        </p:txBody>
      </p:sp>
    </p:spTree>
    <p:extLst>
      <p:ext uri="{BB962C8B-B14F-4D97-AF65-F5344CB8AC3E}">
        <p14:creationId xmlns:p14="http://schemas.microsoft.com/office/powerpoint/2010/main" val="3500200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Duck or rabbit?</a:t>
            </a:r>
          </a:p>
        </p:txBody>
      </p:sp>
      <p:pic>
        <p:nvPicPr>
          <p:cNvPr id="4" name="Picture Placeholder 3" descr="CNX_Psych_05_06_DuckRabbi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654" r="-27654"/>
          <a:stretch>
            <a:fillRect/>
          </a:stretch>
        </p:blipFill>
        <p:spPr>
          <a:xfrm>
            <a:off x="457199" y="2519729"/>
            <a:ext cx="8062913" cy="3500071"/>
          </a:xfrm>
        </p:spPr>
      </p:pic>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6" name="Text Placeholder 6"/>
          <p:cNvSpPr txBox="1">
            <a:spLocks/>
          </p:cNvSpPr>
          <p:nvPr/>
        </p:nvSpPr>
        <p:spPr>
          <a:xfrm>
            <a:off x="457200" y="1348218"/>
            <a:ext cx="8062912" cy="116638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700" dirty="0"/>
              <a:t>Take a look at the following figure. How might you influence whether people see a duck or a rabbit?</a:t>
            </a:r>
          </a:p>
        </p:txBody>
      </p:sp>
      <p:sp>
        <p:nvSpPr>
          <p:cNvPr id="2" name="TextBox 1"/>
          <p:cNvSpPr txBox="1"/>
          <p:nvPr/>
        </p:nvSpPr>
        <p:spPr>
          <a:xfrm>
            <a:off x="6970426" y="6172200"/>
            <a:ext cx="1853995" cy="307777"/>
          </a:xfrm>
          <a:prstGeom prst="rect">
            <a:avLst/>
          </a:prstGeom>
          <a:noFill/>
        </p:spPr>
        <p:txBody>
          <a:bodyPr wrap="square" rtlCol="0">
            <a:spAutoFit/>
          </a:bodyPr>
          <a:lstStyle/>
          <a:p>
            <a:r>
              <a:rPr lang="en-US" sz="1400" dirty="0"/>
              <a:t>Figure 5.28</a:t>
            </a:r>
          </a:p>
        </p:txBody>
      </p:sp>
    </p:spTree>
    <p:extLst>
      <p:ext uri="{BB962C8B-B14F-4D97-AF65-F5344CB8AC3E}">
        <p14:creationId xmlns:p14="http://schemas.microsoft.com/office/powerpoint/2010/main" val="411471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a:t>
            </a:r>
          </a:p>
        </p:txBody>
      </p:sp>
      <p:sp>
        <p:nvSpPr>
          <p:cNvPr id="4" name="Text Placeholder 3"/>
          <p:cNvSpPr>
            <a:spLocks noGrp="1"/>
          </p:cNvSpPr>
          <p:nvPr>
            <p:ph type="body" sz="quarter" idx="14"/>
          </p:nvPr>
        </p:nvSpPr>
        <p:spPr>
          <a:xfrm>
            <a:off x="457200" y="1145434"/>
            <a:ext cx="8392205" cy="1750166"/>
          </a:xfrm>
        </p:spPr>
        <p:txBody>
          <a:bodyPr>
            <a:normAutofit/>
          </a:bodyPr>
          <a:lstStyle/>
          <a:p>
            <a:pPr>
              <a:spcBef>
                <a:spcPts val="480"/>
              </a:spcBef>
            </a:pPr>
            <a:r>
              <a:rPr lang="en-US" sz="1700" dirty="0"/>
              <a:t>Our sensory receptors collect information about our environment but it is then how we interpret that information that ultimately affects how we interact with the world.</a:t>
            </a:r>
          </a:p>
          <a:p>
            <a:pPr>
              <a:spcBef>
                <a:spcPts val="480"/>
              </a:spcBef>
            </a:pPr>
            <a:r>
              <a:rPr lang="en-US" sz="1700" b="1" dirty="0"/>
              <a:t>Perception</a:t>
            </a:r>
            <a:r>
              <a:rPr lang="en-US" sz="1700" dirty="0"/>
              <a:t> </a:t>
            </a:r>
            <a:r>
              <a:rPr lang="mr-IN" sz="1700" dirty="0"/>
              <a:t>–</a:t>
            </a:r>
            <a:r>
              <a:rPr lang="en-US" sz="1700" dirty="0"/>
              <a:t> way that sensory information is interpreted, organized, and consciously experienced.</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6" y="241326"/>
            <a:ext cx="1051734" cy="751709"/>
          </a:xfrm>
          <a:prstGeom prst="rect">
            <a:avLst/>
          </a:prstGeom>
        </p:spPr>
      </p:pic>
      <p:pic>
        <p:nvPicPr>
          <p:cNvPr id="6" name="Picture 5"/>
          <p:cNvPicPr>
            <a:picLocks noChangeAspect="1"/>
          </p:cNvPicPr>
          <p:nvPr/>
        </p:nvPicPr>
        <p:blipFill>
          <a:blip r:embed="rId3"/>
          <a:stretch>
            <a:fillRect/>
          </a:stretch>
        </p:blipFill>
        <p:spPr>
          <a:xfrm>
            <a:off x="4483490" y="2550801"/>
            <a:ext cx="4230025" cy="3193669"/>
          </a:xfrm>
          <a:prstGeom prst="rect">
            <a:avLst/>
          </a:prstGeom>
        </p:spPr>
      </p:pic>
      <p:sp>
        <p:nvSpPr>
          <p:cNvPr id="7" name="TextBox 6"/>
          <p:cNvSpPr txBox="1"/>
          <p:nvPr/>
        </p:nvSpPr>
        <p:spPr>
          <a:xfrm>
            <a:off x="457200" y="2590800"/>
            <a:ext cx="3505200" cy="3113673"/>
          </a:xfrm>
          <a:prstGeom prst="rect">
            <a:avLst/>
          </a:prstGeom>
          <a:noFill/>
        </p:spPr>
        <p:txBody>
          <a:bodyPr wrap="square" rtlCol="0">
            <a:spAutoFit/>
          </a:bodyPr>
          <a:lstStyle/>
          <a:p>
            <a:pPr>
              <a:spcBef>
                <a:spcPts val="480"/>
              </a:spcBef>
            </a:pPr>
            <a:r>
              <a:rPr lang="en-US" sz="1700" dirty="0"/>
              <a:t>Perception involves two forms of processing:</a:t>
            </a:r>
          </a:p>
          <a:p>
            <a:pPr>
              <a:spcBef>
                <a:spcPts val="480"/>
              </a:spcBef>
            </a:pPr>
            <a:r>
              <a:rPr lang="en-US" sz="1700" b="1" dirty="0"/>
              <a:t>Bottom-up processing </a:t>
            </a:r>
            <a:r>
              <a:rPr lang="mr-IN" sz="1700" dirty="0"/>
              <a:t>–</a:t>
            </a:r>
            <a:r>
              <a:rPr lang="en-US" sz="1700" dirty="0"/>
              <a:t> system in which perceptions are built from sensory input.</a:t>
            </a:r>
          </a:p>
          <a:p>
            <a:pPr>
              <a:spcBef>
                <a:spcPts val="480"/>
              </a:spcBef>
            </a:pPr>
            <a:r>
              <a:rPr lang="en-US" sz="1700" b="1" dirty="0"/>
              <a:t>Top-down processing </a:t>
            </a:r>
            <a:r>
              <a:rPr lang="mr-IN" sz="1700" dirty="0"/>
              <a:t>–</a:t>
            </a:r>
            <a:r>
              <a:rPr lang="en-US" sz="1700" dirty="0"/>
              <a:t> interpretation of sensations is influenced by available knowledge, experiences, and thoughts.</a:t>
            </a:r>
          </a:p>
          <a:p>
            <a:endParaRPr lang="en-US" dirty="0"/>
          </a:p>
        </p:txBody>
      </p:sp>
      <p:sp>
        <p:nvSpPr>
          <p:cNvPr id="8" name="TextBox 7"/>
          <p:cNvSpPr txBox="1"/>
          <p:nvPr/>
        </p:nvSpPr>
        <p:spPr>
          <a:xfrm>
            <a:off x="6898937" y="5753511"/>
            <a:ext cx="1747498" cy="307777"/>
          </a:xfrm>
          <a:prstGeom prst="rect">
            <a:avLst/>
          </a:prstGeom>
          <a:noFill/>
        </p:spPr>
        <p:txBody>
          <a:bodyPr wrap="square" rtlCol="0">
            <a:spAutoFit/>
          </a:bodyPr>
          <a:lstStyle/>
          <a:p>
            <a:r>
              <a:rPr lang="en-US" sz="1400" dirty="0"/>
              <a:t>(Credit: </a:t>
            </a:r>
            <a:r>
              <a:rPr lang="en-US" sz="1400" dirty="0" err="1"/>
              <a:t>Datawatch</a:t>
            </a:r>
            <a:r>
              <a:rPr lang="en-US" sz="1400" dirty="0"/>
              <a:t>)</a:t>
            </a:r>
          </a:p>
        </p:txBody>
      </p:sp>
    </p:spTree>
    <p:extLst>
      <p:ext uri="{BB962C8B-B14F-4D97-AF65-F5344CB8AC3E}">
        <p14:creationId xmlns:p14="http://schemas.microsoft.com/office/powerpoint/2010/main" val="371640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perception</a:t>
            </a:r>
          </a:p>
        </p:txBody>
      </p:sp>
      <p:sp>
        <p:nvSpPr>
          <p:cNvPr id="4" name="Text Placeholder 3"/>
          <p:cNvSpPr>
            <a:spLocks noGrp="1"/>
          </p:cNvSpPr>
          <p:nvPr>
            <p:ph type="body" sz="quarter" idx="14"/>
          </p:nvPr>
        </p:nvSpPr>
        <p:spPr>
          <a:xfrm>
            <a:off x="457200" y="979897"/>
            <a:ext cx="8367220" cy="1915703"/>
          </a:xfrm>
        </p:spPr>
        <p:txBody>
          <a:bodyPr>
            <a:normAutofit/>
          </a:bodyPr>
          <a:lstStyle/>
          <a:p>
            <a:pPr marL="342900" indent="-342900">
              <a:spcBef>
                <a:spcPts val="480"/>
              </a:spcBef>
              <a:buAutoNum type="arabicPeriod"/>
            </a:pPr>
            <a:r>
              <a:rPr lang="en-US" sz="1700" b="1" dirty="0"/>
              <a:t>Sensory adaption </a:t>
            </a:r>
            <a:r>
              <a:rPr lang="mr-IN" sz="1700" dirty="0"/>
              <a:t>–</a:t>
            </a:r>
            <a:r>
              <a:rPr lang="en-US" sz="1700" dirty="0"/>
              <a:t> not perceiving stimuli that remain relatively constant over prolonged periods of time.</a:t>
            </a:r>
          </a:p>
          <a:p>
            <a:pPr marL="285750" indent="-285750">
              <a:spcBef>
                <a:spcPts val="480"/>
              </a:spcBef>
              <a:buFontTx/>
              <a:buChar char="-"/>
            </a:pPr>
            <a:r>
              <a:rPr lang="en-US" sz="1700" dirty="0"/>
              <a:t>For example, when you first enter a quiet room you may hear the clock ticking. Over time you become unaware of the ticking. The ticking is still affecting sensory receptors but you are no longer perceiving the sound.</a:t>
            </a:r>
            <a:endParaRPr lang="en-US" sz="1700" b="1"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6" y="241326"/>
            <a:ext cx="1051734" cy="751709"/>
          </a:xfrm>
          <a:prstGeom prst="rect">
            <a:avLst/>
          </a:prstGeom>
        </p:spPr>
      </p:pic>
      <p:sp>
        <p:nvSpPr>
          <p:cNvPr id="3" name="TextBox 2"/>
          <p:cNvSpPr txBox="1"/>
          <p:nvPr/>
        </p:nvSpPr>
        <p:spPr>
          <a:xfrm>
            <a:off x="457200" y="2590800"/>
            <a:ext cx="3429000" cy="4072910"/>
          </a:xfrm>
          <a:prstGeom prst="rect">
            <a:avLst/>
          </a:prstGeom>
          <a:noFill/>
        </p:spPr>
        <p:txBody>
          <a:bodyPr wrap="square" rtlCol="0">
            <a:spAutoFit/>
          </a:bodyPr>
          <a:lstStyle/>
          <a:p>
            <a:pPr>
              <a:spcBef>
                <a:spcPts val="480"/>
              </a:spcBef>
              <a:spcAft>
                <a:spcPts val="600"/>
              </a:spcAft>
            </a:pPr>
            <a:r>
              <a:rPr lang="en-US" sz="1700" dirty="0">
                <a:solidFill>
                  <a:srgbClr val="6CB255"/>
                </a:solidFill>
              </a:rPr>
              <a:t>2</a:t>
            </a:r>
            <a:r>
              <a:rPr lang="en-US" sz="1700" b="1" dirty="0">
                <a:solidFill>
                  <a:srgbClr val="6CB255"/>
                </a:solidFill>
              </a:rPr>
              <a:t>.   </a:t>
            </a:r>
            <a:r>
              <a:rPr lang="en-US" sz="1700" b="1" dirty="0"/>
              <a:t>Attention</a:t>
            </a:r>
          </a:p>
          <a:p>
            <a:pPr marL="285750" indent="-285750">
              <a:spcBef>
                <a:spcPts val="480"/>
              </a:spcBef>
              <a:spcAft>
                <a:spcPts val="600"/>
              </a:spcAft>
              <a:buClr>
                <a:srgbClr val="6CB255"/>
              </a:buClr>
              <a:buFontTx/>
              <a:buChar char="-"/>
            </a:pPr>
            <a:r>
              <a:rPr lang="en-US" sz="1700" b="1" dirty="0" err="1"/>
              <a:t>Inattentional</a:t>
            </a:r>
            <a:r>
              <a:rPr lang="en-US" sz="1700" b="1" dirty="0"/>
              <a:t> blindness </a:t>
            </a:r>
            <a:r>
              <a:rPr lang="en-US" sz="1700" dirty="0"/>
              <a:t>- Failure to notice something that is completely visible because of a lack of attention.</a:t>
            </a:r>
          </a:p>
          <a:p>
            <a:pPr marL="285750" indent="-285750">
              <a:spcBef>
                <a:spcPts val="480"/>
              </a:spcBef>
              <a:spcAft>
                <a:spcPts val="600"/>
              </a:spcAft>
              <a:buClr>
                <a:srgbClr val="6CB255"/>
              </a:buClr>
              <a:buFontTx/>
              <a:buChar char="-"/>
            </a:pPr>
            <a:r>
              <a:rPr lang="en-US" sz="1700" dirty="0"/>
              <a:t>Nearly one third of participants in a study did not notice that a red cross passed on the screen because their attention was focused on the black or white figures. </a:t>
            </a:r>
          </a:p>
          <a:p>
            <a:pPr marL="285750" indent="-285750">
              <a:spcBef>
                <a:spcPts val="480"/>
              </a:spcBef>
              <a:spcAft>
                <a:spcPts val="600"/>
              </a:spcAft>
              <a:buFontTx/>
              <a:buChar char="-"/>
            </a:pPr>
            <a:endParaRPr lang="en-US" sz="1700" dirty="0"/>
          </a:p>
          <a:p>
            <a:pPr>
              <a:spcBef>
                <a:spcPts val="480"/>
              </a:spcBef>
              <a:spcAft>
                <a:spcPts val="600"/>
              </a:spcAft>
            </a:pPr>
            <a:endParaRPr lang="en-US" dirty="0"/>
          </a:p>
        </p:txBody>
      </p:sp>
      <p:pic>
        <p:nvPicPr>
          <p:cNvPr id="6" name="Picture Placeholder 3" descr="CNX_Psych_05_01_Cros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920" r="-18920"/>
          <a:stretch>
            <a:fillRect/>
          </a:stretch>
        </p:blipFill>
        <p:spPr>
          <a:xfrm>
            <a:off x="3124200" y="2874936"/>
            <a:ext cx="6711787" cy="2819400"/>
          </a:xfrm>
        </p:spPr>
      </p:pic>
      <p:sp>
        <p:nvSpPr>
          <p:cNvPr id="7" name="Text Placeholder 6"/>
          <p:cNvSpPr txBox="1">
            <a:spLocks/>
          </p:cNvSpPr>
          <p:nvPr/>
        </p:nvSpPr>
        <p:spPr>
          <a:xfrm>
            <a:off x="6096000" y="6248400"/>
            <a:ext cx="2756834" cy="3810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400" dirty="0"/>
              <a:t>Figure 5.2 (credit: Cory </a:t>
            </a:r>
            <a:r>
              <a:rPr lang="en-US" sz="1400" dirty="0" err="1"/>
              <a:t>Zanker</a:t>
            </a:r>
            <a:r>
              <a:rPr lang="en-US" sz="1400" dirty="0"/>
              <a:t>)</a:t>
            </a:r>
          </a:p>
        </p:txBody>
      </p:sp>
    </p:spTree>
    <p:extLst>
      <p:ext uri="{BB962C8B-B14F-4D97-AF65-F5344CB8AC3E}">
        <p14:creationId xmlns:p14="http://schemas.microsoft.com/office/powerpoint/2010/main" val="1382784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perception</a:t>
            </a:r>
          </a:p>
        </p:txBody>
      </p:sp>
      <p:sp>
        <p:nvSpPr>
          <p:cNvPr id="4" name="Text Placeholder 3"/>
          <p:cNvSpPr>
            <a:spLocks noGrp="1"/>
          </p:cNvSpPr>
          <p:nvPr>
            <p:ph type="body" sz="quarter" idx="14"/>
          </p:nvPr>
        </p:nvSpPr>
        <p:spPr>
          <a:xfrm>
            <a:off x="422329" y="1143000"/>
            <a:ext cx="8402092" cy="5486400"/>
          </a:xfrm>
        </p:spPr>
        <p:txBody>
          <a:bodyPr>
            <a:normAutofit/>
          </a:bodyPr>
          <a:lstStyle/>
          <a:p>
            <a:pPr>
              <a:lnSpc>
                <a:spcPct val="110000"/>
              </a:lnSpc>
              <a:spcBef>
                <a:spcPts val="480"/>
              </a:spcBef>
            </a:pPr>
            <a:r>
              <a:rPr lang="en-US" sz="1700" dirty="0">
                <a:solidFill>
                  <a:srgbClr val="6CB255"/>
                </a:solidFill>
              </a:rPr>
              <a:t>3.  </a:t>
            </a:r>
            <a:r>
              <a:rPr lang="en-US" sz="1700" b="1" dirty="0"/>
              <a:t>Motivation</a:t>
            </a:r>
          </a:p>
          <a:p>
            <a:pPr marL="285750" indent="-285750">
              <a:lnSpc>
                <a:spcPct val="110000"/>
              </a:lnSpc>
              <a:spcBef>
                <a:spcPts val="480"/>
              </a:spcBef>
              <a:buFontTx/>
              <a:buChar char="-"/>
            </a:pPr>
            <a:r>
              <a:rPr lang="en-US" sz="1700" dirty="0"/>
              <a:t>Sometimes we think we hear something such as a phone ringing when it is not because we are motivated to perceive it (such as waiting for an important phone call).</a:t>
            </a:r>
          </a:p>
          <a:p>
            <a:pPr marL="285750" indent="-285750">
              <a:lnSpc>
                <a:spcPct val="110000"/>
              </a:lnSpc>
              <a:spcBef>
                <a:spcPts val="480"/>
              </a:spcBef>
              <a:buFontTx/>
              <a:buChar char="-"/>
            </a:pPr>
            <a:r>
              <a:rPr lang="en-US" sz="1700" b="1" dirty="0"/>
              <a:t>Signal detection theory </a:t>
            </a:r>
            <a:r>
              <a:rPr lang="mr-IN" sz="1700" dirty="0"/>
              <a:t>–</a:t>
            </a:r>
            <a:r>
              <a:rPr lang="en-US" sz="1700" dirty="0"/>
              <a:t> change in stimulus detection as a function of current mental state.</a:t>
            </a:r>
          </a:p>
          <a:p>
            <a:pPr marL="342900" indent="-342900">
              <a:lnSpc>
                <a:spcPct val="110000"/>
              </a:lnSpc>
              <a:spcBef>
                <a:spcPts val="480"/>
              </a:spcBef>
              <a:buAutoNum type="arabicPeriod" startAt="4"/>
            </a:pPr>
            <a:r>
              <a:rPr lang="en-US" sz="1700" b="1" dirty="0"/>
              <a:t>Beliefs, values, prejudices and expectations</a:t>
            </a:r>
          </a:p>
          <a:p>
            <a:pPr marL="285750" indent="-285750">
              <a:lnSpc>
                <a:spcPct val="110000"/>
              </a:lnSpc>
              <a:spcBef>
                <a:spcPts val="480"/>
              </a:spcBef>
              <a:buFontTx/>
              <a:buChar char="-"/>
            </a:pPr>
            <a:r>
              <a:rPr lang="en-US" sz="1700" dirty="0"/>
              <a:t>People who hold positive attitudes towards low-fat foods are more likely to rate foods with low-fat labels as tasting better than people with less positive attitudes about low-fat products.</a:t>
            </a:r>
            <a:endParaRPr lang="en-US" sz="1700" b="1" dirty="0"/>
          </a:p>
          <a:p>
            <a:pPr marL="342900" indent="-342900">
              <a:lnSpc>
                <a:spcPct val="110000"/>
              </a:lnSpc>
              <a:spcBef>
                <a:spcPts val="480"/>
              </a:spcBef>
              <a:buAutoNum type="arabicPeriod" startAt="5"/>
            </a:pPr>
            <a:r>
              <a:rPr lang="en-US" sz="1700" b="1" dirty="0"/>
              <a:t>Life/Cultural experiences </a:t>
            </a:r>
          </a:p>
          <a:p>
            <a:pPr marL="285750" indent="-285750">
              <a:lnSpc>
                <a:spcPct val="110000"/>
              </a:lnSpc>
              <a:spcBef>
                <a:spcPts val="480"/>
              </a:spcBef>
              <a:buFontTx/>
              <a:buChar char="-"/>
            </a:pPr>
            <a:r>
              <a:rPr lang="en-US" sz="1700" dirty="0"/>
              <a:t>One study found that people from Western cultures (where there is a perceptual context of buildings with straight lines) were more likely to experience certain types of visual illusions, like the Muller-</a:t>
            </a:r>
            <a:r>
              <a:rPr lang="en-US" sz="1700" dirty="0" err="1"/>
              <a:t>Lyer</a:t>
            </a:r>
            <a:r>
              <a:rPr lang="en-US" sz="1700" dirty="0"/>
              <a:t> illusion, than individuals from non-western cultures (where they are more likely to live in round huts).</a:t>
            </a:r>
          </a:p>
          <a:p>
            <a:pPr marL="285750" indent="-285750">
              <a:lnSpc>
                <a:spcPct val="110000"/>
              </a:lnSpc>
              <a:spcBef>
                <a:spcPts val="480"/>
              </a:spcBef>
              <a:buFontTx/>
              <a:buChar char="-"/>
            </a:pPr>
            <a:endParaRPr lang="en-US" sz="1700" dirty="0"/>
          </a:p>
          <a:p>
            <a:pPr marL="285750" indent="-285750">
              <a:lnSpc>
                <a:spcPct val="110000"/>
              </a:lnSpc>
              <a:spcBef>
                <a:spcPts val="480"/>
              </a:spcBef>
              <a:buFontTx/>
              <a:buChar char="-"/>
            </a:pPr>
            <a:endParaRPr lang="en-US" sz="1700" dirty="0"/>
          </a:p>
          <a:p>
            <a:endParaRPr lang="en-US"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784374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Muller-</a:t>
            </a:r>
            <a:r>
              <a:rPr lang="en-US" dirty="0" err="1"/>
              <a:t>lyer</a:t>
            </a:r>
            <a:r>
              <a:rPr lang="en-US" dirty="0"/>
              <a:t> illusion</a:t>
            </a:r>
          </a:p>
        </p:txBody>
      </p:sp>
      <p:sp>
        <p:nvSpPr>
          <p:cNvPr id="7" name="Text Placeholder 6"/>
          <p:cNvSpPr>
            <a:spLocks noGrp="1"/>
          </p:cNvSpPr>
          <p:nvPr>
            <p:ph type="body" sz="quarter" idx="14"/>
          </p:nvPr>
        </p:nvSpPr>
        <p:spPr>
          <a:xfrm>
            <a:off x="457199" y="4724269"/>
            <a:ext cx="8367221" cy="1861618"/>
          </a:xfrm>
        </p:spPr>
        <p:txBody>
          <a:bodyPr>
            <a:noAutofit/>
          </a:bodyPr>
          <a:lstStyle/>
          <a:p>
            <a:r>
              <a:rPr lang="en-US" sz="1700" dirty="0"/>
              <a:t>In the </a:t>
            </a:r>
            <a:r>
              <a:rPr lang="en-US" sz="1700" dirty="0" err="1"/>
              <a:t>Müller-Lyer</a:t>
            </a:r>
            <a:r>
              <a:rPr lang="en-US" sz="1700" dirty="0"/>
              <a:t> illusion, lines appear to be different lengths although they are identical.</a:t>
            </a:r>
          </a:p>
          <a:p>
            <a:pPr marL="342900" indent="-342900">
              <a:buAutoNum type="alphaLcParenBoth"/>
            </a:pPr>
            <a:r>
              <a:rPr lang="en-US" sz="1700" dirty="0"/>
              <a:t>Arrows at the ends of lines may make the line on the right appear longer, although the lines are the same length.</a:t>
            </a:r>
          </a:p>
          <a:p>
            <a:pPr marL="342900" indent="-342900">
              <a:buAutoNum type="alphaLcParenBoth"/>
            </a:pPr>
            <a:r>
              <a:rPr lang="en-US" sz="1700" dirty="0"/>
              <a:t>When applied to a three-dimensional image, the line on the right again may appear longer although both black lines are the same length.</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6" y="415045"/>
            <a:ext cx="1051734" cy="751709"/>
          </a:xfrm>
          <a:prstGeom prst="rect">
            <a:avLst/>
          </a:prstGeom>
        </p:spPr>
      </p:pic>
      <p:pic>
        <p:nvPicPr>
          <p:cNvPr id="4" name="Picture Placeholder 3" descr="CNX_Psych_05_01_MullerLyer.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7670" r="-7670"/>
          <a:stretch>
            <a:fillRect/>
          </a:stretch>
        </p:blipFill>
        <p:spPr>
          <a:xfrm>
            <a:off x="571500" y="1156244"/>
            <a:ext cx="7834312" cy="3400836"/>
          </a:xfrm>
        </p:spPr>
      </p:pic>
      <p:sp>
        <p:nvSpPr>
          <p:cNvPr id="2" name="TextBox 1"/>
          <p:cNvSpPr txBox="1"/>
          <p:nvPr/>
        </p:nvSpPr>
        <p:spPr>
          <a:xfrm>
            <a:off x="7467600" y="3962400"/>
            <a:ext cx="1052512" cy="307777"/>
          </a:xfrm>
          <a:prstGeom prst="rect">
            <a:avLst/>
          </a:prstGeom>
          <a:noFill/>
        </p:spPr>
        <p:txBody>
          <a:bodyPr wrap="square" rtlCol="0">
            <a:spAutoFit/>
          </a:bodyPr>
          <a:lstStyle/>
          <a:p>
            <a:r>
              <a:rPr lang="en-US" sz="1400" dirty="0"/>
              <a:t>Figure 5.3</a:t>
            </a:r>
          </a:p>
        </p:txBody>
      </p:sp>
    </p:spTree>
    <p:extLst>
      <p:ext uri="{BB962C8B-B14F-4D97-AF65-F5344CB8AC3E}">
        <p14:creationId xmlns:p14="http://schemas.microsoft.com/office/powerpoint/2010/main" val="212095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Waves and wavelengths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6" y="415045"/>
            <a:ext cx="1051734" cy="751709"/>
          </a:xfrm>
          <a:prstGeom prst="rect">
            <a:avLst/>
          </a:prstGeom>
        </p:spPr>
      </p:pic>
      <p:pic>
        <p:nvPicPr>
          <p:cNvPr id="7" name="Picture 6"/>
          <p:cNvPicPr>
            <a:picLocks noChangeAspect="1"/>
          </p:cNvPicPr>
          <p:nvPr/>
        </p:nvPicPr>
        <p:blipFill>
          <a:blip r:embed="rId3"/>
          <a:stretch>
            <a:fillRect/>
          </a:stretch>
        </p:blipFill>
        <p:spPr>
          <a:xfrm>
            <a:off x="472440" y="1524000"/>
            <a:ext cx="7924800" cy="4454572"/>
          </a:xfrm>
          <a:prstGeom prst="rect">
            <a:avLst/>
          </a:prstGeom>
        </p:spPr>
      </p:pic>
      <p:sp>
        <p:nvSpPr>
          <p:cNvPr id="8" name="TextBox 7"/>
          <p:cNvSpPr txBox="1"/>
          <p:nvPr/>
        </p:nvSpPr>
        <p:spPr>
          <a:xfrm>
            <a:off x="6675120" y="6335818"/>
            <a:ext cx="1752600" cy="307777"/>
          </a:xfrm>
          <a:prstGeom prst="rect">
            <a:avLst/>
          </a:prstGeom>
          <a:noFill/>
        </p:spPr>
        <p:txBody>
          <a:bodyPr wrap="square" rtlCol="0">
            <a:spAutoFit/>
          </a:bodyPr>
          <a:lstStyle/>
          <a:p>
            <a:r>
              <a:rPr lang="en-US" sz="1400" dirty="0"/>
              <a:t>(Credit: </a:t>
            </a:r>
            <a:r>
              <a:rPr lang="en-US" sz="1400" dirty="0" err="1"/>
              <a:t>Emaze</a:t>
            </a:r>
            <a:r>
              <a:rPr lang="en-US" sz="1400" dirty="0"/>
              <a:t>)</a:t>
            </a:r>
          </a:p>
        </p:txBody>
      </p:sp>
    </p:spTree>
    <p:extLst>
      <p:ext uri="{BB962C8B-B14F-4D97-AF65-F5344CB8AC3E}">
        <p14:creationId xmlns:p14="http://schemas.microsoft.com/office/powerpoint/2010/main" val="8312875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6585</TotalTime>
  <Words>3653</Words>
  <Application>Microsoft Office PowerPoint</Application>
  <PresentationFormat>On-screen Show (4:3)</PresentationFormat>
  <Paragraphs>337</Paragraphs>
  <Slides>46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Arial Black</vt:lpstr>
      <vt:lpstr>Calibri</vt:lpstr>
      <vt:lpstr>Mangal</vt:lpstr>
      <vt:lpstr>Essential</vt:lpstr>
      <vt:lpstr>PowerPoint Presentation</vt:lpstr>
      <vt:lpstr>Sensory systems</vt:lpstr>
      <vt:lpstr>sensation</vt:lpstr>
      <vt:lpstr>sensation</vt:lpstr>
      <vt:lpstr>perception</vt:lpstr>
      <vt:lpstr>Factors affecting perception</vt:lpstr>
      <vt:lpstr>Factors affecting perception</vt:lpstr>
      <vt:lpstr>Muller-lyer illusion</vt:lpstr>
      <vt:lpstr>Waves and wavelengths</vt:lpstr>
      <vt:lpstr>Amplitude and wavelength</vt:lpstr>
      <vt:lpstr>frequency</vt:lpstr>
      <vt:lpstr>Light waves</vt:lpstr>
      <vt:lpstr>Perception of color</vt:lpstr>
      <vt:lpstr>Soundwaves</vt:lpstr>
      <vt:lpstr>Sound waves</vt:lpstr>
      <vt:lpstr>vision</vt:lpstr>
      <vt:lpstr>Anatomy of the visual system</vt:lpstr>
      <vt:lpstr>photoreceptors</vt:lpstr>
      <vt:lpstr>Optic chiasm</vt:lpstr>
      <vt:lpstr>Visual pathways</vt:lpstr>
      <vt:lpstr>Color vision</vt:lpstr>
      <vt:lpstr>Support for Opponent-process theory</vt:lpstr>
      <vt:lpstr>Depth perception</vt:lpstr>
      <vt:lpstr>Hearing</vt:lpstr>
      <vt:lpstr>Anatomy of the auditory system</vt:lpstr>
      <vt:lpstr>Auditory transduction</vt:lpstr>
      <vt:lpstr>Pitch perception</vt:lpstr>
      <vt:lpstr>Sound localization</vt:lpstr>
      <vt:lpstr>Hearing loss</vt:lpstr>
      <vt:lpstr>Conductive Hearing loss</vt:lpstr>
      <vt:lpstr>The chemical senses</vt:lpstr>
      <vt:lpstr>Taste (gustation)</vt:lpstr>
      <vt:lpstr>Taste (gustation)</vt:lpstr>
      <vt:lpstr>Smell (olfaction)</vt:lpstr>
      <vt:lpstr>Touch</vt:lpstr>
      <vt:lpstr>thermoception, &amp; nociception</vt:lpstr>
      <vt:lpstr>Pain perception</vt:lpstr>
      <vt:lpstr>The vestibular sense</vt:lpstr>
      <vt:lpstr>Proprioception and kinesthesia</vt:lpstr>
      <vt:lpstr>Gestalt principles of perception</vt:lpstr>
      <vt:lpstr>Figure-ground relationship</vt:lpstr>
      <vt:lpstr>Gestalt principle of proximity</vt:lpstr>
      <vt:lpstr>Gestalt principle of similarity</vt:lpstr>
      <vt:lpstr>Gestalt principle of continuity</vt:lpstr>
      <vt:lpstr>Gestalt principle of closure</vt:lpstr>
      <vt:lpstr>Duck or rabbit?</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Stephen Maret</cp:lastModifiedBy>
  <cp:revision>105</cp:revision>
  <dcterms:created xsi:type="dcterms:W3CDTF">2012-06-04T02:13:36Z</dcterms:created>
  <dcterms:modified xsi:type="dcterms:W3CDTF">2018-05-16T14:32:47Z</dcterms:modified>
</cp:coreProperties>
</file>