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2" r:id="rId1"/>
  </p:sldMasterIdLst>
  <p:notesMasterIdLst>
    <p:notesMasterId r:id="rId36"/>
  </p:notesMasterIdLst>
  <p:handoutMasterIdLst>
    <p:handoutMasterId r:id="rId37"/>
  </p:handoutMasterIdLst>
  <p:sldIdLst>
    <p:sldId id="256" r:id="rId2"/>
    <p:sldId id="280" r:id="rId3"/>
    <p:sldId id="312" r:id="rId4"/>
    <p:sldId id="277" r:id="rId5"/>
    <p:sldId id="282" r:id="rId6"/>
    <p:sldId id="322" r:id="rId7"/>
    <p:sldId id="281" r:id="rId8"/>
    <p:sldId id="285" r:id="rId9"/>
    <p:sldId id="286" r:id="rId10"/>
    <p:sldId id="284" r:id="rId11"/>
    <p:sldId id="314" r:id="rId12"/>
    <p:sldId id="283" r:id="rId13"/>
    <p:sldId id="289" r:id="rId14"/>
    <p:sldId id="288" r:id="rId15"/>
    <p:sldId id="287" r:id="rId16"/>
    <p:sldId id="290" r:id="rId17"/>
    <p:sldId id="291" r:id="rId18"/>
    <p:sldId id="315" r:id="rId19"/>
    <p:sldId id="316" r:id="rId20"/>
    <p:sldId id="323" r:id="rId21"/>
    <p:sldId id="293" r:id="rId22"/>
    <p:sldId id="306" r:id="rId23"/>
    <p:sldId id="324" r:id="rId24"/>
    <p:sldId id="317" r:id="rId25"/>
    <p:sldId id="304" r:id="rId26"/>
    <p:sldId id="318" r:id="rId27"/>
    <p:sldId id="295" r:id="rId28"/>
    <p:sldId id="319" r:id="rId29"/>
    <p:sldId id="296" r:id="rId30"/>
    <p:sldId id="325" r:id="rId31"/>
    <p:sldId id="320" r:id="rId32"/>
    <p:sldId id="309" r:id="rId33"/>
    <p:sldId id="311" r:id="rId34"/>
    <p:sldId id="301"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2A510"/>
    <a:srgbClr val="6CB255"/>
    <a:srgbClr val="E5D419"/>
    <a:srgbClr val="212F62"/>
    <a:srgbClr val="A4EC1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92706" autoAdjust="0"/>
  </p:normalViewPr>
  <p:slideViewPr>
    <p:cSldViewPr snapToGrid="0" snapToObjects="1">
      <p:cViewPr varScale="1">
        <p:scale>
          <a:sx n="80" d="100"/>
          <a:sy n="80" d="100"/>
        </p:scale>
        <p:origin x="1320"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48D041A-73BB-E643-A8C7-50D88C2F22F5}" type="datetimeFigureOut">
              <a:rPr lang="en-US" smtClean="0"/>
              <a:t>5/16/2018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36EFEC5-3018-A548-B247-453C6EC1EC1A}" type="slidenum">
              <a:rPr lang="en-US" smtClean="0"/>
              <a:t>‹#›</a:t>
            </a:fld>
            <a:endParaRPr lang="en-US"/>
          </a:p>
        </p:txBody>
      </p:sp>
    </p:spTree>
    <p:extLst>
      <p:ext uri="{BB962C8B-B14F-4D97-AF65-F5344CB8AC3E}">
        <p14:creationId xmlns:p14="http://schemas.microsoft.com/office/powerpoint/2010/main" val="13300572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AC9FD50-6BC5-2548-B63F-1750C5C4C129}" type="datetimeFigureOut">
              <a:rPr lang="en-US" smtClean="0"/>
              <a:t>5/16/2018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4752052-4ED1-6444-B773-44FCEDEBEC2F}" type="slidenum">
              <a:rPr lang="en-US" smtClean="0"/>
              <a:t>‹#›</a:t>
            </a:fld>
            <a:endParaRPr lang="en-US"/>
          </a:p>
        </p:txBody>
      </p:sp>
    </p:spTree>
    <p:extLst>
      <p:ext uri="{BB962C8B-B14F-4D97-AF65-F5344CB8AC3E}">
        <p14:creationId xmlns:p14="http://schemas.microsoft.com/office/powerpoint/2010/main" val="350710449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752052-4ED1-6444-B773-44FCEDEBEC2F}" type="slidenum">
              <a:rPr lang="en-US" smtClean="0"/>
              <a:t>21</a:t>
            </a:fld>
            <a:endParaRPr lang="en-US"/>
          </a:p>
        </p:txBody>
      </p:sp>
    </p:spTree>
    <p:extLst>
      <p:ext uri="{BB962C8B-B14F-4D97-AF65-F5344CB8AC3E}">
        <p14:creationId xmlns:p14="http://schemas.microsoft.com/office/powerpoint/2010/main" val="2679769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752052-4ED1-6444-B773-44FCEDEBEC2F}" type="slidenum">
              <a:rPr lang="en-US" smtClean="0"/>
              <a:t>22</a:t>
            </a:fld>
            <a:endParaRPr lang="en-US"/>
          </a:p>
        </p:txBody>
      </p:sp>
    </p:spTree>
    <p:extLst>
      <p:ext uri="{BB962C8B-B14F-4D97-AF65-F5344CB8AC3E}">
        <p14:creationId xmlns:p14="http://schemas.microsoft.com/office/powerpoint/2010/main" val="2679769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26"/>
            <a:ext cx="8062912" cy="659535"/>
          </a:xfrm>
        </p:spPr>
        <p:txBody>
          <a:bodyPr/>
          <a:lstStyle/>
          <a:p>
            <a:r>
              <a:rPr lang="en-US" dirty="0"/>
              <a:t>Click to edit</a:t>
            </a:r>
          </a:p>
        </p:txBody>
      </p:sp>
      <p:sp>
        <p:nvSpPr>
          <p:cNvPr id="5" name="Date Placeholder 4"/>
          <p:cNvSpPr>
            <a:spLocks noGrp="1"/>
          </p:cNvSpPr>
          <p:nvPr>
            <p:ph type="dt" sz="half" idx="10"/>
          </p:nvPr>
        </p:nvSpPr>
        <p:spPr/>
        <p:txBody>
          <a:bodyPr/>
          <a:lstStyle/>
          <a:p>
            <a:fld id="{79B19C71-EC74-44AF-B27E-FC7DC3C3A61D}" type="datetime4">
              <a:rPr lang="en-US" smtClean="0"/>
              <a:pPr/>
              <a:t>May 16, 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Picture Placeholder 8"/>
          <p:cNvSpPr>
            <a:spLocks noGrp="1"/>
          </p:cNvSpPr>
          <p:nvPr>
            <p:ph type="pic" sz="quarter" idx="13"/>
          </p:nvPr>
        </p:nvSpPr>
        <p:spPr>
          <a:xfrm>
            <a:off x="457199" y="1107618"/>
            <a:ext cx="4031619" cy="4607689"/>
          </a:xfrm>
        </p:spPr>
        <p:txBody>
          <a:bodyPr/>
          <a:lstStyle/>
          <a:p>
            <a:endParaRPr lang="en-US" dirty="0"/>
          </a:p>
        </p:txBody>
      </p:sp>
      <p:sp>
        <p:nvSpPr>
          <p:cNvPr id="11" name="Text Placeholder 10"/>
          <p:cNvSpPr>
            <a:spLocks noGrp="1"/>
          </p:cNvSpPr>
          <p:nvPr>
            <p:ph type="body" sz="quarter" idx="14"/>
          </p:nvPr>
        </p:nvSpPr>
        <p:spPr>
          <a:xfrm>
            <a:off x="4606925" y="1107618"/>
            <a:ext cx="3913188" cy="4607382"/>
          </a:xfrm>
        </p:spPr>
        <p:txBody>
          <a:bodyPr/>
          <a:lstStyle>
            <a:lvl1pPr>
              <a:buClr>
                <a:srgbClr val="6CB255"/>
              </a:buClr>
              <a:defRPr>
                <a:solidFill>
                  <a:srgbClr val="212F62"/>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3333F43-3E86-47E4-BFBB-2476D384E1C6}" type="datetime4">
              <a:rPr lang="en-US" smtClean="0"/>
              <a:pPr/>
              <a:t>May 16, 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
        <p:nvSpPr>
          <p:cNvPr id="7" name="Title 1"/>
          <p:cNvSpPr>
            <a:spLocks noGrp="1"/>
          </p:cNvSpPr>
          <p:nvPr>
            <p:ph type="title"/>
          </p:nvPr>
        </p:nvSpPr>
        <p:spPr>
          <a:xfrm>
            <a:off x="457200" y="241326"/>
            <a:ext cx="8062912" cy="659535"/>
          </a:xfrm>
        </p:spPr>
        <p:txBody>
          <a:bodyPr/>
          <a:lstStyle/>
          <a:p>
            <a:r>
              <a:rPr lang="en-US" dirty="0"/>
              <a:t>Click to edit</a:t>
            </a:r>
          </a:p>
        </p:txBody>
      </p:sp>
      <p:sp>
        <p:nvSpPr>
          <p:cNvPr id="8" name="Picture Placeholder 8"/>
          <p:cNvSpPr>
            <a:spLocks noGrp="1"/>
          </p:cNvSpPr>
          <p:nvPr>
            <p:ph type="pic" sz="quarter" idx="13"/>
          </p:nvPr>
        </p:nvSpPr>
        <p:spPr>
          <a:xfrm>
            <a:off x="457199" y="1122386"/>
            <a:ext cx="8062913" cy="3500071"/>
          </a:xfrm>
        </p:spPr>
        <p:txBody>
          <a:bodyPr/>
          <a:lstStyle/>
          <a:p>
            <a:endParaRPr lang="en-US" dirty="0"/>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marL="788670" indent="-514350">
              <a:buFont typeface="+mj-lt"/>
              <a:buAutoNum type="alphaLcParenR"/>
              <a:defRPr sz="2800"/>
            </a:lvl2pPr>
            <a:lvl3pPr marL="1371600" indent="-457200">
              <a:buFont typeface="+mj-lt"/>
              <a:buAutoNum type="alphaLcParenR"/>
              <a:defRPr sz="2400"/>
            </a:lvl3pPr>
            <a:lvl4pPr marL="1828800" indent="-457200">
              <a:buFont typeface="+mj-lt"/>
              <a:buAutoNum type="alphaLcParenR"/>
              <a:defRPr sz="2000"/>
            </a:lvl4pPr>
            <a:lvl5pPr marL="2286000" indent="-457200">
              <a:buFont typeface="+mj-lt"/>
              <a:buAutoNum type="alphaLcParen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6EAD5615-7F4F-4584-84D5-CC95918C321F}" type="datetime4">
              <a:rPr lang="en-US" smtClean="0"/>
              <a:pPr/>
              <a:t>May 16, 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Title 1"/>
          <p:cNvSpPr>
            <a:spLocks noGrp="1"/>
          </p:cNvSpPr>
          <p:nvPr>
            <p:ph type="title"/>
          </p:nvPr>
        </p:nvSpPr>
        <p:spPr>
          <a:xfrm>
            <a:off x="457200" y="241326"/>
            <a:ext cx="8062912" cy="659535"/>
          </a:xfrm>
        </p:spPr>
        <p:txBody>
          <a:bodyPr/>
          <a:lstStyle/>
          <a:p>
            <a:r>
              <a:rPr lang="en-US" dirty="0"/>
              <a:t>Click to edit</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51DEABC-D766-4322-8E78-B830FAE35C72}" type="datetime4">
              <a:rPr lang="en-US" smtClean="0"/>
              <a:pPr/>
              <a:t>May 16, 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Title 1"/>
          <p:cNvSpPr txBox="1">
            <a:spLocks/>
          </p:cNvSpPr>
          <p:nvPr userDrawn="1"/>
        </p:nvSpPr>
        <p:spPr>
          <a:xfrm>
            <a:off x="0" y="789677"/>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sz="3500" dirty="0"/>
              <a:t>College Physics</a:t>
            </a:r>
          </a:p>
          <a:p>
            <a:pPr algn="ctr"/>
            <a:endParaRPr lang="en-US" sz="1800" cap="none" dirty="0">
              <a:solidFill>
                <a:schemeClr val="accent3">
                  <a:lumMod val="20000"/>
                  <a:lumOff val="80000"/>
                </a:schemeClr>
              </a:solidFill>
              <a:latin typeface="+mn-lt"/>
            </a:endParaRPr>
          </a:p>
          <a:p>
            <a:pPr algn="ctr"/>
            <a:r>
              <a:rPr lang="en-US" sz="2000" b="1" cap="none" dirty="0">
                <a:solidFill>
                  <a:srgbClr val="212F62"/>
                </a:solidFill>
                <a:latin typeface="+mn-lt"/>
              </a:rPr>
              <a:t>Chapter # Chapter Title</a:t>
            </a:r>
          </a:p>
          <a:p>
            <a:pPr algn="ctr"/>
            <a:r>
              <a:rPr lang="en-US" sz="1600" cap="none" dirty="0">
                <a:solidFill>
                  <a:schemeClr val="tx1"/>
                </a:solidFill>
                <a:latin typeface="+mn-lt"/>
              </a:rPr>
              <a:t>PowerPoint Image Slideshow</a:t>
            </a:r>
          </a:p>
        </p:txBody>
      </p:sp>
      <p:pic>
        <p:nvPicPr>
          <p:cNvPr id="9" name="Picture 8" descr="medium_covers_Page_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62758" y="2517424"/>
            <a:ext cx="2010682" cy="2603836"/>
          </a:xfrm>
          <a:prstGeom prst="rect">
            <a:avLst/>
          </a:prstGeom>
          <a:effectLst>
            <a:reflection blurRad="6350" stA="52000" endA="300" endPos="35000" dir="5400000" sy="-100000" algn="bl" rotWithShape="0"/>
          </a:effectLst>
          <a:scene3d>
            <a:camera prst="obliqueTopLeft"/>
            <a:lightRig rig="threePt" dir="t"/>
          </a:scene3d>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17D0EFEE-2756-4A20-BF2A-63F0A94F99AC}" type="datetime4">
              <a:rPr lang="en-US" smtClean="0"/>
              <a:pPr/>
              <a:t>May 16, 2018</a:t>
            </a:fld>
            <a:endParaRPr lang="en-US" dirty="0"/>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rot="16200000">
            <a:off x="8044814" y="683895"/>
            <a:ext cx="1315721" cy="365125"/>
          </a:xfrm>
          <a:prstGeom prst="rect">
            <a:avLst/>
          </a:prstGeom>
        </p:spPr>
        <p:txBody>
          <a:bodyPr vert="horz" lIns="91440" tIns="45720" rIns="91440" bIns="45720" rtlCol="0" anchor="ctr"/>
          <a:lstStyle>
            <a:lvl1pPr algn="r">
              <a:defRPr sz="2400" b="1">
                <a:solidFill>
                  <a:srgbClr val="FFFFFF"/>
                </a:solidFill>
              </a:defRPr>
            </a:lvl1pPr>
          </a:lstStyle>
          <a:p>
            <a:fld id="{F38DF745-7D3F-47F4-83A3-874385CFAA6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16" r:id="rId1"/>
    <p:sldLayoutId id="2147483914" r:id="rId2"/>
    <p:sldLayoutId id="2147483920" r:id="rId3"/>
    <p:sldLayoutId id="2147483913" r:id="rId4"/>
  </p:sldLayoutIdLst>
  <p:hf sldNum="0" hdr="0" ftr="0" dt="0"/>
  <p:txStyles>
    <p:titleStyle>
      <a:lvl1pPr algn="l" defTabSz="914400" rtl="0" eaLnBrk="1" latinLnBrk="0" hangingPunct="1">
        <a:spcBef>
          <a:spcPct val="0"/>
        </a:spcBef>
        <a:buNone/>
        <a:defRPr sz="2400" kern="1200" cap="all" spc="-60" baseline="0">
          <a:solidFill>
            <a:srgbClr val="6CB255"/>
          </a:solidFill>
          <a:latin typeface="+mj-lt"/>
          <a:ea typeface="+mj-ea"/>
          <a:cs typeface="+mj-cs"/>
        </a:defRPr>
      </a:lvl1pPr>
    </p:titleStyle>
    <p:bodyStyle>
      <a:lvl1pPr marL="0" indent="0" algn="l" defTabSz="914400" rtl="0" eaLnBrk="1" latinLnBrk="0" hangingPunct="1">
        <a:spcBef>
          <a:spcPct val="20000"/>
        </a:spcBef>
        <a:spcAft>
          <a:spcPts val="600"/>
        </a:spcAft>
        <a:buClr>
          <a:srgbClr val="6CB255"/>
        </a:buClr>
        <a:buFont typeface="Arial" pitchFamily="34" charset="0"/>
        <a:buNone/>
        <a:defRPr sz="2000" b="0" kern="1200">
          <a:solidFill>
            <a:schemeClr val="tx1"/>
          </a:solidFill>
          <a:latin typeface="+mn-lt"/>
          <a:ea typeface="+mn-ea"/>
          <a:cs typeface="+mn-cs"/>
        </a:defRPr>
      </a:lvl1pPr>
      <a:lvl2pPr marL="457200" indent="-182880" algn="l" defTabSz="914400" rtl="0" eaLnBrk="1" latinLnBrk="0" hangingPunct="1">
        <a:spcBef>
          <a:spcPct val="20000"/>
        </a:spcBef>
        <a:buClr>
          <a:srgbClr val="6CB255"/>
        </a:buClr>
        <a:buFont typeface="Arial" pitchFamily="34" charset="0"/>
        <a:buChar char="•"/>
        <a:defRPr sz="2000" kern="1200">
          <a:solidFill>
            <a:srgbClr val="000000"/>
          </a:solidFill>
          <a:latin typeface="+mn-lt"/>
          <a:ea typeface="+mn-ea"/>
          <a:cs typeface="+mn-cs"/>
        </a:defRPr>
      </a:lvl2pPr>
      <a:lvl3pPr marL="11430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3pPr>
      <a:lvl4pPr marL="16002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4pPr>
      <a:lvl5pPr marL="2057400" indent="-228600" algn="l" defTabSz="914400" rtl="0" eaLnBrk="1" latinLnBrk="0" hangingPunct="1">
        <a:spcBef>
          <a:spcPct val="20000"/>
        </a:spcBef>
        <a:buClr>
          <a:srgbClr val="6CB255"/>
        </a:buClr>
        <a:buFont typeface="Arial" pitchFamily="34" charset="0"/>
        <a:buChar char="•"/>
        <a:defRPr sz="1800" kern="1200" baseline="0">
          <a:solidFill>
            <a:srgbClr val="000000"/>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2.jpg"/></Relationships>
</file>

<file path=ppt/slides/_rels/slide23.xml.rels><?xml version="1.0" encoding="UTF-8" standalone="yes"?>
<Relationships xmlns="http://schemas.openxmlformats.org/package/2006/relationships"><Relationship Id="rId3" Type="http://schemas.openxmlformats.org/officeDocument/2006/relationships/image" Target="../media/image23.tiff"/><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tiff"/><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9.tiff"/><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32.jpg"/></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3.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1"/>
          <p:cNvSpPr txBox="1">
            <a:spLocks/>
          </p:cNvSpPr>
          <p:nvPr/>
        </p:nvSpPr>
        <p:spPr>
          <a:xfrm>
            <a:off x="0" y="789677"/>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dirty="0"/>
              <a:t>Psychology</a:t>
            </a:r>
          </a:p>
          <a:p>
            <a:pPr algn="ctr"/>
            <a:endParaRPr lang="en-US" sz="1800" cap="none" dirty="0">
              <a:solidFill>
                <a:schemeClr val="accent3">
                  <a:lumMod val="20000"/>
                  <a:lumOff val="80000"/>
                </a:schemeClr>
              </a:solidFill>
              <a:latin typeface="+mn-lt"/>
            </a:endParaRPr>
          </a:p>
          <a:p>
            <a:pPr algn="ctr"/>
            <a:r>
              <a:rPr lang="en-US" sz="2000" b="1" cap="none" dirty="0">
                <a:solidFill>
                  <a:srgbClr val="212F62"/>
                </a:solidFill>
                <a:latin typeface="+mn-lt"/>
              </a:rPr>
              <a:t>Chapter 4 STATE OF CONSCIOUSNESS</a:t>
            </a:r>
          </a:p>
          <a:p>
            <a:pPr algn="ctr"/>
            <a:r>
              <a:rPr lang="en-US" sz="1600" cap="none" dirty="0">
                <a:solidFill>
                  <a:schemeClr val="tx1"/>
                </a:solidFill>
                <a:latin typeface="+mn-lt"/>
              </a:rPr>
              <a:t>PowerPoint Image Slideshow</a:t>
            </a:r>
          </a:p>
        </p:txBody>
      </p:sp>
      <p:pic>
        <p:nvPicPr>
          <p:cNvPr id="3" name="Picture 2" descr="OSC-Stacked-TM-RGB-1.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317311" y="5507235"/>
            <a:ext cx="1507110" cy="1077181"/>
          </a:xfrm>
          <a:prstGeom prst="rect">
            <a:avLst/>
          </a:prstGeom>
        </p:spPr>
      </p:pic>
      <p:pic>
        <p:nvPicPr>
          <p:cNvPr id="4" name="Picture 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562758" y="2518312"/>
            <a:ext cx="2010682" cy="2602059"/>
          </a:xfrm>
          <a:prstGeom prst="rect">
            <a:avLst/>
          </a:prstGeom>
          <a:effectLst>
            <a:reflection blurRad="6350" stA="52000" endA="300" endPos="35000" dir="5400000" sy="-100000" algn="bl" rotWithShape="0"/>
          </a:effectLst>
          <a:scene3d>
            <a:camera prst="obliqueTopLeft"/>
            <a:lightRig rig="threePt" dir="t"/>
          </a:scene3d>
        </p:spPr>
      </p:pic>
    </p:spTree>
    <p:extLst>
      <p:ext uri="{BB962C8B-B14F-4D97-AF65-F5344CB8AC3E}">
        <p14:creationId xmlns:p14="http://schemas.microsoft.com/office/powerpoint/2010/main" val="13224431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Brain areas involved in sleep</a:t>
            </a:r>
          </a:p>
        </p:txBody>
      </p:sp>
      <p:sp>
        <p:nvSpPr>
          <p:cNvPr id="7" name="Text Placeholder 6"/>
          <p:cNvSpPr>
            <a:spLocks noGrp="1"/>
          </p:cNvSpPr>
          <p:nvPr>
            <p:ph type="body" sz="quarter" idx="14"/>
          </p:nvPr>
        </p:nvSpPr>
        <p:spPr>
          <a:xfrm>
            <a:off x="457200" y="5151840"/>
            <a:ext cx="8062912" cy="1166382"/>
          </a:xfrm>
        </p:spPr>
        <p:txBody>
          <a:bodyPr>
            <a:normAutofit/>
          </a:bodyPr>
          <a:lstStyle/>
          <a:p>
            <a:r>
              <a:rPr lang="en-US" sz="1600" dirty="0"/>
              <a:t>The pineal and pituitary glands secrete a number of hormones during sleep.</a:t>
            </a:r>
          </a:p>
        </p:txBody>
      </p:sp>
      <p:pic>
        <p:nvPicPr>
          <p:cNvPr id="8" name="Picture 7" descr="OSC-Stacked-TM-RGB-1.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pic>
        <p:nvPicPr>
          <p:cNvPr id="3" name="Picture Placeholder 2" descr="CNX_Psych_04_02_Pituitary.jpg"/>
          <p:cNvPicPr>
            <a:picLocks noGrp="1" noChangeAspect="1"/>
          </p:cNvPicPr>
          <p:nvPr>
            <p:ph type="pic" sz="quarter" idx="13"/>
          </p:nvPr>
        </p:nvPicPr>
        <p:blipFill>
          <a:blip r:embed="rId3" cstate="email">
            <a:extLst>
              <a:ext uri="{28A0092B-C50C-407E-A947-70E740481C1C}">
                <a14:useLocalDpi xmlns:a14="http://schemas.microsoft.com/office/drawing/2010/main" val="0"/>
              </a:ext>
            </a:extLst>
          </a:blip>
          <a:srcRect l="-22410" r="-22410"/>
          <a:stretch>
            <a:fillRect/>
          </a:stretch>
        </p:blipFill>
        <p:spPr>
          <a:xfrm>
            <a:off x="457200" y="1375892"/>
            <a:ext cx="8062913" cy="3500071"/>
          </a:xfrm>
        </p:spPr>
      </p:pic>
      <p:sp>
        <p:nvSpPr>
          <p:cNvPr id="2" name="TextBox 1"/>
          <p:cNvSpPr txBox="1"/>
          <p:nvPr/>
        </p:nvSpPr>
        <p:spPr>
          <a:xfrm>
            <a:off x="7285220" y="2818151"/>
            <a:ext cx="1234892" cy="307777"/>
          </a:xfrm>
          <a:prstGeom prst="rect">
            <a:avLst/>
          </a:prstGeom>
          <a:noFill/>
        </p:spPr>
        <p:txBody>
          <a:bodyPr wrap="square" rtlCol="0">
            <a:spAutoFit/>
          </a:bodyPr>
          <a:lstStyle/>
          <a:p>
            <a:r>
              <a:rPr lang="en-US" sz="1400" dirty="0"/>
              <a:t>Figure 4.7</a:t>
            </a:r>
          </a:p>
        </p:txBody>
      </p:sp>
    </p:spTree>
    <p:extLst>
      <p:ext uri="{BB962C8B-B14F-4D97-AF65-F5344CB8AC3E}">
        <p14:creationId xmlns:p14="http://schemas.microsoft.com/office/powerpoint/2010/main" val="26896469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do we sleep?</a:t>
            </a:r>
          </a:p>
        </p:txBody>
      </p:sp>
      <p:sp>
        <p:nvSpPr>
          <p:cNvPr id="4" name="Text Placeholder 3"/>
          <p:cNvSpPr>
            <a:spLocks noGrp="1"/>
          </p:cNvSpPr>
          <p:nvPr>
            <p:ph type="body" sz="quarter" idx="14"/>
          </p:nvPr>
        </p:nvSpPr>
        <p:spPr>
          <a:xfrm>
            <a:off x="457200" y="1186381"/>
            <a:ext cx="8062912" cy="5214419"/>
          </a:xfrm>
        </p:spPr>
        <p:txBody>
          <a:bodyPr>
            <a:normAutofit lnSpcReduction="10000"/>
          </a:bodyPr>
          <a:lstStyle/>
          <a:p>
            <a:pPr>
              <a:spcBef>
                <a:spcPts val="480"/>
              </a:spcBef>
            </a:pPr>
            <a:r>
              <a:rPr lang="en-US" sz="1700" b="1" u="sng" dirty="0">
                <a:solidFill>
                  <a:srgbClr val="6CB255"/>
                </a:solidFill>
              </a:rPr>
              <a:t>Adaptive Function (Evolutionary Hypotheses)</a:t>
            </a:r>
          </a:p>
          <a:p>
            <a:pPr marL="342900" indent="-342900">
              <a:spcBef>
                <a:spcPts val="480"/>
              </a:spcBef>
              <a:buFontTx/>
              <a:buChar char="-"/>
            </a:pPr>
            <a:r>
              <a:rPr lang="en-US" sz="1700" dirty="0"/>
              <a:t>Sleep is essential to restore resources that are expended during the day.</a:t>
            </a:r>
          </a:p>
          <a:p>
            <a:pPr marL="342900" indent="-342900">
              <a:spcBef>
                <a:spcPts val="480"/>
              </a:spcBef>
              <a:buFontTx/>
              <a:buChar char="-"/>
            </a:pPr>
            <a:r>
              <a:rPr lang="en-US" sz="1700" dirty="0"/>
              <a:t>Sleep is an adaptive response to predatory risks, which increase in darkness.</a:t>
            </a:r>
          </a:p>
          <a:p>
            <a:pPr>
              <a:spcBef>
                <a:spcPts val="480"/>
              </a:spcBef>
            </a:pPr>
            <a:r>
              <a:rPr lang="en-US" sz="1700" dirty="0"/>
              <a:t>There is little evidence to support these explanations.</a:t>
            </a:r>
          </a:p>
          <a:p>
            <a:pPr>
              <a:spcBef>
                <a:spcPts val="480"/>
              </a:spcBef>
            </a:pPr>
            <a:r>
              <a:rPr lang="en-US" sz="1700" b="1" u="sng" dirty="0">
                <a:solidFill>
                  <a:srgbClr val="6CB255"/>
                </a:solidFill>
              </a:rPr>
              <a:t>Cognitive Function</a:t>
            </a:r>
          </a:p>
          <a:p>
            <a:pPr>
              <a:spcBef>
                <a:spcPts val="480"/>
              </a:spcBef>
            </a:pPr>
            <a:r>
              <a:rPr lang="en-US" sz="1700" dirty="0">
                <a:solidFill>
                  <a:schemeClr val="tx1"/>
                </a:solidFill>
              </a:rPr>
              <a:t>Focuses on sleeps importance for cognitive function and memory formation.</a:t>
            </a:r>
          </a:p>
          <a:p>
            <a:pPr marL="285750" indent="-285750">
              <a:spcBef>
                <a:spcPts val="480"/>
              </a:spcBef>
              <a:buFontTx/>
              <a:buChar char="-"/>
            </a:pPr>
            <a:r>
              <a:rPr lang="en-US" sz="1700" dirty="0">
                <a:solidFill>
                  <a:schemeClr val="tx1"/>
                </a:solidFill>
              </a:rPr>
              <a:t>Research shows that sleep deprivation results in disruptions in cognition and memory deficits.</a:t>
            </a:r>
          </a:p>
          <a:p>
            <a:pPr marL="285750" indent="-285750">
              <a:spcBef>
                <a:spcPts val="480"/>
              </a:spcBef>
              <a:buFontTx/>
              <a:buChar char="-"/>
            </a:pPr>
            <a:r>
              <a:rPr lang="en-US" sz="1700" dirty="0">
                <a:solidFill>
                  <a:schemeClr val="tx1"/>
                </a:solidFill>
              </a:rPr>
              <a:t>These impairments become more severe as the amount of sleep deprivation increases.</a:t>
            </a:r>
          </a:p>
          <a:p>
            <a:pPr marL="285750" indent="-285750">
              <a:spcBef>
                <a:spcPts val="480"/>
              </a:spcBef>
              <a:buFontTx/>
              <a:buChar char="-"/>
            </a:pPr>
            <a:r>
              <a:rPr lang="en-US" sz="1700" dirty="0">
                <a:solidFill>
                  <a:schemeClr val="tx1"/>
                </a:solidFill>
              </a:rPr>
              <a:t>Slow-wave sleep appears to be essential for effective memory formation.</a:t>
            </a:r>
          </a:p>
          <a:p>
            <a:pPr>
              <a:spcBef>
                <a:spcPts val="480"/>
              </a:spcBef>
            </a:pPr>
            <a:r>
              <a:rPr lang="en-US" sz="1700" b="1" u="sng" dirty="0">
                <a:solidFill>
                  <a:srgbClr val="6CB255"/>
                </a:solidFill>
              </a:rPr>
              <a:t>Benefits of sleep</a:t>
            </a:r>
          </a:p>
          <a:p>
            <a:pPr>
              <a:spcBef>
                <a:spcPts val="480"/>
              </a:spcBef>
            </a:pPr>
            <a:r>
              <a:rPr lang="en-US" sz="1700" dirty="0"/>
              <a:t>Maintaining a healthy weight, lowering stress levels, improving mood, increased motor coordination as well as many benefits related to cognition and memory formation.</a:t>
            </a:r>
          </a:p>
          <a:p>
            <a:pPr marL="285750" indent="-285750">
              <a:spcBef>
                <a:spcPts val="480"/>
              </a:spcBef>
              <a:buFontTx/>
              <a:buChar char="-"/>
            </a:pPr>
            <a:endParaRPr lang="en-US" sz="1700" dirty="0">
              <a:solidFill>
                <a:schemeClr val="tx1"/>
              </a:solidFill>
            </a:endParaRPr>
          </a:p>
        </p:txBody>
      </p:sp>
      <p:pic>
        <p:nvPicPr>
          <p:cNvPr id="5" name="Picture 4" descr="OSC-Stacked-TM-RGB-1.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Tree>
    <p:extLst>
      <p:ext uri="{BB962C8B-B14F-4D97-AF65-F5344CB8AC3E}">
        <p14:creationId xmlns:p14="http://schemas.microsoft.com/office/powerpoint/2010/main" val="19398348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Stages of sleep</a:t>
            </a:r>
          </a:p>
        </p:txBody>
      </p:sp>
      <p:sp>
        <p:nvSpPr>
          <p:cNvPr id="7" name="Text Placeholder 6"/>
          <p:cNvSpPr>
            <a:spLocks noGrp="1"/>
          </p:cNvSpPr>
          <p:nvPr>
            <p:ph type="body" sz="quarter" idx="14"/>
          </p:nvPr>
        </p:nvSpPr>
        <p:spPr>
          <a:xfrm>
            <a:off x="1561061" y="6303364"/>
            <a:ext cx="6211626" cy="554636"/>
          </a:xfrm>
        </p:spPr>
        <p:txBody>
          <a:bodyPr>
            <a:normAutofit/>
          </a:bodyPr>
          <a:lstStyle/>
          <a:p>
            <a:r>
              <a:rPr lang="en-US" sz="1400" dirty="0"/>
              <a:t>Figure </a:t>
            </a:r>
            <a:r>
              <a:rPr lang="en-US" sz="1400"/>
              <a:t>4.8 (</a:t>
            </a:r>
            <a:r>
              <a:rPr lang="en-US" sz="1400" dirty="0"/>
              <a:t>credit “sleeping”: modification of work by Ryan </a:t>
            </a:r>
            <a:r>
              <a:rPr lang="en-US" sz="1400" dirty="0" err="1"/>
              <a:t>Vaarsi</a:t>
            </a:r>
            <a:r>
              <a:rPr lang="en-US" sz="1400" dirty="0"/>
              <a:t>)</a:t>
            </a:r>
          </a:p>
        </p:txBody>
      </p:sp>
      <p:pic>
        <p:nvPicPr>
          <p:cNvPr id="8" name="Picture 7" descr="OSC-Stacked-TM-RGB-1.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pic>
        <p:nvPicPr>
          <p:cNvPr id="3" name="Picture Placeholder 2" descr="CNX_Psych_04_03_SleepCycle.jpg"/>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16651" r="-16651"/>
          <a:stretch>
            <a:fillRect/>
          </a:stretch>
        </p:blipFill>
        <p:spPr>
          <a:xfrm>
            <a:off x="-295456" y="1330035"/>
            <a:ext cx="9954845" cy="4321349"/>
          </a:xfrm>
        </p:spPr>
      </p:pic>
    </p:spTree>
    <p:extLst>
      <p:ext uri="{BB962C8B-B14F-4D97-AF65-F5344CB8AC3E}">
        <p14:creationId xmlns:p14="http://schemas.microsoft.com/office/powerpoint/2010/main" val="18004076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Brainwaves during sleep</a:t>
            </a:r>
          </a:p>
        </p:txBody>
      </p:sp>
      <p:sp>
        <p:nvSpPr>
          <p:cNvPr id="7" name="Text Placeholder 6"/>
          <p:cNvSpPr>
            <a:spLocks noGrp="1"/>
          </p:cNvSpPr>
          <p:nvPr>
            <p:ph type="body" sz="quarter" idx="14"/>
          </p:nvPr>
        </p:nvSpPr>
        <p:spPr>
          <a:xfrm>
            <a:off x="457200" y="1168473"/>
            <a:ext cx="8062912" cy="1166382"/>
          </a:xfrm>
        </p:spPr>
        <p:txBody>
          <a:bodyPr>
            <a:normAutofit/>
          </a:bodyPr>
          <a:lstStyle/>
          <a:p>
            <a:r>
              <a:rPr lang="en-US" sz="1700" dirty="0"/>
              <a:t>Brainwave activity changes dramatically across the different stages of sleep.</a:t>
            </a:r>
          </a:p>
          <a:p>
            <a:r>
              <a:rPr lang="en-US" sz="1700" dirty="0"/>
              <a:t>Changes in brain wave activity can be visualized using EEG.</a:t>
            </a:r>
          </a:p>
          <a:p>
            <a:endParaRPr lang="en-US" sz="1700" dirty="0"/>
          </a:p>
        </p:txBody>
      </p:sp>
      <p:pic>
        <p:nvPicPr>
          <p:cNvPr id="8" name="Picture 7" descr="OSC-Stacked-TM-RGB-1.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pic>
        <p:nvPicPr>
          <p:cNvPr id="3" name="Picture Placeholder 2" descr="CNX_Psych_04_03_Stages.jpg"/>
          <p:cNvPicPr>
            <a:picLocks noGrp="1" noChangeAspect="1"/>
          </p:cNvPicPr>
          <p:nvPr>
            <p:ph type="pic" sz="quarter" idx="13"/>
          </p:nvPr>
        </p:nvPicPr>
        <p:blipFill>
          <a:blip r:embed="rId3" cstate="email">
            <a:extLst>
              <a:ext uri="{28A0092B-C50C-407E-A947-70E740481C1C}">
                <a14:useLocalDpi xmlns:a14="http://schemas.microsoft.com/office/drawing/2010/main" val="0"/>
              </a:ext>
            </a:extLst>
          </a:blip>
          <a:srcRect l="-47612" r="-47612"/>
          <a:stretch>
            <a:fillRect/>
          </a:stretch>
        </p:blipFill>
        <p:spPr>
          <a:xfrm>
            <a:off x="847898" y="2085168"/>
            <a:ext cx="10590415" cy="4597248"/>
          </a:xfrm>
        </p:spPr>
      </p:pic>
      <p:sp>
        <p:nvSpPr>
          <p:cNvPr id="2" name="TextBox 1"/>
          <p:cNvSpPr txBox="1"/>
          <p:nvPr/>
        </p:nvSpPr>
        <p:spPr>
          <a:xfrm>
            <a:off x="7772687" y="6374639"/>
            <a:ext cx="1349115" cy="307777"/>
          </a:xfrm>
          <a:prstGeom prst="rect">
            <a:avLst/>
          </a:prstGeom>
          <a:noFill/>
        </p:spPr>
        <p:txBody>
          <a:bodyPr wrap="square" rtlCol="0">
            <a:spAutoFit/>
          </a:bodyPr>
          <a:lstStyle/>
          <a:p>
            <a:r>
              <a:rPr lang="en-US" sz="1400" dirty="0"/>
              <a:t>Figure 4.9</a:t>
            </a:r>
          </a:p>
        </p:txBody>
      </p:sp>
      <p:sp>
        <p:nvSpPr>
          <p:cNvPr id="4" name="TextBox 3"/>
          <p:cNvSpPr txBox="1"/>
          <p:nvPr/>
        </p:nvSpPr>
        <p:spPr>
          <a:xfrm>
            <a:off x="457200" y="2085524"/>
            <a:ext cx="2718262" cy="3098284"/>
          </a:xfrm>
          <a:prstGeom prst="rect">
            <a:avLst/>
          </a:prstGeom>
          <a:noFill/>
        </p:spPr>
        <p:txBody>
          <a:bodyPr wrap="square" rtlCol="0">
            <a:spAutoFit/>
          </a:bodyPr>
          <a:lstStyle/>
          <a:p>
            <a:pPr>
              <a:spcBef>
                <a:spcPts val="480"/>
              </a:spcBef>
              <a:spcAft>
                <a:spcPts val="600"/>
              </a:spcAft>
            </a:pPr>
            <a:r>
              <a:rPr lang="en-US" sz="1700" b="1" dirty="0"/>
              <a:t>Alpha</a:t>
            </a:r>
            <a:r>
              <a:rPr lang="en-US" sz="1700" dirty="0"/>
              <a:t> </a:t>
            </a:r>
            <a:r>
              <a:rPr lang="mr-IN" sz="1700" dirty="0"/>
              <a:t>–</a:t>
            </a:r>
            <a:r>
              <a:rPr lang="en-US" sz="1700" dirty="0"/>
              <a:t> relatively low frequency, relatively high amplitude, synchronized.</a:t>
            </a:r>
          </a:p>
          <a:p>
            <a:pPr>
              <a:spcBef>
                <a:spcPts val="480"/>
              </a:spcBef>
              <a:spcAft>
                <a:spcPts val="600"/>
              </a:spcAft>
            </a:pPr>
            <a:r>
              <a:rPr lang="en-US" sz="1700" b="1" dirty="0"/>
              <a:t>Theta</a:t>
            </a:r>
            <a:r>
              <a:rPr lang="en-US" sz="1700" dirty="0"/>
              <a:t> </a:t>
            </a:r>
            <a:r>
              <a:rPr lang="mr-IN" sz="1700" dirty="0"/>
              <a:t>–</a:t>
            </a:r>
            <a:r>
              <a:rPr lang="en-US" sz="1700" dirty="0"/>
              <a:t> low frequency, low amplitude.</a:t>
            </a:r>
          </a:p>
          <a:p>
            <a:pPr>
              <a:spcBef>
                <a:spcPts val="480"/>
              </a:spcBef>
              <a:spcAft>
                <a:spcPts val="600"/>
              </a:spcAft>
            </a:pPr>
            <a:r>
              <a:rPr lang="en-US" sz="1700" b="1" dirty="0"/>
              <a:t>Delta</a:t>
            </a:r>
            <a:r>
              <a:rPr lang="en-US" sz="1700" dirty="0"/>
              <a:t> </a:t>
            </a:r>
            <a:r>
              <a:rPr lang="mr-IN" sz="1700" dirty="0"/>
              <a:t>–</a:t>
            </a:r>
            <a:r>
              <a:rPr lang="en-US" sz="1700" dirty="0"/>
              <a:t> low frequency, high amplitude, desynchronized.</a:t>
            </a:r>
          </a:p>
          <a:p>
            <a:endParaRPr lang="en-US" dirty="0"/>
          </a:p>
          <a:p>
            <a:endParaRPr lang="en-US" dirty="0"/>
          </a:p>
        </p:txBody>
      </p:sp>
    </p:spTree>
    <p:extLst>
      <p:ext uri="{BB962C8B-B14F-4D97-AF65-F5344CB8AC3E}">
        <p14:creationId xmlns:p14="http://schemas.microsoft.com/office/powerpoint/2010/main" val="27324583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53466"/>
            <a:ext cx="8062912" cy="659535"/>
          </a:xfrm>
        </p:spPr>
        <p:txBody>
          <a:bodyPr/>
          <a:lstStyle/>
          <a:p>
            <a:r>
              <a:rPr lang="en-US" dirty="0"/>
              <a:t>Stages 1 and 2</a:t>
            </a:r>
          </a:p>
        </p:txBody>
      </p:sp>
      <p:sp>
        <p:nvSpPr>
          <p:cNvPr id="7" name="Text Placeholder 6"/>
          <p:cNvSpPr>
            <a:spLocks noGrp="1"/>
          </p:cNvSpPr>
          <p:nvPr>
            <p:ph type="body" sz="quarter" idx="14"/>
          </p:nvPr>
        </p:nvSpPr>
        <p:spPr>
          <a:xfrm>
            <a:off x="457200" y="3082072"/>
            <a:ext cx="3944319" cy="3614510"/>
          </a:xfrm>
        </p:spPr>
        <p:txBody>
          <a:bodyPr>
            <a:noAutofit/>
          </a:bodyPr>
          <a:lstStyle/>
          <a:p>
            <a:r>
              <a:rPr lang="en-US" b="1" u="sng" dirty="0">
                <a:solidFill>
                  <a:srgbClr val="6CB255"/>
                </a:solidFill>
              </a:rPr>
              <a:t>STAGE 2</a:t>
            </a:r>
          </a:p>
          <a:p>
            <a:pPr marL="285750" indent="-285750">
              <a:buFontTx/>
              <a:buChar char="-"/>
            </a:pPr>
            <a:r>
              <a:rPr lang="en-US" sz="1700" dirty="0"/>
              <a:t>The body goes into deep relaxation.</a:t>
            </a:r>
          </a:p>
          <a:p>
            <a:pPr marL="285750" indent="-285750">
              <a:buFontTx/>
              <a:buChar char="-"/>
            </a:pPr>
            <a:r>
              <a:rPr lang="en-US" sz="1700" dirty="0"/>
              <a:t>Theta waves</a:t>
            </a:r>
          </a:p>
          <a:p>
            <a:pPr marL="285750" indent="-285750">
              <a:buFontTx/>
              <a:buChar char="-"/>
            </a:pPr>
            <a:r>
              <a:rPr lang="en-US" sz="1700" dirty="0"/>
              <a:t>Characterized by the appearance of both sleep spindles and K-complexes.</a:t>
            </a:r>
          </a:p>
          <a:p>
            <a:r>
              <a:rPr lang="en-US" sz="1700" b="1" dirty="0"/>
              <a:t>Sleep spindles </a:t>
            </a:r>
            <a:r>
              <a:rPr lang="mr-IN" sz="1700" dirty="0"/>
              <a:t>–</a:t>
            </a:r>
            <a:r>
              <a:rPr lang="en-US" sz="1700" dirty="0"/>
              <a:t> rapid burst of high frequency brainwaves.</a:t>
            </a:r>
          </a:p>
          <a:p>
            <a:r>
              <a:rPr lang="en-US" sz="1700" b="1" dirty="0"/>
              <a:t>K-complexes</a:t>
            </a:r>
            <a:r>
              <a:rPr lang="en-US" sz="1700" dirty="0"/>
              <a:t> </a:t>
            </a:r>
            <a:r>
              <a:rPr lang="mr-IN" sz="1700" dirty="0"/>
              <a:t>–</a:t>
            </a:r>
            <a:r>
              <a:rPr lang="en-US" sz="1700" dirty="0"/>
              <a:t> very high amplitude pattern of brain activity.</a:t>
            </a:r>
          </a:p>
        </p:txBody>
      </p:sp>
      <p:pic>
        <p:nvPicPr>
          <p:cNvPr id="8" name="Picture 7" descr="OSC-Stacked-TM-RGB-1.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pic>
        <p:nvPicPr>
          <p:cNvPr id="3" name="Picture Placeholder 2" descr="CNX_Psych_04_03_Stage2.jpg"/>
          <p:cNvPicPr>
            <a:picLocks noGrp="1" noChangeAspect="1"/>
          </p:cNvPicPr>
          <p:nvPr>
            <p:ph type="pic" sz="quarter" idx="13"/>
          </p:nvPr>
        </p:nvPicPr>
        <p:blipFill>
          <a:blip r:embed="rId3" cstate="email">
            <a:extLst>
              <a:ext uri="{28A0092B-C50C-407E-A947-70E740481C1C}">
                <a14:useLocalDpi xmlns:a14="http://schemas.microsoft.com/office/drawing/2010/main" val="0"/>
              </a:ext>
            </a:extLst>
          </a:blip>
          <a:srcRect l="-29232" r="-29232"/>
          <a:stretch>
            <a:fillRect/>
          </a:stretch>
        </p:blipFill>
        <p:spPr>
          <a:xfrm>
            <a:off x="3437633" y="3082072"/>
            <a:ext cx="6829496" cy="2964651"/>
          </a:xfrm>
        </p:spPr>
      </p:pic>
      <p:sp>
        <p:nvSpPr>
          <p:cNvPr id="2" name="TextBox 1"/>
          <p:cNvSpPr txBox="1"/>
          <p:nvPr/>
        </p:nvSpPr>
        <p:spPr>
          <a:xfrm>
            <a:off x="7285220" y="5861154"/>
            <a:ext cx="1429764" cy="307777"/>
          </a:xfrm>
          <a:prstGeom prst="rect">
            <a:avLst/>
          </a:prstGeom>
          <a:noFill/>
        </p:spPr>
        <p:txBody>
          <a:bodyPr wrap="square" rtlCol="0">
            <a:spAutoFit/>
          </a:bodyPr>
          <a:lstStyle/>
          <a:p>
            <a:r>
              <a:rPr lang="en-US" sz="1400" dirty="0"/>
              <a:t>Figure 4.10</a:t>
            </a:r>
          </a:p>
        </p:txBody>
      </p:sp>
      <p:sp>
        <p:nvSpPr>
          <p:cNvPr id="10" name="Text Placeholder 6"/>
          <p:cNvSpPr txBox="1">
            <a:spLocks/>
          </p:cNvSpPr>
          <p:nvPr/>
        </p:nvSpPr>
        <p:spPr>
          <a:xfrm>
            <a:off x="457200" y="1061219"/>
            <a:ext cx="8367221" cy="1898645"/>
          </a:xfrm>
          <a:prstGeom prst="rect">
            <a:avLst/>
          </a:prstGeom>
        </p:spPr>
        <p:txBody>
          <a:bodyPr vert="horz" lIns="91440" tIns="45720" rIns="91440" bIns="45720" rtlCol="0">
            <a:noAutofit/>
          </a:bodyPr>
          <a:lstStyle>
            <a:lvl1pPr marL="0" indent="0" algn="l" defTabSz="914400" rtl="0" eaLnBrk="1" latinLnBrk="0" hangingPunct="1">
              <a:spcBef>
                <a:spcPct val="20000"/>
              </a:spcBef>
              <a:spcAft>
                <a:spcPts val="600"/>
              </a:spcAft>
              <a:buClr>
                <a:srgbClr val="6CB255"/>
              </a:buClr>
              <a:buFont typeface="Arial" pitchFamily="34" charset="0"/>
              <a:buNone/>
              <a:defRPr sz="2000" b="0" kern="1200">
                <a:solidFill>
                  <a:srgbClr val="000000"/>
                </a:solidFill>
                <a:latin typeface="+mn-lt"/>
                <a:ea typeface="+mn-ea"/>
                <a:cs typeface="+mn-cs"/>
              </a:defRPr>
            </a:lvl1pPr>
            <a:lvl2pPr marL="731520" indent="-457200" algn="l" defTabSz="914400" rtl="0" eaLnBrk="1" latinLnBrk="0" hangingPunct="1">
              <a:spcBef>
                <a:spcPct val="20000"/>
              </a:spcBef>
              <a:buClr>
                <a:srgbClr val="6CB255"/>
              </a:buClr>
              <a:buFont typeface="+mj-lt"/>
              <a:buAutoNum type="alphaLcParenR"/>
              <a:defRPr sz="2000" kern="1200">
                <a:solidFill>
                  <a:schemeClr val="tx1"/>
                </a:solidFill>
                <a:latin typeface="+mn-lt"/>
                <a:ea typeface="+mn-ea"/>
                <a:cs typeface="+mn-cs"/>
              </a:defRPr>
            </a:lvl2pPr>
            <a:lvl3pPr marL="1257300" indent="-342900" algn="l" defTabSz="914400" rtl="0" eaLnBrk="1" latinLnBrk="0" hangingPunct="1">
              <a:spcBef>
                <a:spcPct val="20000"/>
              </a:spcBef>
              <a:buClr>
                <a:srgbClr val="6CB255"/>
              </a:buClr>
              <a:buFont typeface="+mj-lt"/>
              <a:buAutoNum type="alphaLcParenR"/>
              <a:defRPr sz="1800" kern="1200">
                <a:solidFill>
                  <a:schemeClr val="tx1"/>
                </a:solidFill>
                <a:latin typeface="+mn-lt"/>
                <a:ea typeface="+mn-ea"/>
                <a:cs typeface="+mn-cs"/>
              </a:defRPr>
            </a:lvl3pPr>
            <a:lvl4pPr marL="1714500" indent="-342900" algn="l" defTabSz="914400" rtl="0" eaLnBrk="1" latinLnBrk="0" hangingPunct="1">
              <a:spcBef>
                <a:spcPct val="20000"/>
              </a:spcBef>
              <a:buClr>
                <a:srgbClr val="6CB255"/>
              </a:buClr>
              <a:buFont typeface="+mj-lt"/>
              <a:buAutoNum type="alphaLcParenR"/>
              <a:defRPr sz="1800" kern="1200">
                <a:solidFill>
                  <a:schemeClr val="tx1"/>
                </a:solidFill>
                <a:latin typeface="+mn-lt"/>
                <a:ea typeface="+mn-ea"/>
                <a:cs typeface="+mn-cs"/>
              </a:defRPr>
            </a:lvl4pPr>
            <a:lvl5pPr marL="2171700" indent="-342900" algn="l" defTabSz="914400" rtl="0" eaLnBrk="1" latinLnBrk="0" hangingPunct="1">
              <a:spcBef>
                <a:spcPct val="20000"/>
              </a:spcBef>
              <a:buClr>
                <a:srgbClr val="6CB255"/>
              </a:buClr>
              <a:buFont typeface="+mj-lt"/>
              <a:buAutoNum type="alphaLcParen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r>
              <a:rPr lang="en-US" b="1" u="sng" dirty="0">
                <a:solidFill>
                  <a:srgbClr val="6CB255"/>
                </a:solidFill>
              </a:rPr>
              <a:t>STAGE 1</a:t>
            </a:r>
          </a:p>
          <a:p>
            <a:pPr marL="342900" indent="-342900">
              <a:buFontTx/>
              <a:buChar char="-"/>
            </a:pPr>
            <a:r>
              <a:rPr lang="en-US" sz="1700" dirty="0"/>
              <a:t>Transitional phase occurring between wakefulness and sleep.</a:t>
            </a:r>
          </a:p>
          <a:p>
            <a:pPr marL="342900" indent="-342900">
              <a:buFontTx/>
              <a:buChar char="-"/>
            </a:pPr>
            <a:r>
              <a:rPr lang="en-US" sz="1700" dirty="0"/>
              <a:t>Rates of respiration and heartbeat slow down.</a:t>
            </a:r>
          </a:p>
          <a:p>
            <a:pPr marL="342900" indent="-342900">
              <a:buFontTx/>
              <a:buChar char="-"/>
            </a:pPr>
            <a:r>
              <a:rPr lang="en-US" sz="1700" dirty="0"/>
              <a:t>Overall muscle tension and core body temperature decrease.</a:t>
            </a:r>
          </a:p>
          <a:p>
            <a:pPr marL="342900" indent="-342900">
              <a:buFontTx/>
              <a:buChar char="-"/>
            </a:pPr>
            <a:r>
              <a:rPr lang="en-US" sz="1700" dirty="0"/>
              <a:t>Alpha waves.</a:t>
            </a:r>
          </a:p>
        </p:txBody>
      </p:sp>
    </p:spTree>
    <p:extLst>
      <p:ext uri="{BB962C8B-B14F-4D97-AF65-F5344CB8AC3E}">
        <p14:creationId xmlns:p14="http://schemas.microsoft.com/office/powerpoint/2010/main" val="41475977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Stages 3 and 4</a:t>
            </a:r>
          </a:p>
        </p:txBody>
      </p:sp>
      <p:sp>
        <p:nvSpPr>
          <p:cNvPr id="7" name="Text Placeholder 6"/>
          <p:cNvSpPr>
            <a:spLocks noGrp="1"/>
          </p:cNvSpPr>
          <p:nvPr>
            <p:ph type="body" sz="quarter" idx="14"/>
          </p:nvPr>
        </p:nvSpPr>
        <p:spPr>
          <a:xfrm>
            <a:off x="457199" y="5727385"/>
            <a:ext cx="8062912" cy="998879"/>
          </a:xfrm>
        </p:spPr>
        <p:txBody>
          <a:bodyPr>
            <a:normAutofit/>
          </a:bodyPr>
          <a:lstStyle/>
          <a:p>
            <a:pPr marL="342900" indent="-342900">
              <a:buAutoNum type="alphaLcParenBoth"/>
            </a:pPr>
            <a:r>
              <a:rPr lang="en-US" sz="1600" dirty="0"/>
              <a:t>Delta waves</a:t>
            </a:r>
          </a:p>
          <a:p>
            <a:pPr marL="342900" indent="-342900">
              <a:buAutoNum type="alphaLcParenBoth"/>
            </a:pPr>
            <a:r>
              <a:rPr lang="en-US" sz="1600" dirty="0"/>
              <a:t>Slow-wave stage 3 and </a:t>
            </a:r>
            <a:r>
              <a:rPr lang="nl-NL" sz="1600" dirty="0"/>
              <a:t>stage 4 sleep.</a:t>
            </a:r>
            <a:endParaRPr lang="en-US" sz="1600" dirty="0"/>
          </a:p>
        </p:txBody>
      </p:sp>
      <p:pic>
        <p:nvPicPr>
          <p:cNvPr id="8" name="Picture 7" descr="OSC-Stacked-TM-RGB-1.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pic>
        <p:nvPicPr>
          <p:cNvPr id="9" name="Picture Placeholder 8" descr="CNX_Psych_04_03_Deltawaves.jpg"/>
          <p:cNvPicPr>
            <a:picLocks noGrp="1" noChangeAspect="1"/>
          </p:cNvPicPr>
          <p:nvPr>
            <p:ph type="pic" sz="quarter" idx="13"/>
          </p:nvPr>
        </p:nvPicPr>
        <p:blipFill>
          <a:blip r:embed="rId3" cstate="email">
            <a:extLst>
              <a:ext uri="{28A0092B-C50C-407E-A947-70E740481C1C}">
                <a14:useLocalDpi xmlns:a14="http://schemas.microsoft.com/office/drawing/2010/main" val="0"/>
              </a:ext>
            </a:extLst>
          </a:blip>
          <a:srcRect t="-8298" b="-8298"/>
          <a:stretch>
            <a:fillRect/>
          </a:stretch>
        </p:blipFill>
        <p:spPr>
          <a:xfrm>
            <a:off x="654802" y="2648591"/>
            <a:ext cx="7667705" cy="3328513"/>
          </a:xfrm>
        </p:spPr>
      </p:pic>
      <p:sp>
        <p:nvSpPr>
          <p:cNvPr id="2" name="TextBox 1"/>
          <p:cNvSpPr txBox="1"/>
          <p:nvPr/>
        </p:nvSpPr>
        <p:spPr>
          <a:xfrm>
            <a:off x="7739710" y="6226824"/>
            <a:ext cx="1404290" cy="307777"/>
          </a:xfrm>
          <a:prstGeom prst="rect">
            <a:avLst/>
          </a:prstGeom>
          <a:noFill/>
        </p:spPr>
        <p:txBody>
          <a:bodyPr wrap="square" rtlCol="0">
            <a:spAutoFit/>
          </a:bodyPr>
          <a:lstStyle/>
          <a:p>
            <a:r>
              <a:rPr lang="en-US" sz="1400" dirty="0"/>
              <a:t>Figure 4.11</a:t>
            </a:r>
          </a:p>
        </p:txBody>
      </p:sp>
      <p:sp>
        <p:nvSpPr>
          <p:cNvPr id="3" name="TextBox 2"/>
          <p:cNvSpPr txBox="1"/>
          <p:nvPr/>
        </p:nvSpPr>
        <p:spPr>
          <a:xfrm>
            <a:off x="457198" y="1217779"/>
            <a:ext cx="8062912" cy="2041585"/>
          </a:xfrm>
          <a:prstGeom prst="rect">
            <a:avLst/>
          </a:prstGeom>
          <a:noFill/>
          <a:ln>
            <a:noFill/>
          </a:ln>
        </p:spPr>
        <p:txBody>
          <a:bodyPr wrap="square" rtlCol="0">
            <a:spAutoFit/>
          </a:bodyPr>
          <a:lstStyle/>
          <a:p>
            <a:pPr marL="285750" indent="-285750">
              <a:spcBef>
                <a:spcPts val="480"/>
              </a:spcBef>
              <a:spcAft>
                <a:spcPts val="600"/>
              </a:spcAft>
              <a:buClr>
                <a:srgbClr val="72A510"/>
              </a:buClr>
              <a:buFontTx/>
              <a:buChar char="-"/>
            </a:pPr>
            <a:r>
              <a:rPr lang="en-US" dirty="0"/>
              <a:t>Known as slow-wave sleep. </a:t>
            </a:r>
          </a:p>
          <a:p>
            <a:pPr marL="285750" indent="-285750">
              <a:spcBef>
                <a:spcPts val="480"/>
              </a:spcBef>
              <a:spcAft>
                <a:spcPts val="600"/>
              </a:spcAft>
              <a:buClr>
                <a:srgbClr val="72A510"/>
              </a:buClr>
              <a:buFontTx/>
              <a:buChar char="-"/>
            </a:pPr>
            <a:r>
              <a:rPr lang="en-US" dirty="0"/>
              <a:t>Delta waves.</a:t>
            </a:r>
          </a:p>
          <a:p>
            <a:pPr marL="285750" indent="-285750">
              <a:spcBef>
                <a:spcPts val="480"/>
              </a:spcBef>
              <a:spcAft>
                <a:spcPts val="600"/>
              </a:spcAft>
              <a:buClr>
                <a:srgbClr val="72A510"/>
              </a:buClr>
              <a:buFontTx/>
              <a:buChar char="-"/>
            </a:pPr>
            <a:r>
              <a:rPr lang="en-US" dirty="0"/>
              <a:t>Respiration and heart rate slow down further.</a:t>
            </a:r>
          </a:p>
          <a:p>
            <a:pPr marL="285750" indent="-285750">
              <a:spcBef>
                <a:spcPts val="480"/>
              </a:spcBef>
              <a:spcAft>
                <a:spcPts val="600"/>
              </a:spcAft>
              <a:buClr>
                <a:srgbClr val="72A510"/>
              </a:buClr>
              <a:buFontTx/>
              <a:buChar char="-"/>
            </a:pPr>
            <a:endParaRPr lang="en-US" dirty="0"/>
          </a:p>
          <a:p>
            <a:pPr marL="285750" indent="-285750">
              <a:spcBef>
                <a:spcPts val="480"/>
              </a:spcBef>
              <a:spcAft>
                <a:spcPts val="600"/>
              </a:spcAft>
              <a:buFontTx/>
              <a:buChar char="-"/>
            </a:pPr>
            <a:endParaRPr lang="en-US" dirty="0"/>
          </a:p>
        </p:txBody>
      </p:sp>
    </p:spTree>
    <p:extLst>
      <p:ext uri="{BB962C8B-B14F-4D97-AF65-F5344CB8AC3E}">
        <p14:creationId xmlns:p14="http://schemas.microsoft.com/office/powerpoint/2010/main" val="852870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Rapid eye movement (rem)</a:t>
            </a:r>
          </a:p>
        </p:txBody>
      </p:sp>
      <p:sp>
        <p:nvSpPr>
          <p:cNvPr id="7" name="Text Placeholder 6"/>
          <p:cNvSpPr>
            <a:spLocks noGrp="1"/>
          </p:cNvSpPr>
          <p:nvPr>
            <p:ph type="body" sz="quarter" idx="14"/>
          </p:nvPr>
        </p:nvSpPr>
        <p:spPr>
          <a:xfrm>
            <a:off x="457199" y="5966847"/>
            <a:ext cx="8367222" cy="709944"/>
          </a:xfrm>
        </p:spPr>
        <p:txBody>
          <a:bodyPr>
            <a:noAutofit/>
          </a:bodyPr>
          <a:lstStyle/>
          <a:p>
            <a:r>
              <a:rPr lang="en-US" sz="1600" dirty="0"/>
              <a:t>Figure 4.12 </a:t>
            </a:r>
            <a:r>
              <a:rPr lang="en-US" sz="1500" dirty="0">
                <a:solidFill>
                  <a:srgbClr val="6CB255"/>
                </a:solidFill>
              </a:rPr>
              <a:t>(a) </a:t>
            </a:r>
            <a:r>
              <a:rPr lang="en-US" sz="1600" dirty="0"/>
              <a:t>A period of rapid eye movement is marked by the short red line segment, which looks very similar </a:t>
            </a:r>
            <a:r>
              <a:rPr lang="en-US" sz="1600"/>
              <a:t>to brainwaves </a:t>
            </a:r>
            <a:r>
              <a:rPr lang="en-US" sz="1600" dirty="0"/>
              <a:t>seen </a:t>
            </a:r>
            <a:r>
              <a:rPr lang="en-US" sz="1500" dirty="0">
                <a:solidFill>
                  <a:srgbClr val="6CB255"/>
                </a:solidFill>
              </a:rPr>
              <a:t>(b)</a:t>
            </a:r>
            <a:r>
              <a:rPr lang="en-US" sz="1500" dirty="0"/>
              <a:t> </a:t>
            </a:r>
            <a:r>
              <a:rPr lang="en-US" sz="1600" dirty="0"/>
              <a:t>during wakefulness.</a:t>
            </a:r>
            <a:endParaRPr lang="en-US" sz="1500" dirty="0"/>
          </a:p>
        </p:txBody>
      </p:sp>
      <p:pic>
        <p:nvPicPr>
          <p:cNvPr id="8" name="Picture 7" descr="OSC-Stacked-TM-RGB-1.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pic>
        <p:nvPicPr>
          <p:cNvPr id="3" name="Picture Placeholder 2" descr="CNX_Psych_04_03_REM.jpg"/>
          <p:cNvPicPr>
            <a:picLocks noGrp="1" noChangeAspect="1"/>
          </p:cNvPicPr>
          <p:nvPr>
            <p:ph type="pic" sz="quarter" idx="13"/>
          </p:nvPr>
        </p:nvPicPr>
        <p:blipFill>
          <a:blip r:embed="rId3" cstate="email">
            <a:extLst>
              <a:ext uri="{28A0092B-C50C-407E-A947-70E740481C1C}">
                <a14:useLocalDpi xmlns:a14="http://schemas.microsoft.com/office/drawing/2010/main" val="0"/>
              </a:ext>
            </a:extLst>
          </a:blip>
          <a:srcRect t="-7041" b="-7041"/>
          <a:stretch>
            <a:fillRect/>
          </a:stretch>
        </p:blipFill>
        <p:spPr>
          <a:xfrm>
            <a:off x="799091" y="2695696"/>
            <a:ext cx="7379130" cy="3203244"/>
          </a:xfrm>
        </p:spPr>
      </p:pic>
      <p:sp>
        <p:nvSpPr>
          <p:cNvPr id="2" name="TextBox 1"/>
          <p:cNvSpPr txBox="1"/>
          <p:nvPr/>
        </p:nvSpPr>
        <p:spPr>
          <a:xfrm>
            <a:off x="457199" y="993035"/>
            <a:ext cx="8367222" cy="1577355"/>
          </a:xfrm>
          <a:prstGeom prst="rect">
            <a:avLst/>
          </a:prstGeom>
          <a:noFill/>
        </p:spPr>
        <p:txBody>
          <a:bodyPr wrap="square" rtlCol="0">
            <a:spAutoFit/>
          </a:bodyPr>
          <a:lstStyle/>
          <a:p>
            <a:pPr marL="285750" indent="-285750">
              <a:spcBef>
                <a:spcPts val="480"/>
              </a:spcBef>
              <a:spcAft>
                <a:spcPts val="600"/>
              </a:spcAft>
              <a:buClr>
                <a:srgbClr val="72A510"/>
              </a:buClr>
              <a:buFontTx/>
              <a:buChar char="-"/>
            </a:pPr>
            <a:r>
              <a:rPr lang="en-US" sz="1700" dirty="0"/>
              <a:t>Rapid eye movements.</a:t>
            </a:r>
          </a:p>
          <a:p>
            <a:pPr marL="285750" indent="-285750">
              <a:spcBef>
                <a:spcPts val="480"/>
              </a:spcBef>
              <a:spcAft>
                <a:spcPts val="600"/>
              </a:spcAft>
              <a:buClr>
                <a:srgbClr val="72A510"/>
              </a:buClr>
              <a:buFontTx/>
              <a:buChar char="-"/>
            </a:pPr>
            <a:r>
              <a:rPr lang="en-US" sz="1700" dirty="0"/>
              <a:t>Paralysis of voluntary muscles.</a:t>
            </a:r>
          </a:p>
          <a:p>
            <a:pPr marL="285750" indent="-285750">
              <a:spcBef>
                <a:spcPts val="480"/>
              </a:spcBef>
              <a:spcAft>
                <a:spcPts val="600"/>
              </a:spcAft>
              <a:buClr>
                <a:srgbClr val="72A510"/>
              </a:buClr>
              <a:buFontTx/>
              <a:buChar char="-"/>
            </a:pPr>
            <a:r>
              <a:rPr lang="en-US" sz="1700" dirty="0"/>
              <a:t>Dreams.</a:t>
            </a:r>
          </a:p>
          <a:p>
            <a:pPr marL="285750" indent="-285750">
              <a:spcBef>
                <a:spcPts val="480"/>
              </a:spcBef>
              <a:spcAft>
                <a:spcPts val="600"/>
              </a:spcAft>
              <a:buClr>
                <a:srgbClr val="72A510"/>
              </a:buClr>
              <a:buFontTx/>
              <a:buChar char="-"/>
            </a:pPr>
            <a:r>
              <a:rPr lang="en-US" sz="1700" dirty="0"/>
              <a:t>Brain waves are similar to those seen during wakefulness</a:t>
            </a:r>
            <a:r>
              <a:rPr lang="en-US" dirty="0"/>
              <a:t>.</a:t>
            </a:r>
          </a:p>
        </p:txBody>
      </p:sp>
    </p:spTree>
    <p:extLst>
      <p:ext uri="{BB962C8B-B14F-4D97-AF65-F5344CB8AC3E}">
        <p14:creationId xmlns:p14="http://schemas.microsoft.com/office/powerpoint/2010/main" val="34489379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err="1"/>
              <a:t>Hypnogram</a:t>
            </a:r>
            <a:r>
              <a:rPr lang="en-US" dirty="0"/>
              <a:t> of sleep stages</a:t>
            </a:r>
          </a:p>
        </p:txBody>
      </p:sp>
      <p:sp>
        <p:nvSpPr>
          <p:cNvPr id="7" name="Text Placeholder 6"/>
          <p:cNvSpPr>
            <a:spLocks noGrp="1"/>
          </p:cNvSpPr>
          <p:nvPr>
            <p:ph type="body" sz="quarter" idx="14"/>
          </p:nvPr>
        </p:nvSpPr>
        <p:spPr>
          <a:xfrm>
            <a:off x="457200" y="5107454"/>
            <a:ext cx="8062912" cy="1166382"/>
          </a:xfrm>
        </p:spPr>
        <p:txBody>
          <a:bodyPr>
            <a:normAutofit lnSpcReduction="10000"/>
          </a:bodyPr>
          <a:lstStyle/>
          <a:p>
            <a:pPr>
              <a:spcBef>
                <a:spcPts val="480"/>
              </a:spcBef>
            </a:pPr>
            <a:r>
              <a:rPr lang="en-US" sz="1700" dirty="0"/>
              <a:t>A </a:t>
            </a:r>
            <a:r>
              <a:rPr lang="en-US" sz="1700" dirty="0" err="1"/>
              <a:t>hypnogram</a:t>
            </a:r>
            <a:r>
              <a:rPr lang="en-US" sz="1700" dirty="0"/>
              <a:t> is a diagram of the stages of sleep as they occur during a period of sleep. </a:t>
            </a:r>
          </a:p>
          <a:p>
            <a:pPr>
              <a:spcBef>
                <a:spcPts val="480"/>
              </a:spcBef>
            </a:pPr>
            <a:r>
              <a:rPr lang="en-US" sz="1700" dirty="0"/>
              <a:t>This </a:t>
            </a:r>
            <a:r>
              <a:rPr lang="en-US" sz="1700" dirty="0" err="1"/>
              <a:t>hypnogram</a:t>
            </a:r>
            <a:r>
              <a:rPr lang="en-US" sz="1700" dirty="0"/>
              <a:t> illustrates how an individual moves through the various stages of sleep.</a:t>
            </a:r>
          </a:p>
        </p:txBody>
      </p:sp>
      <p:pic>
        <p:nvPicPr>
          <p:cNvPr id="8" name="Picture 7" descr="OSC-Stacked-TM-RGB-1.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pic>
        <p:nvPicPr>
          <p:cNvPr id="3" name="Picture Placeholder 2" descr="CNX_Psych_04_03_Hypnogram.jpg"/>
          <p:cNvPicPr>
            <a:picLocks noGrp="1" noChangeAspect="1"/>
          </p:cNvPicPr>
          <p:nvPr>
            <p:ph type="pic" sz="quarter" idx="13"/>
          </p:nvPr>
        </p:nvPicPr>
        <p:blipFill>
          <a:blip r:embed="rId3" cstate="email">
            <a:extLst>
              <a:ext uri="{28A0092B-C50C-407E-A947-70E740481C1C}">
                <a14:useLocalDpi xmlns:a14="http://schemas.microsoft.com/office/drawing/2010/main" val="0"/>
              </a:ext>
            </a:extLst>
          </a:blip>
          <a:srcRect l="-27380" r="-27380"/>
          <a:stretch>
            <a:fillRect/>
          </a:stretch>
        </p:blipFill>
        <p:spPr>
          <a:xfrm>
            <a:off x="457199" y="1300209"/>
            <a:ext cx="8062913" cy="3500071"/>
          </a:xfrm>
        </p:spPr>
      </p:pic>
      <p:sp>
        <p:nvSpPr>
          <p:cNvPr id="2" name="TextBox 1"/>
          <p:cNvSpPr txBox="1"/>
          <p:nvPr/>
        </p:nvSpPr>
        <p:spPr>
          <a:xfrm>
            <a:off x="7222210" y="3750590"/>
            <a:ext cx="1297902" cy="307777"/>
          </a:xfrm>
          <a:prstGeom prst="rect">
            <a:avLst/>
          </a:prstGeom>
          <a:noFill/>
        </p:spPr>
        <p:txBody>
          <a:bodyPr wrap="square" rtlCol="0">
            <a:spAutoFit/>
          </a:bodyPr>
          <a:lstStyle/>
          <a:p>
            <a:r>
              <a:rPr lang="en-US" sz="1400" dirty="0"/>
              <a:t>Figure 4.13</a:t>
            </a:r>
          </a:p>
        </p:txBody>
      </p:sp>
    </p:spTree>
    <p:extLst>
      <p:ext uri="{BB962C8B-B14F-4D97-AF65-F5344CB8AC3E}">
        <p14:creationId xmlns:p14="http://schemas.microsoft.com/office/powerpoint/2010/main" val="12818684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DREAMS</a:t>
            </a:r>
          </a:p>
        </p:txBody>
      </p:sp>
      <p:sp>
        <p:nvSpPr>
          <p:cNvPr id="4" name="Text Placeholder 3"/>
          <p:cNvSpPr>
            <a:spLocks noGrp="1"/>
          </p:cNvSpPr>
          <p:nvPr>
            <p:ph type="body" sz="quarter" idx="14"/>
          </p:nvPr>
        </p:nvSpPr>
        <p:spPr>
          <a:xfrm>
            <a:off x="457199" y="1115878"/>
            <a:ext cx="8367221" cy="5517397"/>
          </a:xfrm>
        </p:spPr>
        <p:txBody>
          <a:bodyPr>
            <a:normAutofit lnSpcReduction="10000"/>
          </a:bodyPr>
          <a:lstStyle/>
          <a:p>
            <a:r>
              <a:rPr lang="en-US" sz="1700" dirty="0"/>
              <a:t>There are many theories on the meaning of dreams that vary across different cultures and periods of time.</a:t>
            </a:r>
          </a:p>
          <a:p>
            <a:r>
              <a:rPr lang="en-US" sz="1700" b="1" dirty="0"/>
              <a:t>Sigmund Freud:</a:t>
            </a:r>
          </a:p>
          <a:p>
            <a:pPr marL="285750" indent="-285750">
              <a:buFontTx/>
              <a:buChar char="-"/>
            </a:pPr>
            <a:r>
              <a:rPr lang="en-US" sz="1700" dirty="0"/>
              <a:t>Saw dreams as a way to gain access to the unconscious.</a:t>
            </a:r>
          </a:p>
          <a:p>
            <a:pPr marL="1017270" lvl="1" indent="-285750">
              <a:buFont typeface="Arial" charset="0"/>
              <a:buChar char="•"/>
            </a:pPr>
            <a:r>
              <a:rPr lang="en-US" sz="1700" b="1" dirty="0"/>
              <a:t>Manifest content </a:t>
            </a:r>
            <a:r>
              <a:rPr lang="mr-IN" sz="1700" dirty="0"/>
              <a:t>–</a:t>
            </a:r>
            <a:r>
              <a:rPr lang="en-US" sz="1700" dirty="0"/>
              <a:t> the actual content of the dream.</a:t>
            </a:r>
          </a:p>
          <a:p>
            <a:pPr marL="1017270" lvl="1" indent="-285750">
              <a:buFont typeface="Arial" charset="0"/>
              <a:buChar char="•"/>
            </a:pPr>
            <a:r>
              <a:rPr lang="en-US" sz="1700" b="1" dirty="0"/>
              <a:t>Latent content </a:t>
            </a:r>
            <a:r>
              <a:rPr lang="mr-IN" sz="1700" dirty="0"/>
              <a:t>–</a:t>
            </a:r>
            <a:r>
              <a:rPr lang="en-US" sz="1700" dirty="0"/>
              <a:t> the hidden meaning of the dream.</a:t>
            </a:r>
          </a:p>
          <a:p>
            <a:r>
              <a:rPr lang="en-US" sz="1700" b="1" dirty="0"/>
              <a:t>Carl Jung:</a:t>
            </a:r>
          </a:p>
          <a:p>
            <a:pPr marL="285750" indent="-285750">
              <a:buFontTx/>
              <a:buChar char="-"/>
            </a:pPr>
            <a:r>
              <a:rPr lang="en-US" sz="1700" dirty="0"/>
              <a:t>Believed that dreams allowed us to tap into the collective unconscious.</a:t>
            </a:r>
          </a:p>
          <a:p>
            <a:pPr lvl="1" indent="0">
              <a:buNone/>
            </a:pPr>
            <a:r>
              <a:rPr lang="en-US" sz="1700" b="1" dirty="0"/>
              <a:t>Collective unconscious </a:t>
            </a:r>
            <a:r>
              <a:rPr lang="mr-IN" sz="1700" dirty="0"/>
              <a:t>–</a:t>
            </a:r>
            <a:r>
              <a:rPr lang="en-US" sz="1700" dirty="0"/>
              <a:t> theoretical repository of information shared by all people across cultures.</a:t>
            </a:r>
          </a:p>
          <a:p>
            <a:pPr marL="285750" indent="-285750">
              <a:buFontTx/>
              <a:buChar char="-"/>
            </a:pPr>
            <a:r>
              <a:rPr lang="en-US" sz="1700" dirty="0"/>
              <a:t>Believed that certain symbols in dreams reflected universal archetypes.</a:t>
            </a:r>
          </a:p>
          <a:p>
            <a:r>
              <a:rPr lang="en-US" sz="1700" b="1" dirty="0"/>
              <a:t>Research:</a:t>
            </a:r>
          </a:p>
          <a:p>
            <a:pPr marL="285750" indent="-285750">
              <a:buFontTx/>
              <a:buChar char="-"/>
            </a:pPr>
            <a:r>
              <a:rPr lang="en-US" sz="1700" dirty="0"/>
              <a:t>Dreams may represent life events that are important to the dreamer.</a:t>
            </a:r>
          </a:p>
          <a:p>
            <a:pPr marL="285750" indent="-285750">
              <a:buFontTx/>
              <a:buChar char="-"/>
            </a:pPr>
            <a:r>
              <a:rPr lang="en-US" sz="1700" dirty="0"/>
              <a:t>Dreaming may represent a state of </a:t>
            </a:r>
            <a:r>
              <a:rPr lang="en-US" sz="1700" dirty="0" err="1"/>
              <a:t>protoconsciousness</a:t>
            </a:r>
            <a:r>
              <a:rPr lang="en-US" sz="1700" dirty="0"/>
              <a:t>, or a virtual reality, in the mind that helps a person during consciousness.</a:t>
            </a:r>
          </a:p>
          <a:p>
            <a:pPr lvl="1" indent="0">
              <a:buNone/>
            </a:pPr>
            <a:r>
              <a:rPr lang="en-US" sz="1700" b="1" dirty="0"/>
              <a:t>Lucid dreams </a:t>
            </a:r>
            <a:r>
              <a:rPr lang="mr-IN" sz="1700" dirty="0"/>
              <a:t>–</a:t>
            </a:r>
            <a:r>
              <a:rPr lang="en-US" sz="1700" dirty="0"/>
              <a:t> certain aspects of wakefulness are maintained during a dreaming state. A person becomes aware that they are dreaming.</a:t>
            </a:r>
          </a:p>
        </p:txBody>
      </p:sp>
      <p:pic>
        <p:nvPicPr>
          <p:cNvPr id="5" name="Picture 4" descr="OSC-Stacked-TM-RGB-1.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Tree>
    <p:extLst>
      <p:ext uri="{BB962C8B-B14F-4D97-AF65-F5344CB8AC3E}">
        <p14:creationId xmlns:p14="http://schemas.microsoft.com/office/powerpoint/2010/main" val="15460344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INSOMNIA</a:t>
            </a:r>
          </a:p>
        </p:txBody>
      </p:sp>
      <p:sp>
        <p:nvSpPr>
          <p:cNvPr id="4" name="Text Placeholder 3"/>
          <p:cNvSpPr>
            <a:spLocks noGrp="1"/>
          </p:cNvSpPr>
          <p:nvPr>
            <p:ph type="body" sz="quarter" idx="14"/>
          </p:nvPr>
        </p:nvSpPr>
        <p:spPr>
          <a:xfrm>
            <a:off x="457200" y="1352635"/>
            <a:ext cx="8062912" cy="5311636"/>
          </a:xfrm>
        </p:spPr>
        <p:txBody>
          <a:bodyPr>
            <a:normAutofit fontScale="92500" lnSpcReduction="20000"/>
          </a:bodyPr>
          <a:lstStyle/>
          <a:p>
            <a:pPr>
              <a:spcBef>
                <a:spcPts val="480"/>
              </a:spcBef>
            </a:pPr>
            <a:r>
              <a:rPr lang="en-US" sz="1800" dirty="0"/>
              <a:t>Defined by difficulty falling or staying asleep - for at least 3 nights a week for at least one month’s time.</a:t>
            </a:r>
          </a:p>
          <a:p>
            <a:pPr>
              <a:spcBef>
                <a:spcPts val="480"/>
              </a:spcBef>
            </a:pPr>
            <a:r>
              <a:rPr lang="en-US" sz="1800" dirty="0"/>
              <a:t>The most common sleep disorder.</a:t>
            </a:r>
          </a:p>
          <a:p>
            <a:pPr>
              <a:spcBef>
                <a:spcPts val="480"/>
              </a:spcBef>
            </a:pPr>
            <a:r>
              <a:rPr lang="en-US" sz="1800" dirty="0"/>
              <a:t>Man be associated with symptoms of depression.</a:t>
            </a:r>
          </a:p>
          <a:p>
            <a:pPr>
              <a:spcBef>
                <a:spcPts val="480"/>
              </a:spcBef>
            </a:pPr>
            <a:r>
              <a:rPr lang="en-US" sz="1800" b="1" dirty="0"/>
              <a:t>Contributing factors include: </a:t>
            </a:r>
          </a:p>
          <a:p>
            <a:pPr marL="285750" indent="-285750">
              <a:spcBef>
                <a:spcPts val="480"/>
              </a:spcBef>
              <a:buFontTx/>
              <a:buChar char="-"/>
            </a:pPr>
            <a:r>
              <a:rPr lang="en-US" sz="1800" dirty="0"/>
              <a:t>Age</a:t>
            </a:r>
          </a:p>
          <a:p>
            <a:pPr marL="285750" indent="-285750">
              <a:spcBef>
                <a:spcPts val="480"/>
              </a:spcBef>
              <a:buFontTx/>
              <a:buChar char="-"/>
            </a:pPr>
            <a:r>
              <a:rPr lang="en-US" sz="1800" dirty="0"/>
              <a:t>Drug use</a:t>
            </a:r>
          </a:p>
          <a:p>
            <a:pPr marL="285750" indent="-285750">
              <a:spcBef>
                <a:spcPts val="480"/>
              </a:spcBef>
              <a:buFontTx/>
              <a:buChar char="-"/>
            </a:pPr>
            <a:r>
              <a:rPr lang="en-US" sz="1800" dirty="0"/>
              <a:t>Exercise</a:t>
            </a:r>
          </a:p>
          <a:p>
            <a:pPr marL="285750" indent="-285750">
              <a:spcBef>
                <a:spcPts val="480"/>
              </a:spcBef>
              <a:buFontTx/>
              <a:buChar char="-"/>
            </a:pPr>
            <a:r>
              <a:rPr lang="en-US" sz="1800" dirty="0"/>
              <a:t>Mental status</a:t>
            </a:r>
          </a:p>
          <a:p>
            <a:pPr marL="285750" indent="-285750">
              <a:spcBef>
                <a:spcPts val="480"/>
              </a:spcBef>
              <a:buFontTx/>
              <a:buChar char="-"/>
            </a:pPr>
            <a:r>
              <a:rPr lang="en-US" sz="1800" dirty="0"/>
              <a:t>Bedtime routines</a:t>
            </a:r>
          </a:p>
          <a:p>
            <a:pPr>
              <a:spcBef>
                <a:spcPts val="480"/>
              </a:spcBef>
            </a:pPr>
            <a:r>
              <a:rPr lang="en-US" sz="1800" b="1" dirty="0"/>
              <a:t>Treatment:</a:t>
            </a:r>
          </a:p>
          <a:p>
            <a:pPr marL="285750" indent="-285750">
              <a:spcBef>
                <a:spcPts val="480"/>
              </a:spcBef>
              <a:buFontTx/>
              <a:buChar char="-"/>
            </a:pPr>
            <a:r>
              <a:rPr lang="en-US" sz="1800" dirty="0"/>
              <a:t>Stress management techniques.</a:t>
            </a:r>
          </a:p>
          <a:p>
            <a:pPr marL="285750" indent="-285750">
              <a:spcBef>
                <a:spcPts val="480"/>
              </a:spcBef>
              <a:buFontTx/>
              <a:buChar char="-"/>
            </a:pPr>
            <a:r>
              <a:rPr lang="en-US" sz="1800" dirty="0"/>
              <a:t>Changes in problematic behaviors that could contribute to insomnia.</a:t>
            </a:r>
          </a:p>
          <a:p>
            <a:pPr marL="285750" indent="-285750">
              <a:spcBef>
                <a:spcPts val="480"/>
              </a:spcBef>
              <a:buFontTx/>
              <a:buChar char="-"/>
            </a:pPr>
            <a:r>
              <a:rPr lang="en-US" sz="1800" dirty="0"/>
              <a:t>Cognitive-behavioral therapy which focuses on cognitive processes and problem behaviors.</a:t>
            </a:r>
          </a:p>
          <a:p>
            <a:pPr marL="285750" indent="-285750">
              <a:spcBef>
                <a:spcPts val="480"/>
              </a:spcBef>
              <a:buFontTx/>
              <a:buChar char="-"/>
            </a:pPr>
            <a:endParaRPr lang="en-US" sz="1700" dirty="0"/>
          </a:p>
        </p:txBody>
      </p:sp>
      <p:pic>
        <p:nvPicPr>
          <p:cNvPr id="5" name="Picture 4" descr="OSC-Stacked-TM-RGB-1.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Tree>
    <p:extLst>
      <p:ext uri="{BB962C8B-B14F-4D97-AF65-F5344CB8AC3E}">
        <p14:creationId xmlns:p14="http://schemas.microsoft.com/office/powerpoint/2010/main" val="17959863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What is consciousness?</a:t>
            </a:r>
          </a:p>
        </p:txBody>
      </p:sp>
      <p:sp>
        <p:nvSpPr>
          <p:cNvPr id="7" name="Text Placeholder 6"/>
          <p:cNvSpPr>
            <a:spLocks noGrp="1"/>
          </p:cNvSpPr>
          <p:nvPr>
            <p:ph type="body" sz="quarter" idx="14"/>
          </p:nvPr>
        </p:nvSpPr>
        <p:spPr>
          <a:xfrm>
            <a:off x="457199" y="5636302"/>
            <a:ext cx="8062912" cy="928698"/>
          </a:xfrm>
        </p:spPr>
        <p:txBody>
          <a:bodyPr>
            <a:normAutofit fontScale="92500"/>
          </a:bodyPr>
          <a:lstStyle/>
          <a:p>
            <a:r>
              <a:rPr lang="en-US" sz="1600" dirty="0"/>
              <a:t>Sleep, which we all experience, is a quiet and mysterious pause in our daily lives. </a:t>
            </a:r>
          </a:p>
          <a:p>
            <a:r>
              <a:rPr lang="en-US" sz="1400" dirty="0"/>
              <a:t>Figure 4.1 Two sleeping children are depicted in this 1895 oil painting titled </a:t>
            </a:r>
            <a:r>
              <a:rPr lang="en-US" sz="1400" i="1" dirty="0" err="1"/>
              <a:t>Zwei</a:t>
            </a:r>
            <a:r>
              <a:rPr lang="en-US" sz="1400" i="1" dirty="0"/>
              <a:t> </a:t>
            </a:r>
            <a:r>
              <a:rPr lang="en-US" sz="1400" i="1" dirty="0" err="1"/>
              <a:t>schlafende</a:t>
            </a:r>
            <a:r>
              <a:rPr lang="en-US" sz="1400" i="1" dirty="0"/>
              <a:t> </a:t>
            </a:r>
            <a:r>
              <a:rPr lang="en-US" sz="1400" i="1" dirty="0" err="1"/>
              <a:t>Mädchen</a:t>
            </a:r>
            <a:r>
              <a:rPr lang="en-US" sz="1400" i="1" dirty="0"/>
              <a:t> auf der </a:t>
            </a:r>
            <a:r>
              <a:rPr lang="en-US" sz="1400" i="1" dirty="0" err="1"/>
              <a:t>Ofenbank</a:t>
            </a:r>
            <a:r>
              <a:rPr lang="en-US" sz="1400" dirty="0"/>
              <a:t>, which translates as “two sleeping girls on the stove,” by Swiss painter Albert Anker.</a:t>
            </a:r>
            <a:r>
              <a:rPr lang="cs-CZ" sz="1400" dirty="0"/>
              <a:t>)</a:t>
            </a:r>
            <a:endParaRPr lang="en-US" sz="1400" dirty="0"/>
          </a:p>
        </p:txBody>
      </p:sp>
      <p:pic>
        <p:nvPicPr>
          <p:cNvPr id="8" name="Picture 7" descr="OSC-Stacked-TM-RGB-1.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pic>
        <p:nvPicPr>
          <p:cNvPr id="3" name="Picture Placeholder 2" descr="CNX_Psych_04_00_Pereda.jpg"/>
          <p:cNvPicPr>
            <a:picLocks noGrp="1" noChangeAspect="1"/>
          </p:cNvPicPr>
          <p:nvPr>
            <p:ph type="pic" sz="quarter" idx="13"/>
          </p:nvPr>
        </p:nvPicPr>
        <p:blipFill>
          <a:blip r:embed="rId3" cstate="email">
            <a:extLst>
              <a:ext uri="{28A0092B-C50C-407E-A947-70E740481C1C}">
                <a14:useLocalDpi xmlns:a14="http://schemas.microsoft.com/office/drawing/2010/main" val="0"/>
              </a:ext>
            </a:extLst>
          </a:blip>
          <a:srcRect l="-20909" r="-20909"/>
          <a:stretch>
            <a:fillRect/>
          </a:stretch>
        </p:blipFill>
        <p:spPr>
          <a:xfrm>
            <a:off x="973149" y="2684656"/>
            <a:ext cx="6799538" cy="2951646"/>
          </a:xfrm>
        </p:spPr>
      </p:pic>
      <p:sp>
        <p:nvSpPr>
          <p:cNvPr id="4" name="Rectangle 3"/>
          <p:cNvSpPr/>
          <p:nvPr/>
        </p:nvSpPr>
        <p:spPr>
          <a:xfrm>
            <a:off x="457199" y="1228293"/>
            <a:ext cx="8367222" cy="1018227"/>
          </a:xfrm>
          <a:prstGeom prst="rect">
            <a:avLst/>
          </a:prstGeom>
          <a:ln>
            <a:noFill/>
          </a:ln>
        </p:spPr>
        <p:txBody>
          <a:bodyPr wrap="square">
            <a:spAutoFit/>
          </a:bodyPr>
          <a:lstStyle/>
          <a:p>
            <a:pPr>
              <a:spcBef>
                <a:spcPts val="480"/>
              </a:spcBef>
              <a:spcAft>
                <a:spcPts val="600"/>
              </a:spcAft>
            </a:pPr>
            <a:r>
              <a:rPr lang="en-US" sz="1700" b="1" dirty="0"/>
              <a:t>Consciousness</a:t>
            </a:r>
            <a:r>
              <a:rPr lang="en-US" sz="1700" dirty="0"/>
              <a:t> </a:t>
            </a:r>
            <a:r>
              <a:rPr lang="mr-IN" sz="1700" dirty="0"/>
              <a:t>–</a:t>
            </a:r>
            <a:r>
              <a:rPr lang="en-US" sz="1700" dirty="0"/>
              <a:t> awareness of internal and external stimuli such as feelings of hunger and pain or detection of light.</a:t>
            </a:r>
          </a:p>
          <a:p>
            <a:pPr>
              <a:spcBef>
                <a:spcPts val="480"/>
              </a:spcBef>
              <a:spcAft>
                <a:spcPts val="600"/>
              </a:spcAft>
            </a:pPr>
            <a:r>
              <a:rPr lang="en-US" sz="1700" b="1" dirty="0"/>
              <a:t>Wakefulness</a:t>
            </a:r>
            <a:r>
              <a:rPr lang="en-US" sz="1700" dirty="0"/>
              <a:t> </a:t>
            </a:r>
            <a:r>
              <a:rPr lang="mr-IN" sz="1700" dirty="0"/>
              <a:t>–</a:t>
            </a:r>
            <a:r>
              <a:rPr lang="en-US" sz="1700" dirty="0"/>
              <a:t> high levels of sensory awareness, thought, and behavior.</a:t>
            </a:r>
          </a:p>
        </p:txBody>
      </p:sp>
    </p:spTree>
    <p:extLst>
      <p:ext uri="{BB962C8B-B14F-4D97-AF65-F5344CB8AC3E}">
        <p14:creationId xmlns:p14="http://schemas.microsoft.com/office/powerpoint/2010/main" val="27184912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Parasomnia</a:t>
            </a:r>
          </a:p>
        </p:txBody>
      </p:sp>
      <p:sp>
        <p:nvSpPr>
          <p:cNvPr id="4" name="Text Placeholder 3"/>
          <p:cNvSpPr>
            <a:spLocks noGrp="1"/>
          </p:cNvSpPr>
          <p:nvPr>
            <p:ph type="body" sz="quarter" idx="14"/>
          </p:nvPr>
        </p:nvSpPr>
        <p:spPr>
          <a:xfrm>
            <a:off x="457200" y="1182316"/>
            <a:ext cx="8367221" cy="5528450"/>
          </a:xfrm>
        </p:spPr>
        <p:txBody>
          <a:bodyPr>
            <a:noAutofit/>
          </a:bodyPr>
          <a:lstStyle/>
          <a:p>
            <a:r>
              <a:rPr lang="en-US" sz="1700" dirty="0"/>
              <a:t>Parasomnias involve unwanted motor behavior/experiences throughout the sleep cycle. They include:</a:t>
            </a:r>
          </a:p>
          <a:p>
            <a:r>
              <a:rPr lang="en-US" sz="1700" b="1" dirty="0"/>
              <a:t>Sleep walking:</a:t>
            </a:r>
          </a:p>
          <a:p>
            <a:pPr marL="285750" indent="-285750">
              <a:buFontTx/>
              <a:buChar char="-"/>
            </a:pPr>
            <a:r>
              <a:rPr lang="en-US" sz="1700" dirty="0"/>
              <a:t>Usually occurs during slow-wave sleep.</a:t>
            </a:r>
          </a:p>
          <a:p>
            <a:r>
              <a:rPr lang="en-US" sz="1700" b="1" dirty="0"/>
              <a:t>REM sleep behavior disorder:</a:t>
            </a:r>
          </a:p>
          <a:p>
            <a:pPr marL="285750" indent="-285750">
              <a:buFontTx/>
              <a:buChar char="-"/>
            </a:pPr>
            <a:r>
              <a:rPr lang="en-US" sz="1700" dirty="0"/>
              <a:t>Occurs when the muscle paralysis associated with REM sleep does not occur.</a:t>
            </a:r>
          </a:p>
          <a:p>
            <a:pPr marL="285750" indent="-285750">
              <a:buFontTx/>
              <a:buChar char="-"/>
            </a:pPr>
            <a:r>
              <a:rPr lang="en-US" sz="1700" dirty="0"/>
              <a:t>Includes high levels of physical activity during REM sleep.</a:t>
            </a:r>
          </a:p>
          <a:p>
            <a:pPr marL="285750" indent="-285750">
              <a:buFontTx/>
              <a:buChar char="-"/>
            </a:pPr>
            <a:r>
              <a:rPr lang="en-US" sz="1700" dirty="0"/>
              <a:t>Often treated with Clonazepam (an anti-anxiety medication).</a:t>
            </a:r>
          </a:p>
          <a:p>
            <a:r>
              <a:rPr lang="en-US" sz="1700" b="1" dirty="0"/>
              <a:t>Restless leg syndrome:</a:t>
            </a:r>
          </a:p>
          <a:p>
            <a:pPr marL="285750" indent="-285750">
              <a:buFontTx/>
              <a:buChar char="-"/>
            </a:pPr>
            <a:r>
              <a:rPr lang="en-US" sz="1700" dirty="0"/>
              <a:t>Involves uncomfortable sensations in the legs when trying to fall asleep that are relieved by moving the legs.</a:t>
            </a:r>
          </a:p>
          <a:p>
            <a:pPr marL="285750" indent="-285750">
              <a:buFontTx/>
              <a:buChar char="-"/>
            </a:pPr>
            <a:r>
              <a:rPr lang="en-US" sz="1700" dirty="0"/>
              <a:t>Can be treated with a variety of medications.</a:t>
            </a:r>
          </a:p>
          <a:p>
            <a:r>
              <a:rPr lang="en-US" sz="1700" b="1" dirty="0"/>
              <a:t>Night terrors:</a:t>
            </a:r>
          </a:p>
          <a:p>
            <a:pPr marL="285750" indent="-285750">
              <a:buFontTx/>
              <a:buChar char="-"/>
            </a:pPr>
            <a:r>
              <a:rPr lang="en-US" sz="1700" dirty="0"/>
              <a:t>Sleeper experiences a sense of panic and may scream or attempt to escape.</a:t>
            </a:r>
          </a:p>
          <a:p>
            <a:pPr marL="285750" indent="-285750">
              <a:buFontTx/>
              <a:buChar char="-"/>
            </a:pPr>
            <a:r>
              <a:rPr lang="en-US" sz="1700" dirty="0"/>
              <a:t>Occur during NREM sleep.</a:t>
            </a:r>
          </a:p>
        </p:txBody>
      </p:sp>
      <p:pic>
        <p:nvPicPr>
          <p:cNvPr id="5" name="Picture 4" descr="OSC-Stacked-TM-RGB-1.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Tree>
    <p:extLst>
      <p:ext uri="{BB962C8B-B14F-4D97-AF65-F5344CB8AC3E}">
        <p14:creationId xmlns:p14="http://schemas.microsoft.com/office/powerpoint/2010/main" val="8511862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SLEEP APNEA</a:t>
            </a:r>
          </a:p>
        </p:txBody>
      </p:sp>
      <p:sp>
        <p:nvSpPr>
          <p:cNvPr id="7" name="Text Placeholder 6"/>
          <p:cNvSpPr>
            <a:spLocks noGrp="1"/>
          </p:cNvSpPr>
          <p:nvPr>
            <p:ph type="body" sz="quarter" idx="14"/>
          </p:nvPr>
        </p:nvSpPr>
        <p:spPr>
          <a:xfrm>
            <a:off x="7772687" y="6313497"/>
            <a:ext cx="1228241" cy="381772"/>
          </a:xfrm>
        </p:spPr>
        <p:txBody>
          <a:bodyPr>
            <a:normAutofit/>
          </a:bodyPr>
          <a:lstStyle/>
          <a:p>
            <a:r>
              <a:rPr lang="en-US" sz="1400" dirty="0"/>
              <a:t>Figure </a:t>
            </a:r>
            <a:r>
              <a:rPr lang="en-US" sz="1400"/>
              <a:t>4.14 </a:t>
            </a:r>
            <a:endParaRPr lang="en-US" sz="1500" dirty="0"/>
          </a:p>
        </p:txBody>
      </p:sp>
      <p:pic>
        <p:nvPicPr>
          <p:cNvPr id="8" name="Picture 7" descr="OSC-Stacked-TM-RGB-1.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pic>
        <p:nvPicPr>
          <p:cNvPr id="4" name="Picture Placeholder 3"/>
          <p:cNvPicPr>
            <a:picLocks noGrp="1" noChangeAspect="1"/>
          </p:cNvPicPr>
          <p:nvPr>
            <p:ph type="pic" sz="quarter" idx="13"/>
          </p:nvPr>
        </p:nvPicPr>
        <p:blipFill>
          <a:blip r:embed="rId4" cstate="email">
            <a:extLst>
              <a:ext uri="{28A0092B-C50C-407E-A947-70E740481C1C}">
                <a14:useLocalDpi xmlns:a14="http://schemas.microsoft.com/office/drawing/2010/main" val="0"/>
              </a:ext>
            </a:extLst>
          </a:blip>
          <a:srcRect/>
          <a:stretch>
            <a:fillRect/>
          </a:stretch>
        </p:blipFill>
        <p:spPr>
          <a:xfrm>
            <a:off x="1685441" y="4389893"/>
            <a:ext cx="5606430" cy="2305376"/>
          </a:xfrm>
        </p:spPr>
      </p:pic>
      <p:sp>
        <p:nvSpPr>
          <p:cNvPr id="2" name="TextBox 1"/>
          <p:cNvSpPr txBox="1"/>
          <p:nvPr/>
        </p:nvSpPr>
        <p:spPr>
          <a:xfrm>
            <a:off x="444869" y="993035"/>
            <a:ext cx="8379551" cy="3695884"/>
          </a:xfrm>
          <a:prstGeom prst="rect">
            <a:avLst/>
          </a:prstGeom>
          <a:noFill/>
        </p:spPr>
        <p:txBody>
          <a:bodyPr wrap="square" rtlCol="0">
            <a:spAutoFit/>
          </a:bodyPr>
          <a:lstStyle/>
          <a:p>
            <a:pPr>
              <a:spcBef>
                <a:spcPts val="480"/>
              </a:spcBef>
              <a:spcAft>
                <a:spcPts val="600"/>
              </a:spcAft>
            </a:pPr>
            <a:r>
              <a:rPr lang="en-US" sz="1700" dirty="0"/>
              <a:t>Occurs when individuals stop breathing during their sleep, usually for 10-20 seconds or longer.</a:t>
            </a:r>
          </a:p>
          <a:p>
            <a:pPr>
              <a:spcBef>
                <a:spcPts val="480"/>
              </a:spcBef>
              <a:spcAft>
                <a:spcPts val="600"/>
              </a:spcAft>
            </a:pPr>
            <a:r>
              <a:rPr lang="en-US" sz="1700" dirty="0"/>
              <a:t>Repeated disruptions in sleep lead to increased levels of fatigue.</a:t>
            </a:r>
          </a:p>
          <a:p>
            <a:pPr>
              <a:spcBef>
                <a:spcPts val="480"/>
              </a:spcBef>
              <a:spcAft>
                <a:spcPts val="600"/>
              </a:spcAft>
            </a:pPr>
            <a:r>
              <a:rPr lang="en-US" sz="1700" dirty="0"/>
              <a:t>Common in people that are overweight.</a:t>
            </a:r>
          </a:p>
          <a:p>
            <a:pPr>
              <a:spcBef>
                <a:spcPts val="480"/>
              </a:spcBef>
              <a:spcAft>
                <a:spcPts val="600"/>
              </a:spcAft>
            </a:pPr>
            <a:r>
              <a:rPr lang="en-US" sz="1700" dirty="0"/>
              <a:t>2 types:</a:t>
            </a:r>
          </a:p>
          <a:p>
            <a:pPr>
              <a:spcBef>
                <a:spcPts val="480"/>
              </a:spcBef>
              <a:spcAft>
                <a:spcPts val="600"/>
              </a:spcAft>
            </a:pPr>
            <a:r>
              <a:rPr lang="en-US" sz="1700" b="1" dirty="0"/>
              <a:t>Obstructive</a:t>
            </a:r>
            <a:r>
              <a:rPr lang="en-US" sz="1700" dirty="0"/>
              <a:t> </a:t>
            </a:r>
            <a:r>
              <a:rPr lang="mr-IN" sz="1700" dirty="0"/>
              <a:t>–</a:t>
            </a:r>
            <a:r>
              <a:rPr lang="en-US" sz="1700" dirty="0"/>
              <a:t> airway becomes blocked and air is prevented from entering the lungs.</a:t>
            </a:r>
          </a:p>
          <a:p>
            <a:pPr>
              <a:spcBef>
                <a:spcPts val="480"/>
              </a:spcBef>
              <a:spcAft>
                <a:spcPts val="600"/>
              </a:spcAft>
            </a:pPr>
            <a:r>
              <a:rPr lang="en-US" sz="1700" b="1" dirty="0"/>
              <a:t>Central</a:t>
            </a:r>
            <a:r>
              <a:rPr lang="en-US" sz="1700" dirty="0"/>
              <a:t> </a:t>
            </a:r>
            <a:r>
              <a:rPr lang="mr-IN" sz="1700" dirty="0"/>
              <a:t>–</a:t>
            </a:r>
            <a:r>
              <a:rPr lang="en-US" sz="1700" dirty="0"/>
              <a:t> CNS fails to initiate breaths.</a:t>
            </a:r>
          </a:p>
          <a:p>
            <a:pPr>
              <a:spcBef>
                <a:spcPts val="480"/>
              </a:spcBef>
              <a:spcAft>
                <a:spcPts val="600"/>
              </a:spcAft>
            </a:pPr>
            <a:r>
              <a:rPr lang="en-US" sz="1700" dirty="0"/>
              <a:t>Treatment can include a continuous positive airway pressure (CPAP) device which pumps air into the person’s airways.</a:t>
            </a:r>
          </a:p>
          <a:p>
            <a:pPr>
              <a:spcBef>
                <a:spcPts val="480"/>
              </a:spcBef>
              <a:spcAft>
                <a:spcPts val="600"/>
              </a:spcAft>
            </a:pPr>
            <a:endParaRPr lang="en-US" sz="1700" dirty="0"/>
          </a:p>
        </p:txBody>
      </p:sp>
    </p:spTree>
    <p:extLst>
      <p:ext uri="{BB962C8B-B14F-4D97-AF65-F5344CB8AC3E}">
        <p14:creationId xmlns:p14="http://schemas.microsoft.com/office/powerpoint/2010/main" val="5124125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SUDDEN INFANT DEATH SYNDROME (SIDS)</a:t>
            </a:r>
          </a:p>
        </p:txBody>
      </p:sp>
      <p:sp>
        <p:nvSpPr>
          <p:cNvPr id="7" name="Text Placeholder 6"/>
          <p:cNvSpPr>
            <a:spLocks noGrp="1"/>
          </p:cNvSpPr>
          <p:nvPr>
            <p:ph type="body" sz="quarter" idx="14"/>
          </p:nvPr>
        </p:nvSpPr>
        <p:spPr>
          <a:xfrm>
            <a:off x="3973786" y="4102250"/>
            <a:ext cx="4333306" cy="2068263"/>
          </a:xfrm>
        </p:spPr>
        <p:txBody>
          <a:bodyPr>
            <a:normAutofit/>
          </a:bodyPr>
          <a:lstStyle/>
          <a:p>
            <a:pPr>
              <a:spcBef>
                <a:spcPts val="480"/>
              </a:spcBef>
            </a:pPr>
            <a:r>
              <a:rPr lang="en-US" sz="1600" dirty="0"/>
              <a:t>The Safe to Sleep campaign educates the public about how to minimize risk factors associated with SIDS. This campaign is sponsored in part by the National Institute of Child Health and Human Development.</a:t>
            </a:r>
          </a:p>
        </p:txBody>
      </p:sp>
      <p:pic>
        <p:nvPicPr>
          <p:cNvPr id="8" name="Picture 7" descr="OSC-Stacked-TM-RGB-1.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pic>
        <p:nvPicPr>
          <p:cNvPr id="3" name="Picture Placeholder 2" descr="CNX_Psych_04_04_SIDS.jpg"/>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l="-8535" r="-8535"/>
          <a:stretch>
            <a:fillRect/>
          </a:stretch>
        </p:blipFill>
        <p:spPr>
          <a:xfrm>
            <a:off x="3522071" y="1432191"/>
            <a:ext cx="5621929" cy="2440452"/>
          </a:xfrm>
        </p:spPr>
      </p:pic>
      <p:sp>
        <p:nvSpPr>
          <p:cNvPr id="2" name="TextBox 1"/>
          <p:cNvSpPr txBox="1"/>
          <p:nvPr/>
        </p:nvSpPr>
        <p:spPr>
          <a:xfrm>
            <a:off x="7578671" y="6170513"/>
            <a:ext cx="1565329" cy="307777"/>
          </a:xfrm>
          <a:prstGeom prst="rect">
            <a:avLst/>
          </a:prstGeom>
          <a:noFill/>
        </p:spPr>
        <p:txBody>
          <a:bodyPr wrap="square" rtlCol="0">
            <a:spAutoFit/>
          </a:bodyPr>
          <a:lstStyle/>
          <a:p>
            <a:r>
              <a:rPr lang="en-US" sz="1400" dirty="0"/>
              <a:t>Figure 4.15</a:t>
            </a:r>
          </a:p>
        </p:txBody>
      </p:sp>
      <p:sp>
        <p:nvSpPr>
          <p:cNvPr id="4" name="TextBox 3"/>
          <p:cNvSpPr txBox="1"/>
          <p:nvPr/>
        </p:nvSpPr>
        <p:spPr>
          <a:xfrm>
            <a:off x="457200" y="1442771"/>
            <a:ext cx="3324386" cy="3816429"/>
          </a:xfrm>
          <a:prstGeom prst="rect">
            <a:avLst/>
          </a:prstGeom>
          <a:noFill/>
        </p:spPr>
        <p:txBody>
          <a:bodyPr wrap="square" rtlCol="0">
            <a:spAutoFit/>
          </a:bodyPr>
          <a:lstStyle/>
          <a:p>
            <a:pPr>
              <a:spcBef>
                <a:spcPts val="480"/>
              </a:spcBef>
              <a:spcAft>
                <a:spcPts val="600"/>
              </a:spcAft>
              <a:buClr>
                <a:srgbClr val="72A510"/>
              </a:buClr>
            </a:pPr>
            <a:r>
              <a:rPr lang="en-US" sz="1700" dirty="0"/>
              <a:t>Occurs when an infant stops breathing during sleep and dies.</a:t>
            </a:r>
          </a:p>
          <a:p>
            <a:pPr marL="285750" indent="-285750">
              <a:spcBef>
                <a:spcPts val="480"/>
              </a:spcBef>
              <a:spcAft>
                <a:spcPts val="600"/>
              </a:spcAft>
              <a:buClr>
                <a:srgbClr val="72A510"/>
              </a:buClr>
              <a:buFontTx/>
              <a:buChar char="-"/>
            </a:pPr>
            <a:r>
              <a:rPr lang="en-US" sz="1700" dirty="0"/>
              <a:t>Infants younger than 12 months are at the highest risk.</a:t>
            </a:r>
          </a:p>
          <a:p>
            <a:pPr marL="285750" indent="-285750">
              <a:spcBef>
                <a:spcPts val="480"/>
              </a:spcBef>
              <a:spcAft>
                <a:spcPts val="600"/>
              </a:spcAft>
              <a:buClr>
                <a:srgbClr val="72A510"/>
              </a:buClr>
              <a:buFontTx/>
              <a:buChar char="-"/>
            </a:pPr>
            <a:r>
              <a:rPr lang="en-US" sz="1700" dirty="0"/>
              <a:t>Boys have a greater risk than girls.</a:t>
            </a:r>
          </a:p>
          <a:p>
            <a:pPr>
              <a:spcBef>
                <a:spcPts val="480"/>
              </a:spcBef>
              <a:spcAft>
                <a:spcPts val="600"/>
              </a:spcAft>
              <a:buClr>
                <a:srgbClr val="72A510"/>
              </a:buClr>
            </a:pPr>
            <a:r>
              <a:rPr lang="en-US" sz="1700" dirty="0"/>
              <a:t>Contributing factors:</a:t>
            </a:r>
          </a:p>
          <a:p>
            <a:pPr marL="285750" indent="-285750">
              <a:spcBef>
                <a:spcPts val="480"/>
              </a:spcBef>
              <a:spcAft>
                <a:spcPts val="600"/>
              </a:spcAft>
              <a:buClr>
                <a:srgbClr val="72A510"/>
              </a:buClr>
              <a:buFontTx/>
              <a:buChar char="-"/>
            </a:pPr>
            <a:r>
              <a:rPr lang="en-US" sz="1700" dirty="0"/>
              <a:t>Premature birth.</a:t>
            </a:r>
          </a:p>
          <a:p>
            <a:pPr marL="285750" indent="-285750">
              <a:spcBef>
                <a:spcPts val="480"/>
              </a:spcBef>
              <a:spcAft>
                <a:spcPts val="600"/>
              </a:spcAft>
              <a:buClr>
                <a:srgbClr val="72A510"/>
              </a:buClr>
              <a:buFontTx/>
              <a:buChar char="-"/>
            </a:pPr>
            <a:r>
              <a:rPr lang="en-US" sz="1700" dirty="0"/>
              <a:t>Smoking within the home.</a:t>
            </a:r>
          </a:p>
          <a:p>
            <a:pPr marL="285750" indent="-285750">
              <a:spcBef>
                <a:spcPts val="480"/>
              </a:spcBef>
              <a:spcAft>
                <a:spcPts val="600"/>
              </a:spcAft>
              <a:buClr>
                <a:srgbClr val="72A510"/>
              </a:buClr>
              <a:buFontTx/>
              <a:buChar char="-"/>
            </a:pPr>
            <a:r>
              <a:rPr lang="en-US" sz="1700" dirty="0"/>
              <a:t>Hyperthermia.</a:t>
            </a:r>
          </a:p>
        </p:txBody>
      </p:sp>
    </p:spTree>
    <p:extLst>
      <p:ext uri="{BB962C8B-B14F-4D97-AF65-F5344CB8AC3E}">
        <p14:creationId xmlns:p14="http://schemas.microsoft.com/office/powerpoint/2010/main" val="34805825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narcolepsy</a:t>
            </a:r>
          </a:p>
        </p:txBody>
      </p:sp>
      <p:sp>
        <p:nvSpPr>
          <p:cNvPr id="4" name="Text Placeholder 3"/>
          <p:cNvSpPr>
            <a:spLocks noGrp="1"/>
          </p:cNvSpPr>
          <p:nvPr>
            <p:ph type="body" sz="quarter" idx="14"/>
          </p:nvPr>
        </p:nvSpPr>
        <p:spPr>
          <a:xfrm>
            <a:off x="457201" y="1091151"/>
            <a:ext cx="8190854" cy="2657197"/>
          </a:xfrm>
        </p:spPr>
        <p:txBody>
          <a:bodyPr>
            <a:normAutofit lnSpcReduction="10000"/>
          </a:bodyPr>
          <a:lstStyle/>
          <a:p>
            <a:pPr>
              <a:spcBef>
                <a:spcPts val="480"/>
              </a:spcBef>
            </a:pPr>
            <a:r>
              <a:rPr lang="en-US" sz="1700" dirty="0"/>
              <a:t>Involves an irresistible urge to fall asleep during waking hours.</a:t>
            </a:r>
          </a:p>
          <a:p>
            <a:pPr>
              <a:spcBef>
                <a:spcPts val="480"/>
              </a:spcBef>
            </a:pPr>
            <a:r>
              <a:rPr lang="en-US" sz="1700" dirty="0"/>
              <a:t>Often triggered by states of heightened arousal or stress.</a:t>
            </a:r>
          </a:p>
          <a:p>
            <a:pPr>
              <a:spcBef>
                <a:spcPts val="480"/>
              </a:spcBef>
            </a:pPr>
            <a:r>
              <a:rPr lang="en-US" sz="1700" dirty="0"/>
              <a:t>Shares many features of REM sleep including:</a:t>
            </a:r>
          </a:p>
          <a:p>
            <a:pPr>
              <a:spcBef>
                <a:spcPts val="480"/>
              </a:spcBef>
            </a:pPr>
            <a:r>
              <a:rPr lang="en-US" sz="1700" b="1" dirty="0"/>
              <a:t>Cataplexy </a:t>
            </a:r>
            <a:r>
              <a:rPr lang="mr-IN" sz="1700" dirty="0"/>
              <a:t>–</a:t>
            </a:r>
            <a:r>
              <a:rPr lang="en-US" sz="1700" dirty="0"/>
              <a:t> loss of muscle tone while awake or in some cases complete paralysis of the voluntary muscles.</a:t>
            </a:r>
          </a:p>
          <a:p>
            <a:pPr>
              <a:spcBef>
                <a:spcPts val="480"/>
              </a:spcBef>
            </a:pPr>
            <a:r>
              <a:rPr lang="en-US" sz="1700" b="1" dirty="0"/>
              <a:t>Hypnagogic hallucinations </a:t>
            </a:r>
            <a:r>
              <a:rPr lang="en-US" sz="1700" dirty="0"/>
              <a:t>- vivid, dream-like hallucinations.</a:t>
            </a:r>
          </a:p>
          <a:p>
            <a:pPr>
              <a:spcBef>
                <a:spcPts val="480"/>
              </a:spcBef>
            </a:pPr>
            <a:r>
              <a:rPr lang="en-US" sz="1700" dirty="0"/>
              <a:t>Treatment </a:t>
            </a:r>
            <a:r>
              <a:rPr lang="mr-IN" sz="1700" dirty="0"/>
              <a:t>–</a:t>
            </a:r>
            <a:r>
              <a:rPr lang="en-US" sz="1700" dirty="0"/>
              <a:t> psychomotor stimulant drugs.</a:t>
            </a:r>
          </a:p>
          <a:p>
            <a:pPr>
              <a:spcBef>
                <a:spcPts val="480"/>
              </a:spcBef>
            </a:pPr>
            <a:endParaRPr lang="en-US" sz="1700" dirty="0"/>
          </a:p>
        </p:txBody>
      </p:sp>
      <p:pic>
        <p:nvPicPr>
          <p:cNvPr id="5" name="Picture 4" descr="OSC-Stacked-TM-RGB-1.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pic>
        <p:nvPicPr>
          <p:cNvPr id="6" name="Picture 5"/>
          <p:cNvPicPr>
            <a:picLocks noChangeAspect="1"/>
          </p:cNvPicPr>
          <p:nvPr/>
        </p:nvPicPr>
        <p:blipFill>
          <a:blip r:embed="rId3"/>
          <a:stretch>
            <a:fillRect/>
          </a:stretch>
        </p:blipFill>
        <p:spPr>
          <a:xfrm>
            <a:off x="1723294" y="3604778"/>
            <a:ext cx="5586948" cy="3006477"/>
          </a:xfrm>
          <a:prstGeom prst="rect">
            <a:avLst/>
          </a:prstGeom>
        </p:spPr>
      </p:pic>
      <p:sp>
        <p:nvSpPr>
          <p:cNvPr id="7" name="TextBox 6"/>
          <p:cNvSpPr txBox="1"/>
          <p:nvPr/>
        </p:nvSpPr>
        <p:spPr>
          <a:xfrm>
            <a:off x="6553152" y="6000365"/>
            <a:ext cx="1514179" cy="523220"/>
          </a:xfrm>
          <a:prstGeom prst="rect">
            <a:avLst/>
          </a:prstGeom>
          <a:noFill/>
        </p:spPr>
        <p:txBody>
          <a:bodyPr wrap="square" rtlCol="0">
            <a:spAutoFit/>
          </a:bodyPr>
          <a:lstStyle/>
          <a:p>
            <a:r>
              <a:rPr lang="en-US" sz="1400" dirty="0"/>
              <a:t>(Credit: Valley Sleep Center)</a:t>
            </a:r>
          </a:p>
        </p:txBody>
      </p:sp>
    </p:spTree>
    <p:extLst>
      <p:ext uri="{BB962C8B-B14F-4D97-AF65-F5344CB8AC3E}">
        <p14:creationId xmlns:p14="http://schemas.microsoft.com/office/powerpoint/2010/main" val="18349358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SUBSTANCE USE disorders</a:t>
            </a:r>
          </a:p>
        </p:txBody>
      </p:sp>
      <p:sp>
        <p:nvSpPr>
          <p:cNvPr id="4" name="Text Placeholder 3"/>
          <p:cNvSpPr>
            <a:spLocks noGrp="1"/>
          </p:cNvSpPr>
          <p:nvPr>
            <p:ph type="body" sz="quarter" idx="14"/>
          </p:nvPr>
        </p:nvSpPr>
        <p:spPr>
          <a:xfrm>
            <a:off x="457200" y="1196962"/>
            <a:ext cx="8062912" cy="2302376"/>
          </a:xfrm>
        </p:spPr>
        <p:txBody>
          <a:bodyPr>
            <a:normAutofit/>
          </a:bodyPr>
          <a:lstStyle/>
          <a:p>
            <a:pPr>
              <a:spcBef>
                <a:spcPts val="480"/>
              </a:spcBef>
            </a:pPr>
            <a:r>
              <a:rPr lang="en-US" sz="1700" dirty="0"/>
              <a:t>Substance use disorder is a compulsive pattern of drug use despite negative consequences (DSM-5 definition).</a:t>
            </a:r>
          </a:p>
          <a:p>
            <a:pPr marL="285750" indent="-285750">
              <a:spcBef>
                <a:spcPts val="480"/>
              </a:spcBef>
              <a:buFontTx/>
              <a:buChar char="-"/>
            </a:pPr>
            <a:r>
              <a:rPr lang="en-US" sz="1700" dirty="0"/>
              <a:t>Involves physical and psychological dependence.</a:t>
            </a:r>
          </a:p>
          <a:p>
            <a:pPr>
              <a:spcBef>
                <a:spcPts val="480"/>
              </a:spcBef>
            </a:pPr>
            <a:r>
              <a:rPr lang="en-US" sz="1700" b="1" dirty="0"/>
              <a:t>Physiological dependence  </a:t>
            </a:r>
            <a:r>
              <a:rPr lang="en-US" sz="1700" dirty="0"/>
              <a:t>- involves changes in normal bodily functions and withdrawal upon cessation of use.</a:t>
            </a:r>
          </a:p>
          <a:p>
            <a:pPr>
              <a:spcBef>
                <a:spcPts val="480"/>
              </a:spcBef>
            </a:pPr>
            <a:r>
              <a:rPr lang="en-US" sz="1700" b="1" dirty="0"/>
              <a:t>Psychological dependence </a:t>
            </a:r>
            <a:r>
              <a:rPr lang="mr-IN" sz="1700" dirty="0"/>
              <a:t>–</a:t>
            </a:r>
            <a:r>
              <a:rPr lang="en-US" sz="1700" dirty="0"/>
              <a:t> emotional need for the drug.</a:t>
            </a:r>
          </a:p>
          <a:p>
            <a:pPr marL="285750" indent="-285750">
              <a:spcBef>
                <a:spcPts val="480"/>
              </a:spcBef>
              <a:buFontTx/>
              <a:buChar char="-"/>
            </a:pPr>
            <a:endParaRPr lang="en-US" sz="1700" dirty="0"/>
          </a:p>
        </p:txBody>
      </p:sp>
      <p:pic>
        <p:nvPicPr>
          <p:cNvPr id="5" name="Picture 4" descr="OSC-Stacked-TM-RGB-1.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pic>
        <p:nvPicPr>
          <p:cNvPr id="6" name="Picture 5"/>
          <p:cNvPicPr>
            <a:picLocks noChangeAspect="1"/>
          </p:cNvPicPr>
          <p:nvPr/>
        </p:nvPicPr>
        <p:blipFill>
          <a:blip r:embed="rId3"/>
          <a:stretch>
            <a:fillRect/>
          </a:stretch>
        </p:blipFill>
        <p:spPr>
          <a:xfrm>
            <a:off x="5407190" y="3376136"/>
            <a:ext cx="2365497" cy="3193421"/>
          </a:xfrm>
          <a:prstGeom prst="rect">
            <a:avLst/>
          </a:prstGeom>
        </p:spPr>
      </p:pic>
      <p:sp>
        <p:nvSpPr>
          <p:cNvPr id="7" name="TextBox 6"/>
          <p:cNvSpPr txBox="1"/>
          <p:nvPr/>
        </p:nvSpPr>
        <p:spPr>
          <a:xfrm>
            <a:off x="457199" y="3494283"/>
            <a:ext cx="4202566" cy="2680221"/>
          </a:xfrm>
          <a:prstGeom prst="rect">
            <a:avLst/>
          </a:prstGeom>
          <a:noFill/>
        </p:spPr>
        <p:txBody>
          <a:bodyPr wrap="square" rtlCol="0">
            <a:spAutoFit/>
          </a:bodyPr>
          <a:lstStyle/>
          <a:p>
            <a:pPr>
              <a:spcBef>
                <a:spcPts val="480"/>
              </a:spcBef>
              <a:spcAft>
                <a:spcPts val="600"/>
              </a:spcAft>
            </a:pPr>
            <a:r>
              <a:rPr lang="en-US" sz="1700" b="1" dirty="0"/>
              <a:t>Tolerance</a:t>
            </a:r>
            <a:r>
              <a:rPr lang="en-US" sz="1700" dirty="0"/>
              <a:t> </a:t>
            </a:r>
            <a:r>
              <a:rPr lang="mr-IN" sz="1700" dirty="0"/>
              <a:t>–</a:t>
            </a:r>
            <a:r>
              <a:rPr lang="en-US" sz="1700" dirty="0"/>
              <a:t> occurs when a person requires more and more of a drug to achieve effects previously experienced at lower doses; linked to physiological dependence.</a:t>
            </a:r>
          </a:p>
          <a:p>
            <a:pPr>
              <a:spcBef>
                <a:spcPts val="480"/>
              </a:spcBef>
              <a:spcAft>
                <a:spcPts val="600"/>
              </a:spcAft>
            </a:pPr>
            <a:r>
              <a:rPr lang="en-US" sz="1700" b="1" dirty="0"/>
              <a:t>Withdrawal</a:t>
            </a:r>
            <a:r>
              <a:rPr lang="en-US" sz="1700" dirty="0"/>
              <a:t> </a:t>
            </a:r>
            <a:r>
              <a:rPr lang="mr-IN" sz="1700" dirty="0"/>
              <a:t>–</a:t>
            </a:r>
            <a:r>
              <a:rPr lang="en-US" sz="1700" dirty="0"/>
              <a:t> negative symptoms experienced when drug use is discontinued.</a:t>
            </a:r>
          </a:p>
          <a:p>
            <a:pPr>
              <a:spcAft>
                <a:spcPts val="600"/>
              </a:spcAft>
            </a:pPr>
            <a:endParaRPr lang="en-US" dirty="0"/>
          </a:p>
        </p:txBody>
      </p:sp>
      <p:sp>
        <p:nvSpPr>
          <p:cNvPr id="8" name="TextBox 7"/>
          <p:cNvSpPr txBox="1"/>
          <p:nvPr/>
        </p:nvSpPr>
        <p:spPr>
          <a:xfrm>
            <a:off x="7348984" y="6297615"/>
            <a:ext cx="1899139" cy="307777"/>
          </a:xfrm>
          <a:prstGeom prst="rect">
            <a:avLst/>
          </a:prstGeom>
          <a:noFill/>
        </p:spPr>
        <p:txBody>
          <a:bodyPr wrap="square" rtlCol="0">
            <a:spAutoFit/>
          </a:bodyPr>
          <a:lstStyle/>
          <a:p>
            <a:r>
              <a:rPr lang="en-US" sz="1400" dirty="0"/>
              <a:t>(Credit: DSM5)</a:t>
            </a:r>
          </a:p>
        </p:txBody>
      </p:sp>
    </p:spTree>
    <p:extLst>
      <p:ext uri="{BB962C8B-B14F-4D97-AF65-F5344CB8AC3E}">
        <p14:creationId xmlns:p14="http://schemas.microsoft.com/office/powerpoint/2010/main" val="5001348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a:bodyPr>
          <a:lstStyle/>
          <a:p>
            <a:r>
              <a:rPr lang="en-US" sz="2400" dirty="0">
                <a:solidFill>
                  <a:srgbClr val="6CB255"/>
                </a:solidFill>
              </a:rPr>
              <a:t>DRUG CATEGORIES</a:t>
            </a:r>
          </a:p>
        </p:txBody>
      </p:sp>
      <p:pic>
        <p:nvPicPr>
          <p:cNvPr id="2" name="Picture Placeholder 1"/>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a:stretch>
            <a:fillRect/>
          </a:stretch>
        </p:blipFill>
        <p:spPr>
          <a:xfrm>
            <a:off x="1801679" y="1055713"/>
            <a:ext cx="4734732" cy="5544705"/>
          </a:xfrm>
        </p:spPr>
      </p:pic>
      <p:pic>
        <p:nvPicPr>
          <p:cNvPr id="11" name="Picture 10" descr="OSC-Stacked-TM-RGB-1.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3" name="TextBox 2"/>
          <p:cNvSpPr txBox="1"/>
          <p:nvPr/>
        </p:nvSpPr>
        <p:spPr>
          <a:xfrm>
            <a:off x="5531031" y="6077198"/>
            <a:ext cx="3293390" cy="523220"/>
          </a:xfrm>
          <a:prstGeom prst="rect">
            <a:avLst/>
          </a:prstGeom>
          <a:noFill/>
        </p:spPr>
        <p:txBody>
          <a:bodyPr wrap="square" rtlCol="0">
            <a:spAutoFit/>
          </a:bodyPr>
          <a:lstStyle/>
          <a:p>
            <a:r>
              <a:rPr lang="en-US" sz="1400" dirty="0"/>
              <a:t>Figure </a:t>
            </a:r>
            <a:r>
              <a:rPr lang="en-US" sz="1400"/>
              <a:t>4.16 (</a:t>
            </a:r>
            <a:r>
              <a:rPr lang="en-US" sz="1400" dirty="0"/>
              <a:t>credit: modification of work by </a:t>
            </a:r>
            <a:r>
              <a:rPr lang="de-DE" sz="1400" dirty="0"/>
              <a:t>Derrick </a:t>
            </a:r>
            <a:r>
              <a:rPr lang="de-DE" sz="1400" dirty="0" err="1"/>
              <a:t>Snider</a:t>
            </a:r>
            <a:r>
              <a:rPr lang="de-DE" sz="1400" dirty="0"/>
              <a:t>)</a:t>
            </a:r>
            <a:endParaRPr lang="en-US" sz="1400" dirty="0"/>
          </a:p>
        </p:txBody>
      </p:sp>
    </p:spTree>
    <p:extLst>
      <p:ext uri="{BB962C8B-B14F-4D97-AF65-F5344CB8AC3E}">
        <p14:creationId xmlns:p14="http://schemas.microsoft.com/office/powerpoint/2010/main" val="25768969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DEPRESSANTS</a:t>
            </a:r>
          </a:p>
        </p:txBody>
      </p:sp>
      <p:sp>
        <p:nvSpPr>
          <p:cNvPr id="4" name="Text Placeholder 3"/>
          <p:cNvSpPr>
            <a:spLocks noGrp="1"/>
          </p:cNvSpPr>
          <p:nvPr>
            <p:ph type="body" sz="quarter" idx="14"/>
          </p:nvPr>
        </p:nvSpPr>
        <p:spPr>
          <a:xfrm>
            <a:off x="457200" y="1132578"/>
            <a:ext cx="8062912" cy="4916345"/>
          </a:xfrm>
        </p:spPr>
        <p:txBody>
          <a:bodyPr>
            <a:normAutofit/>
          </a:bodyPr>
          <a:lstStyle/>
          <a:p>
            <a:r>
              <a:rPr lang="en-US" sz="1700" b="1" dirty="0"/>
              <a:t>Depressants </a:t>
            </a:r>
            <a:r>
              <a:rPr lang="mr-IN" sz="1700" dirty="0"/>
              <a:t>–</a:t>
            </a:r>
            <a:r>
              <a:rPr lang="en-US" sz="1700" dirty="0"/>
              <a:t> drugs that suppress the central nervous system activity.</a:t>
            </a:r>
          </a:p>
          <a:p>
            <a:r>
              <a:rPr lang="en-US" sz="1700" dirty="0"/>
              <a:t>Usually GABA agonists which have a quieting effect on the brain.</a:t>
            </a:r>
          </a:p>
          <a:p>
            <a:r>
              <a:rPr lang="en-US" sz="1700" dirty="0"/>
              <a:t>Work by binding to GABA receptors which makes the neuron less likely to fire.</a:t>
            </a:r>
          </a:p>
          <a:p>
            <a:r>
              <a:rPr lang="en-US" sz="1700" dirty="0"/>
              <a:t>Include:</a:t>
            </a:r>
          </a:p>
          <a:p>
            <a:pPr marL="285750" indent="-285750">
              <a:buFontTx/>
              <a:buChar char="-"/>
            </a:pPr>
            <a:r>
              <a:rPr lang="en-US" sz="1700" dirty="0"/>
              <a:t>Alcohol</a:t>
            </a:r>
          </a:p>
          <a:p>
            <a:pPr marL="285750" indent="-285750">
              <a:buFontTx/>
              <a:buChar char="-"/>
            </a:pPr>
            <a:r>
              <a:rPr lang="en-US" sz="1700" dirty="0"/>
              <a:t>Barbiturates (anticonvulsant medication)</a:t>
            </a:r>
          </a:p>
          <a:p>
            <a:pPr marL="285750" indent="-285750">
              <a:buFontTx/>
              <a:buChar char="-"/>
            </a:pPr>
            <a:r>
              <a:rPr lang="en-US" sz="1700" dirty="0"/>
              <a:t>Benzodiazepines (anti-anxiety medication)</a:t>
            </a:r>
          </a:p>
          <a:p>
            <a:r>
              <a:rPr lang="en-US" sz="1700" b="1" dirty="0"/>
              <a:t>Alcohol:</a:t>
            </a:r>
          </a:p>
          <a:p>
            <a:pPr marL="285750" indent="-285750">
              <a:buFontTx/>
              <a:buChar char="-"/>
            </a:pPr>
            <a:r>
              <a:rPr lang="en-US" sz="1700" dirty="0"/>
              <a:t>Decreases reaction time and visual acuity.</a:t>
            </a:r>
          </a:p>
          <a:p>
            <a:pPr marL="285750" indent="-285750">
              <a:buFontTx/>
              <a:buChar char="-"/>
            </a:pPr>
            <a:r>
              <a:rPr lang="en-US" sz="1700" dirty="0"/>
              <a:t>Lowers levels of alertness.</a:t>
            </a:r>
          </a:p>
          <a:p>
            <a:pPr marL="285750" indent="-285750">
              <a:buFontTx/>
              <a:buChar char="-"/>
            </a:pPr>
            <a:r>
              <a:rPr lang="en-US" sz="1700" dirty="0"/>
              <a:t>Reduces behavioral control.</a:t>
            </a:r>
          </a:p>
          <a:p>
            <a:pPr marL="285750" indent="-285750">
              <a:buFontTx/>
              <a:buChar char="-"/>
            </a:pPr>
            <a:r>
              <a:rPr lang="en-US" sz="1700" dirty="0"/>
              <a:t>Can result in complete loss of consciousness.</a:t>
            </a:r>
          </a:p>
        </p:txBody>
      </p:sp>
      <p:pic>
        <p:nvPicPr>
          <p:cNvPr id="5" name="Picture 4" descr="OSC-Stacked-TM-RGB-1.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Tree>
    <p:extLst>
      <p:ext uri="{BB962C8B-B14F-4D97-AF65-F5344CB8AC3E}">
        <p14:creationId xmlns:p14="http://schemas.microsoft.com/office/powerpoint/2010/main" val="15709722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err="1"/>
              <a:t>gaba</a:t>
            </a:r>
            <a:endParaRPr lang="en-US" dirty="0"/>
          </a:p>
        </p:txBody>
      </p:sp>
      <p:sp>
        <p:nvSpPr>
          <p:cNvPr id="7" name="Text Placeholder 6"/>
          <p:cNvSpPr>
            <a:spLocks noGrp="1"/>
          </p:cNvSpPr>
          <p:nvPr>
            <p:ph type="body" sz="quarter" idx="14"/>
          </p:nvPr>
        </p:nvSpPr>
        <p:spPr>
          <a:xfrm>
            <a:off x="457200" y="5036825"/>
            <a:ext cx="8367221" cy="1712687"/>
          </a:xfrm>
        </p:spPr>
        <p:txBody>
          <a:bodyPr>
            <a:noAutofit/>
          </a:bodyPr>
          <a:lstStyle/>
          <a:p>
            <a:r>
              <a:rPr lang="en-US" sz="1600" dirty="0"/>
              <a:t>The GABA-gated chloride (Cl-) channel is embedded in the cell membrane of certain neurons. The channel has multiple receptor sites where alcohol, barbiturates, and benzodiazepines bind to exert their effects. This opens the chloride channel, allowing negatively-charged chloride ions (Cl-) into the neuron's cell body. Changing its charge in a negative direction pushes the neuron </a:t>
            </a:r>
            <a:r>
              <a:rPr lang="en-US" sz="1600" i="1" dirty="0"/>
              <a:t>away </a:t>
            </a:r>
            <a:r>
              <a:rPr lang="en-US" sz="1600" dirty="0"/>
              <a:t>from firing; thus, activating a GABA neuron has a quieting effect on the brain.</a:t>
            </a:r>
          </a:p>
        </p:txBody>
      </p:sp>
      <p:pic>
        <p:nvPicPr>
          <p:cNvPr id="8" name="Picture 7" descr="OSC-Stacked-TM-RGB-1.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pic>
        <p:nvPicPr>
          <p:cNvPr id="3" name="Picture Placeholder 2" descr="CNX_Psych_04_05_Drugtypes.jpg"/>
          <p:cNvPicPr>
            <a:picLocks noGrp="1" noChangeAspect="1"/>
          </p:cNvPicPr>
          <p:nvPr>
            <p:ph type="pic" sz="quarter" idx="13"/>
          </p:nvPr>
        </p:nvPicPr>
        <p:blipFill>
          <a:blip r:embed="rId3" cstate="email">
            <a:extLst>
              <a:ext uri="{28A0092B-C50C-407E-A947-70E740481C1C}">
                <a14:useLocalDpi xmlns:a14="http://schemas.microsoft.com/office/drawing/2010/main" val="0"/>
              </a:ext>
            </a:extLst>
          </a:blip>
          <a:srcRect l="-61455" r="-61455"/>
          <a:stretch>
            <a:fillRect/>
          </a:stretch>
        </p:blipFill>
        <p:spPr>
          <a:xfrm>
            <a:off x="-402706" y="785246"/>
            <a:ext cx="9546706" cy="4060104"/>
          </a:xfrm>
        </p:spPr>
      </p:pic>
      <p:sp>
        <p:nvSpPr>
          <p:cNvPr id="2" name="TextBox 1"/>
          <p:cNvSpPr txBox="1"/>
          <p:nvPr/>
        </p:nvSpPr>
        <p:spPr>
          <a:xfrm>
            <a:off x="6713665" y="4533666"/>
            <a:ext cx="1248508" cy="307777"/>
          </a:xfrm>
          <a:prstGeom prst="rect">
            <a:avLst/>
          </a:prstGeom>
          <a:noFill/>
        </p:spPr>
        <p:txBody>
          <a:bodyPr wrap="square" rtlCol="0">
            <a:spAutoFit/>
          </a:bodyPr>
          <a:lstStyle/>
          <a:p>
            <a:r>
              <a:rPr lang="en-US" sz="1400" dirty="0"/>
              <a:t>Figure 4.17</a:t>
            </a:r>
          </a:p>
        </p:txBody>
      </p:sp>
    </p:spTree>
    <p:extLst>
      <p:ext uri="{BB962C8B-B14F-4D97-AF65-F5344CB8AC3E}">
        <p14:creationId xmlns:p14="http://schemas.microsoft.com/office/powerpoint/2010/main" val="26328502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STIMULANTS</a:t>
            </a:r>
          </a:p>
        </p:txBody>
      </p:sp>
      <p:sp>
        <p:nvSpPr>
          <p:cNvPr id="4" name="Text Placeholder 3"/>
          <p:cNvSpPr>
            <a:spLocks noGrp="1"/>
          </p:cNvSpPr>
          <p:nvPr>
            <p:ph type="body" sz="quarter" idx="14"/>
          </p:nvPr>
        </p:nvSpPr>
        <p:spPr>
          <a:xfrm>
            <a:off x="457200" y="1062152"/>
            <a:ext cx="8062912" cy="3478851"/>
          </a:xfrm>
        </p:spPr>
        <p:txBody>
          <a:bodyPr>
            <a:normAutofit/>
          </a:bodyPr>
          <a:lstStyle/>
          <a:p>
            <a:r>
              <a:rPr lang="en-US" sz="1700" b="1" dirty="0"/>
              <a:t>Stimulants</a:t>
            </a:r>
            <a:r>
              <a:rPr lang="en-US" sz="1700" dirty="0"/>
              <a:t> </a:t>
            </a:r>
            <a:r>
              <a:rPr lang="mr-IN" sz="1700" dirty="0"/>
              <a:t>–</a:t>
            </a:r>
            <a:r>
              <a:rPr lang="en-US" sz="1700" dirty="0"/>
              <a:t> Increase overall levels of neural activity.</a:t>
            </a:r>
          </a:p>
          <a:p>
            <a:r>
              <a:rPr lang="en-US" sz="1700" dirty="0"/>
              <a:t>Usually dopamine agonists which work by preventing the reuptake of dopamine.</a:t>
            </a:r>
          </a:p>
          <a:p>
            <a:r>
              <a:rPr lang="en-US" sz="1700" dirty="0"/>
              <a:t>Dopamine activity is associated with reward and craving, therefore these drugs can be highly addictive.</a:t>
            </a:r>
          </a:p>
          <a:p>
            <a:r>
              <a:rPr lang="en-US" sz="1700" dirty="0"/>
              <a:t>Include:</a:t>
            </a:r>
          </a:p>
          <a:p>
            <a:pPr marL="285750" indent="-285750">
              <a:buFontTx/>
              <a:buChar char="-"/>
            </a:pPr>
            <a:r>
              <a:rPr lang="en-US" sz="1700" dirty="0"/>
              <a:t>Cocaine</a:t>
            </a:r>
          </a:p>
          <a:p>
            <a:pPr marL="285750" indent="-285750">
              <a:buFontTx/>
              <a:buChar char="-"/>
            </a:pPr>
            <a:r>
              <a:rPr lang="en-US" sz="1700" dirty="0"/>
              <a:t>Amphetamine</a:t>
            </a:r>
          </a:p>
          <a:p>
            <a:pPr marL="285750" indent="-285750">
              <a:buFontTx/>
              <a:buChar char="-"/>
            </a:pPr>
            <a:r>
              <a:rPr lang="en-US" sz="1700" dirty="0" err="1"/>
              <a:t>Cathinones</a:t>
            </a:r>
            <a:r>
              <a:rPr lang="en-US" sz="1700" dirty="0"/>
              <a:t> (i.e., bath salts)</a:t>
            </a:r>
          </a:p>
          <a:p>
            <a:pPr marL="285750" indent="-285750">
              <a:buFontTx/>
              <a:buChar char="-"/>
            </a:pPr>
            <a:r>
              <a:rPr lang="en-US" sz="1700" dirty="0"/>
              <a:t>MDMA</a:t>
            </a:r>
          </a:p>
        </p:txBody>
      </p:sp>
      <p:pic>
        <p:nvPicPr>
          <p:cNvPr id="5" name="Picture 4" descr="OSC-Stacked-TM-RGB-1.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pic>
        <p:nvPicPr>
          <p:cNvPr id="6" name="Picture Placeholder 2" descr="CNX_Psych_04_05_Crackrock.jpg"/>
          <p:cNvPicPr>
            <a:picLocks noGrp="1" noChangeAspect="1"/>
          </p:cNvPicPr>
          <p:nvPr>
            <p:ph type="pic" sz="quarter" idx="13"/>
          </p:nvPr>
        </p:nvPicPr>
        <p:blipFill>
          <a:blip r:embed="rId3" cstate="email">
            <a:extLst>
              <a:ext uri="{28A0092B-C50C-407E-A947-70E740481C1C}">
                <a14:useLocalDpi xmlns:a14="http://schemas.microsoft.com/office/drawing/2010/main" val="0"/>
              </a:ext>
            </a:extLst>
          </a:blip>
          <a:srcRect l="-60929" r="-60929"/>
          <a:stretch>
            <a:fillRect/>
          </a:stretch>
        </p:blipFill>
        <p:spPr>
          <a:xfrm>
            <a:off x="3239146" y="2285375"/>
            <a:ext cx="6608049" cy="2416919"/>
          </a:xfrm>
        </p:spPr>
      </p:pic>
      <p:sp>
        <p:nvSpPr>
          <p:cNvPr id="7" name="Text Placeholder 6"/>
          <p:cNvSpPr txBox="1">
            <a:spLocks/>
          </p:cNvSpPr>
          <p:nvPr/>
        </p:nvSpPr>
        <p:spPr>
          <a:xfrm>
            <a:off x="4971001" y="4935066"/>
            <a:ext cx="3134613" cy="1658320"/>
          </a:xfrm>
          <a:prstGeom prst="rect">
            <a:avLst/>
          </a:prstGeom>
        </p:spPr>
        <p:txBody>
          <a:bodyPr vert="horz" lIns="91440" tIns="45720" rIns="91440" bIns="45720" rtlCol="0">
            <a:normAutofit fontScale="92500" lnSpcReduction="10000"/>
          </a:bodyPr>
          <a:lstStyle>
            <a:lvl1pPr marL="0" indent="0" algn="l" defTabSz="914400" rtl="0" eaLnBrk="1" latinLnBrk="0" hangingPunct="1">
              <a:spcBef>
                <a:spcPct val="20000"/>
              </a:spcBef>
              <a:spcAft>
                <a:spcPts val="600"/>
              </a:spcAft>
              <a:buClr>
                <a:srgbClr val="6CB255"/>
              </a:buClr>
              <a:buFont typeface="Arial" pitchFamily="34" charset="0"/>
              <a:buNone/>
              <a:defRPr sz="2000" b="0" kern="1200">
                <a:solidFill>
                  <a:srgbClr val="000000"/>
                </a:solidFill>
                <a:latin typeface="+mn-lt"/>
                <a:ea typeface="+mn-ea"/>
                <a:cs typeface="+mn-cs"/>
              </a:defRPr>
            </a:lvl1pPr>
            <a:lvl2pPr marL="731520" indent="-457200" algn="l" defTabSz="914400" rtl="0" eaLnBrk="1" latinLnBrk="0" hangingPunct="1">
              <a:spcBef>
                <a:spcPct val="20000"/>
              </a:spcBef>
              <a:buClr>
                <a:srgbClr val="6CB255"/>
              </a:buClr>
              <a:buFont typeface="+mj-lt"/>
              <a:buAutoNum type="alphaLcParenR"/>
              <a:defRPr sz="2000" kern="1200">
                <a:solidFill>
                  <a:schemeClr val="tx1"/>
                </a:solidFill>
                <a:latin typeface="+mn-lt"/>
                <a:ea typeface="+mn-ea"/>
                <a:cs typeface="+mn-cs"/>
              </a:defRPr>
            </a:lvl2pPr>
            <a:lvl3pPr marL="1257300" indent="-342900" algn="l" defTabSz="914400" rtl="0" eaLnBrk="1" latinLnBrk="0" hangingPunct="1">
              <a:spcBef>
                <a:spcPct val="20000"/>
              </a:spcBef>
              <a:buClr>
                <a:srgbClr val="6CB255"/>
              </a:buClr>
              <a:buFont typeface="+mj-lt"/>
              <a:buAutoNum type="alphaLcParenR"/>
              <a:defRPr sz="1800" kern="1200">
                <a:solidFill>
                  <a:schemeClr val="tx1"/>
                </a:solidFill>
                <a:latin typeface="+mn-lt"/>
                <a:ea typeface="+mn-ea"/>
                <a:cs typeface="+mn-cs"/>
              </a:defRPr>
            </a:lvl3pPr>
            <a:lvl4pPr marL="1714500" indent="-342900" algn="l" defTabSz="914400" rtl="0" eaLnBrk="1" latinLnBrk="0" hangingPunct="1">
              <a:spcBef>
                <a:spcPct val="20000"/>
              </a:spcBef>
              <a:buClr>
                <a:srgbClr val="6CB255"/>
              </a:buClr>
              <a:buFont typeface="+mj-lt"/>
              <a:buAutoNum type="alphaLcParenR"/>
              <a:defRPr sz="1800" kern="1200">
                <a:solidFill>
                  <a:schemeClr val="tx1"/>
                </a:solidFill>
                <a:latin typeface="+mn-lt"/>
                <a:ea typeface="+mn-ea"/>
                <a:cs typeface="+mn-cs"/>
              </a:defRPr>
            </a:lvl4pPr>
            <a:lvl5pPr marL="2171700" indent="-342900" algn="l" defTabSz="914400" rtl="0" eaLnBrk="1" latinLnBrk="0" hangingPunct="1">
              <a:spcBef>
                <a:spcPct val="20000"/>
              </a:spcBef>
              <a:buClr>
                <a:srgbClr val="6CB255"/>
              </a:buClr>
              <a:buFont typeface="+mj-lt"/>
              <a:buAutoNum type="alphaLcParen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r>
              <a:rPr lang="en-US" sz="1600" dirty="0"/>
              <a:t>Crack rocks like these are smoked to achieve a high. Smoking a drug allows it to enter the brain more rapidly, which can often enhance the user’s experience. </a:t>
            </a:r>
          </a:p>
          <a:p>
            <a:r>
              <a:rPr lang="en-US" sz="1400" dirty="0"/>
              <a:t>Figure 4.18 (credit: modification of work by U.S. Department of Justice)</a:t>
            </a:r>
          </a:p>
        </p:txBody>
      </p:sp>
      <p:sp>
        <p:nvSpPr>
          <p:cNvPr id="8" name="TextBox 7"/>
          <p:cNvSpPr txBox="1"/>
          <p:nvPr/>
        </p:nvSpPr>
        <p:spPr>
          <a:xfrm>
            <a:off x="457200" y="4525504"/>
            <a:ext cx="3975315" cy="1556836"/>
          </a:xfrm>
          <a:prstGeom prst="rect">
            <a:avLst/>
          </a:prstGeom>
          <a:noFill/>
        </p:spPr>
        <p:txBody>
          <a:bodyPr wrap="square" rtlCol="0">
            <a:spAutoFit/>
          </a:bodyPr>
          <a:lstStyle/>
          <a:p>
            <a:pPr>
              <a:spcBef>
                <a:spcPts val="480"/>
              </a:spcBef>
              <a:spcAft>
                <a:spcPts val="600"/>
              </a:spcAft>
            </a:pPr>
            <a:r>
              <a:rPr lang="en-US" sz="1700" dirty="0"/>
              <a:t>Side effects can include nausea, elevated blood pressure, increased heart rate, feelings of anxiety, hallucinations and paranoia.</a:t>
            </a:r>
          </a:p>
          <a:p>
            <a:pPr>
              <a:spcBef>
                <a:spcPts val="480"/>
              </a:spcBef>
              <a:spcAft>
                <a:spcPts val="600"/>
              </a:spcAft>
            </a:pPr>
            <a:endParaRPr lang="en-US" dirty="0"/>
          </a:p>
        </p:txBody>
      </p:sp>
    </p:spTree>
    <p:extLst>
      <p:ext uri="{BB962C8B-B14F-4D97-AF65-F5344CB8AC3E}">
        <p14:creationId xmlns:p14="http://schemas.microsoft.com/office/powerpoint/2010/main" val="14686969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Dopamine agonists</a:t>
            </a:r>
          </a:p>
        </p:txBody>
      </p:sp>
      <p:sp>
        <p:nvSpPr>
          <p:cNvPr id="7" name="Text Placeholder 6"/>
          <p:cNvSpPr>
            <a:spLocks noGrp="1"/>
          </p:cNvSpPr>
          <p:nvPr>
            <p:ph type="body" sz="quarter" idx="14"/>
          </p:nvPr>
        </p:nvSpPr>
        <p:spPr>
          <a:xfrm>
            <a:off x="457199" y="5423921"/>
            <a:ext cx="8367221" cy="1166382"/>
          </a:xfrm>
        </p:spPr>
        <p:txBody>
          <a:bodyPr>
            <a:normAutofit/>
          </a:bodyPr>
          <a:lstStyle/>
          <a:p>
            <a:pPr>
              <a:spcBef>
                <a:spcPts val="480"/>
              </a:spcBef>
            </a:pPr>
            <a:r>
              <a:rPr lang="en-US" sz="1700" dirty="0"/>
              <a:t>As one of their mechanisms of action, cocaine and amphetamines block the reuptake of dopamine from the synapse into the presynaptic cell.</a:t>
            </a:r>
          </a:p>
          <a:p>
            <a:pPr>
              <a:spcBef>
                <a:spcPts val="480"/>
              </a:spcBef>
            </a:pPr>
            <a:r>
              <a:rPr lang="en-US" sz="1700" dirty="0"/>
              <a:t>This results in a larger amount of dopamine in the synapse.</a:t>
            </a:r>
          </a:p>
        </p:txBody>
      </p:sp>
      <p:pic>
        <p:nvPicPr>
          <p:cNvPr id="8" name="Picture 7" descr="OSC-Stacked-TM-RGB-1.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pic>
        <p:nvPicPr>
          <p:cNvPr id="3" name="Picture Placeholder 2" descr="CNX_Psych_04_05_Stimulants.jpg"/>
          <p:cNvPicPr>
            <a:picLocks noGrp="1" noChangeAspect="1"/>
          </p:cNvPicPr>
          <p:nvPr>
            <p:ph type="pic" sz="quarter" idx="13"/>
          </p:nvPr>
        </p:nvPicPr>
        <p:blipFill>
          <a:blip r:embed="rId3" cstate="email">
            <a:extLst>
              <a:ext uri="{28A0092B-C50C-407E-A947-70E740481C1C}">
                <a14:useLocalDpi xmlns:a14="http://schemas.microsoft.com/office/drawing/2010/main" val="0"/>
              </a:ext>
            </a:extLst>
          </a:blip>
          <a:srcRect l="-46962" r="-46962"/>
          <a:stretch>
            <a:fillRect/>
          </a:stretch>
        </p:blipFill>
        <p:spPr>
          <a:xfrm>
            <a:off x="-81366" y="1178567"/>
            <a:ext cx="9140044" cy="3967648"/>
          </a:xfrm>
        </p:spPr>
      </p:pic>
      <p:sp>
        <p:nvSpPr>
          <p:cNvPr id="2" name="TextBox 1"/>
          <p:cNvSpPr txBox="1"/>
          <p:nvPr/>
        </p:nvSpPr>
        <p:spPr>
          <a:xfrm>
            <a:off x="6272232" y="4992327"/>
            <a:ext cx="2026322" cy="307777"/>
          </a:xfrm>
          <a:prstGeom prst="rect">
            <a:avLst/>
          </a:prstGeom>
          <a:noFill/>
        </p:spPr>
        <p:txBody>
          <a:bodyPr wrap="square" rtlCol="0">
            <a:spAutoFit/>
          </a:bodyPr>
          <a:lstStyle/>
          <a:p>
            <a:r>
              <a:rPr lang="en-US" sz="1400" dirty="0"/>
              <a:t>Figure 4.19</a:t>
            </a:r>
          </a:p>
        </p:txBody>
      </p:sp>
    </p:spTree>
    <p:extLst>
      <p:ext uri="{BB962C8B-B14F-4D97-AF65-F5344CB8AC3E}">
        <p14:creationId xmlns:p14="http://schemas.microsoft.com/office/powerpoint/2010/main" val="33170679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BIOLOGICAL RHYTHMS</a:t>
            </a:r>
          </a:p>
        </p:txBody>
      </p:sp>
      <p:sp>
        <p:nvSpPr>
          <p:cNvPr id="4" name="Text Placeholder 3"/>
          <p:cNvSpPr>
            <a:spLocks noGrp="1"/>
          </p:cNvSpPr>
          <p:nvPr>
            <p:ph type="body" sz="quarter" idx="14"/>
          </p:nvPr>
        </p:nvSpPr>
        <p:spPr>
          <a:xfrm>
            <a:off x="457199" y="1223447"/>
            <a:ext cx="8367221" cy="5260479"/>
          </a:xfrm>
        </p:spPr>
        <p:txBody>
          <a:bodyPr>
            <a:normAutofit/>
          </a:bodyPr>
          <a:lstStyle/>
          <a:p>
            <a:pPr>
              <a:spcBef>
                <a:spcPts val="480"/>
              </a:spcBef>
            </a:pPr>
            <a:r>
              <a:rPr lang="en-US" sz="1700" dirty="0"/>
              <a:t>A biological rhythm is an internal cycle of biological activity including:</a:t>
            </a:r>
          </a:p>
          <a:p>
            <a:pPr marL="285750" indent="-285750">
              <a:spcBef>
                <a:spcPts val="480"/>
              </a:spcBef>
              <a:buFontTx/>
              <a:buChar char="-"/>
            </a:pPr>
            <a:r>
              <a:rPr lang="en-US" sz="1700" dirty="0"/>
              <a:t>Fluctuation of body temperature.</a:t>
            </a:r>
          </a:p>
          <a:p>
            <a:pPr marL="285750" indent="-285750">
              <a:spcBef>
                <a:spcPts val="480"/>
              </a:spcBef>
              <a:buFontTx/>
              <a:buChar char="-"/>
            </a:pPr>
            <a:r>
              <a:rPr lang="en-US" sz="1700" dirty="0"/>
              <a:t>An individuals menstrual cycle.</a:t>
            </a:r>
          </a:p>
          <a:p>
            <a:pPr marL="285750" indent="-285750">
              <a:spcBef>
                <a:spcPts val="480"/>
              </a:spcBef>
              <a:buFontTx/>
              <a:buChar char="-"/>
            </a:pPr>
            <a:r>
              <a:rPr lang="en-US" sz="1700" dirty="0"/>
              <a:t>Levels of alertness.</a:t>
            </a:r>
          </a:p>
          <a:p>
            <a:pPr>
              <a:spcBef>
                <a:spcPts val="480"/>
              </a:spcBef>
            </a:pPr>
            <a:endParaRPr lang="en-US" sz="1700" dirty="0"/>
          </a:p>
          <a:p>
            <a:pPr>
              <a:spcBef>
                <a:spcPts val="480"/>
              </a:spcBef>
            </a:pPr>
            <a:r>
              <a:rPr lang="en-US" sz="1700" b="1" dirty="0"/>
              <a:t>Circadian rhythm </a:t>
            </a:r>
            <a:r>
              <a:rPr lang="mr-IN" sz="1700" dirty="0"/>
              <a:t>–</a:t>
            </a:r>
            <a:r>
              <a:rPr lang="en-US" sz="1700" dirty="0"/>
              <a:t> biological rhythm that occurs over approximately 24 hours.</a:t>
            </a:r>
          </a:p>
          <a:p>
            <a:pPr marL="285750" indent="-285750">
              <a:spcBef>
                <a:spcPts val="480"/>
              </a:spcBef>
              <a:buFontTx/>
              <a:buChar char="-"/>
            </a:pPr>
            <a:r>
              <a:rPr lang="en-US" sz="1700" dirty="0"/>
              <a:t>Generated by the suprachiasmatic nucleus (SCN).</a:t>
            </a:r>
          </a:p>
          <a:p>
            <a:pPr marL="285750" indent="-285750">
              <a:spcBef>
                <a:spcPts val="480"/>
              </a:spcBef>
              <a:buFontTx/>
              <a:buChar char="-"/>
            </a:pPr>
            <a:r>
              <a:rPr lang="en-US" sz="1700" dirty="0"/>
              <a:t>The sleep-wake cycle, one of our main circadian rhythms is linked to our environments natural light-dark cycle.</a:t>
            </a:r>
          </a:p>
          <a:p>
            <a:pPr>
              <a:spcBef>
                <a:spcPts val="480"/>
              </a:spcBef>
            </a:pPr>
            <a:endParaRPr lang="en-US" sz="1700" dirty="0"/>
          </a:p>
          <a:p>
            <a:pPr>
              <a:spcBef>
                <a:spcPts val="480"/>
              </a:spcBef>
            </a:pPr>
            <a:r>
              <a:rPr lang="en-US" sz="1700" b="1" dirty="0">
                <a:solidFill>
                  <a:srgbClr val="6CB255"/>
                </a:solidFill>
              </a:rPr>
              <a:t>What controls our biological rhythms?</a:t>
            </a:r>
          </a:p>
          <a:p>
            <a:pPr>
              <a:spcBef>
                <a:spcPts val="480"/>
              </a:spcBef>
            </a:pPr>
            <a:r>
              <a:rPr lang="en-US" sz="1700" dirty="0"/>
              <a:t>The hypothalamus is responsible for maintaining homeostasis, the tendency to maintain a balance, or optimal level, within a biological system.</a:t>
            </a:r>
          </a:p>
          <a:p>
            <a:endParaRPr lang="en-US" sz="1700" dirty="0"/>
          </a:p>
          <a:p>
            <a:pPr marL="285750" indent="-285750">
              <a:buFontTx/>
              <a:buChar char="-"/>
            </a:pPr>
            <a:endParaRPr lang="en-US" sz="1700" dirty="0"/>
          </a:p>
          <a:p>
            <a:pPr marL="285750" indent="-285750">
              <a:buFontTx/>
              <a:buChar char="-"/>
            </a:pPr>
            <a:endParaRPr lang="en-US" sz="1700" dirty="0"/>
          </a:p>
        </p:txBody>
      </p:sp>
      <p:pic>
        <p:nvPicPr>
          <p:cNvPr id="5" name="Picture 4" descr="OSC-Stacked-TM-RGB-1.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Tree>
    <p:extLst>
      <p:ext uri="{BB962C8B-B14F-4D97-AF65-F5344CB8AC3E}">
        <p14:creationId xmlns:p14="http://schemas.microsoft.com/office/powerpoint/2010/main" val="16177470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Nicotine and caffeine</a:t>
            </a:r>
          </a:p>
        </p:txBody>
      </p:sp>
      <p:sp>
        <p:nvSpPr>
          <p:cNvPr id="4" name="Text Placeholder 3"/>
          <p:cNvSpPr>
            <a:spLocks noGrp="1"/>
          </p:cNvSpPr>
          <p:nvPr>
            <p:ph type="body" sz="quarter" idx="14"/>
          </p:nvPr>
        </p:nvSpPr>
        <p:spPr>
          <a:xfrm>
            <a:off x="457200" y="1294868"/>
            <a:ext cx="4424766" cy="4377512"/>
          </a:xfrm>
        </p:spPr>
        <p:txBody>
          <a:bodyPr>
            <a:normAutofit/>
          </a:bodyPr>
          <a:lstStyle/>
          <a:p>
            <a:pPr>
              <a:spcBef>
                <a:spcPts val="480"/>
              </a:spcBef>
            </a:pPr>
            <a:r>
              <a:rPr lang="en-US" sz="1700" dirty="0"/>
              <a:t>Caffeine and nicotine are also stimulants.</a:t>
            </a:r>
          </a:p>
          <a:p>
            <a:pPr>
              <a:spcBef>
                <a:spcPts val="480"/>
              </a:spcBef>
            </a:pPr>
            <a:r>
              <a:rPr lang="en-US" sz="1700" b="1" dirty="0"/>
              <a:t>Caffeine:</a:t>
            </a:r>
          </a:p>
          <a:p>
            <a:pPr marL="285750" indent="-285750">
              <a:spcBef>
                <a:spcPts val="480"/>
              </a:spcBef>
              <a:buFontTx/>
              <a:buChar char="-"/>
            </a:pPr>
            <a:r>
              <a:rPr lang="en-US" sz="1700" dirty="0"/>
              <a:t>Involves antagonizing adenosine activity.</a:t>
            </a:r>
          </a:p>
          <a:p>
            <a:pPr marL="285750" indent="-285750">
              <a:spcBef>
                <a:spcPts val="480"/>
              </a:spcBef>
              <a:buFontTx/>
              <a:buChar char="-"/>
            </a:pPr>
            <a:r>
              <a:rPr lang="en-US" sz="1700" dirty="0"/>
              <a:t>Increases levels of alertness and arousal.</a:t>
            </a:r>
          </a:p>
          <a:p>
            <a:pPr marL="285750" indent="-285750">
              <a:spcBef>
                <a:spcPts val="480"/>
              </a:spcBef>
              <a:buFontTx/>
              <a:buChar char="-"/>
            </a:pPr>
            <a:endParaRPr lang="en-US" sz="1700" dirty="0"/>
          </a:p>
          <a:p>
            <a:pPr>
              <a:spcBef>
                <a:spcPts val="480"/>
              </a:spcBef>
            </a:pPr>
            <a:r>
              <a:rPr lang="en-US" sz="1700" b="1" dirty="0"/>
              <a:t>Nicotine: </a:t>
            </a:r>
          </a:p>
          <a:p>
            <a:pPr marL="285750" indent="-285750">
              <a:spcBef>
                <a:spcPts val="480"/>
              </a:spcBef>
              <a:buFontTx/>
              <a:buChar char="-"/>
            </a:pPr>
            <a:r>
              <a:rPr lang="en-US" sz="1700" dirty="0"/>
              <a:t>Interacts with acetylcholine receptors.</a:t>
            </a:r>
          </a:p>
          <a:p>
            <a:pPr marL="285750" indent="-285750">
              <a:spcBef>
                <a:spcPts val="480"/>
              </a:spcBef>
              <a:buFontTx/>
              <a:buChar char="-"/>
            </a:pPr>
            <a:r>
              <a:rPr lang="en-US" sz="1700" dirty="0"/>
              <a:t>Highly addictive.</a:t>
            </a:r>
          </a:p>
          <a:p>
            <a:pPr marL="285750" indent="-285750">
              <a:spcBef>
                <a:spcPts val="480"/>
              </a:spcBef>
              <a:buFontTx/>
              <a:buChar char="-"/>
            </a:pPr>
            <a:r>
              <a:rPr lang="en-US" sz="1700" dirty="0"/>
              <a:t>Plays a role in arousal and reward mechanisms.</a:t>
            </a:r>
          </a:p>
          <a:p>
            <a:pPr>
              <a:spcBef>
                <a:spcPts val="480"/>
              </a:spcBef>
            </a:pPr>
            <a:endParaRPr lang="en-US" sz="1700" dirty="0"/>
          </a:p>
        </p:txBody>
      </p:sp>
      <p:pic>
        <p:nvPicPr>
          <p:cNvPr id="5" name="Picture 4" descr="OSC-Stacked-TM-RGB-1.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pic>
        <p:nvPicPr>
          <p:cNvPr id="6" name="Picture 5"/>
          <p:cNvPicPr>
            <a:picLocks noChangeAspect="1"/>
          </p:cNvPicPr>
          <p:nvPr/>
        </p:nvPicPr>
        <p:blipFill>
          <a:blip r:embed="rId3"/>
          <a:stretch>
            <a:fillRect/>
          </a:stretch>
        </p:blipFill>
        <p:spPr>
          <a:xfrm>
            <a:off x="5136100" y="3667978"/>
            <a:ext cx="3492500" cy="2616200"/>
          </a:xfrm>
          <a:prstGeom prst="rect">
            <a:avLst/>
          </a:prstGeom>
        </p:spPr>
      </p:pic>
      <p:sp>
        <p:nvSpPr>
          <p:cNvPr id="7" name="TextBox 6"/>
          <p:cNvSpPr txBox="1"/>
          <p:nvPr/>
        </p:nvSpPr>
        <p:spPr>
          <a:xfrm>
            <a:off x="5136100" y="6284178"/>
            <a:ext cx="2340244" cy="307777"/>
          </a:xfrm>
          <a:prstGeom prst="rect">
            <a:avLst/>
          </a:prstGeom>
          <a:noFill/>
        </p:spPr>
        <p:txBody>
          <a:bodyPr wrap="square" rtlCol="0">
            <a:spAutoFit/>
          </a:bodyPr>
          <a:lstStyle/>
          <a:p>
            <a:r>
              <a:rPr lang="en-US" sz="1400" dirty="0"/>
              <a:t>(Credit: Wikipedia)</a:t>
            </a:r>
          </a:p>
        </p:txBody>
      </p:sp>
    </p:spTree>
    <p:extLst>
      <p:ext uri="{BB962C8B-B14F-4D97-AF65-F5344CB8AC3E}">
        <p14:creationId xmlns:p14="http://schemas.microsoft.com/office/powerpoint/2010/main" val="1228875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OPIOIDS</a:t>
            </a:r>
          </a:p>
        </p:txBody>
      </p:sp>
      <p:sp>
        <p:nvSpPr>
          <p:cNvPr id="4" name="Text Placeholder 3"/>
          <p:cNvSpPr>
            <a:spLocks noGrp="1"/>
          </p:cNvSpPr>
          <p:nvPr>
            <p:ph type="body" sz="quarter" idx="14"/>
          </p:nvPr>
        </p:nvSpPr>
        <p:spPr>
          <a:xfrm>
            <a:off x="457199" y="1050430"/>
            <a:ext cx="8367221" cy="3661056"/>
          </a:xfrm>
        </p:spPr>
        <p:txBody>
          <a:bodyPr>
            <a:normAutofit/>
          </a:bodyPr>
          <a:lstStyle/>
          <a:p>
            <a:pPr>
              <a:spcBef>
                <a:spcPts val="480"/>
              </a:spcBef>
            </a:pPr>
            <a:r>
              <a:rPr lang="en-US" sz="1700" dirty="0"/>
              <a:t>Serve as analgesics (decrease pain) through their effects on the endogenous opioid neurotransmitter system.</a:t>
            </a:r>
          </a:p>
          <a:p>
            <a:pPr>
              <a:spcBef>
                <a:spcPts val="480"/>
              </a:spcBef>
            </a:pPr>
            <a:r>
              <a:rPr lang="en-US" sz="1700" dirty="0"/>
              <a:t>Highly addictive.</a:t>
            </a:r>
          </a:p>
          <a:p>
            <a:pPr>
              <a:spcBef>
                <a:spcPts val="480"/>
              </a:spcBef>
            </a:pPr>
            <a:r>
              <a:rPr lang="en-US" sz="1700" dirty="0"/>
              <a:t>Includes:</a:t>
            </a:r>
          </a:p>
          <a:p>
            <a:pPr marL="285750" indent="-285750">
              <a:spcBef>
                <a:spcPts val="480"/>
              </a:spcBef>
              <a:buFontTx/>
              <a:buChar char="-"/>
            </a:pPr>
            <a:r>
              <a:rPr lang="en-US" sz="1700" dirty="0"/>
              <a:t>Heroine</a:t>
            </a:r>
          </a:p>
          <a:p>
            <a:pPr marL="285750" indent="-285750">
              <a:spcBef>
                <a:spcPts val="480"/>
              </a:spcBef>
              <a:buFontTx/>
              <a:buChar char="-"/>
            </a:pPr>
            <a:r>
              <a:rPr lang="en-US" sz="1700" dirty="0"/>
              <a:t>Morphine</a:t>
            </a:r>
          </a:p>
          <a:p>
            <a:pPr marL="285750" indent="-285750">
              <a:spcBef>
                <a:spcPts val="480"/>
              </a:spcBef>
              <a:buFontTx/>
              <a:buChar char="-"/>
            </a:pPr>
            <a:r>
              <a:rPr lang="en-US" sz="1700" dirty="0"/>
              <a:t>Methadone</a:t>
            </a:r>
          </a:p>
          <a:p>
            <a:pPr marL="285750" indent="-285750">
              <a:spcBef>
                <a:spcPts val="480"/>
              </a:spcBef>
              <a:buFontTx/>
              <a:buChar char="-"/>
            </a:pPr>
            <a:r>
              <a:rPr lang="en-US" sz="1700" dirty="0"/>
              <a:t>Codeine</a:t>
            </a:r>
          </a:p>
        </p:txBody>
      </p:sp>
      <p:pic>
        <p:nvPicPr>
          <p:cNvPr id="5" name="Picture 4" descr="OSC-Stacked-TM-RGB-1.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pic>
        <p:nvPicPr>
          <p:cNvPr id="6" name="Picture Placeholder 3" descr="CNX_Psych_04_05_Heroin.jpg"/>
          <p:cNvPicPr>
            <a:picLocks noGrp="1" noChangeAspect="1"/>
          </p:cNvPicPr>
          <p:nvPr>
            <p:ph type="pic" sz="quarter" idx="13"/>
          </p:nvPr>
        </p:nvPicPr>
        <p:blipFill>
          <a:blip r:embed="rId3" cstate="email">
            <a:extLst>
              <a:ext uri="{28A0092B-C50C-407E-A947-70E740481C1C}">
                <a14:useLocalDpi xmlns:a14="http://schemas.microsoft.com/office/drawing/2010/main" val="0"/>
              </a:ext>
            </a:extLst>
          </a:blip>
          <a:srcRect t="-10410" b="-10410"/>
          <a:stretch>
            <a:fillRect/>
          </a:stretch>
        </p:blipFill>
        <p:spPr>
          <a:xfrm>
            <a:off x="1762285" y="4080499"/>
            <a:ext cx="5757048" cy="2499106"/>
          </a:xfrm>
        </p:spPr>
      </p:pic>
      <p:sp>
        <p:nvSpPr>
          <p:cNvPr id="7" name="TextBox 6"/>
          <p:cNvSpPr txBox="1"/>
          <p:nvPr/>
        </p:nvSpPr>
        <p:spPr>
          <a:xfrm>
            <a:off x="7470347" y="6271828"/>
            <a:ext cx="1656414" cy="307777"/>
          </a:xfrm>
          <a:prstGeom prst="rect">
            <a:avLst/>
          </a:prstGeom>
          <a:noFill/>
        </p:spPr>
        <p:txBody>
          <a:bodyPr wrap="square" rtlCol="0">
            <a:spAutoFit/>
          </a:bodyPr>
          <a:lstStyle/>
          <a:p>
            <a:r>
              <a:rPr lang="en-US" sz="1400" dirty="0"/>
              <a:t>Figure 4.20</a:t>
            </a:r>
          </a:p>
        </p:txBody>
      </p:sp>
    </p:spTree>
    <p:extLst>
      <p:ext uri="{BB962C8B-B14F-4D97-AF65-F5344CB8AC3E}">
        <p14:creationId xmlns:p14="http://schemas.microsoft.com/office/powerpoint/2010/main" val="12125832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HALLUCINOGENS</a:t>
            </a:r>
          </a:p>
        </p:txBody>
      </p:sp>
      <p:sp>
        <p:nvSpPr>
          <p:cNvPr id="7" name="Text Placeholder 6"/>
          <p:cNvSpPr>
            <a:spLocks noGrp="1"/>
          </p:cNvSpPr>
          <p:nvPr>
            <p:ph type="body" sz="quarter" idx="14"/>
          </p:nvPr>
        </p:nvSpPr>
        <p:spPr>
          <a:xfrm>
            <a:off x="4871935" y="4239258"/>
            <a:ext cx="3669143" cy="976393"/>
          </a:xfrm>
        </p:spPr>
        <p:txBody>
          <a:bodyPr>
            <a:normAutofit/>
          </a:bodyPr>
          <a:lstStyle/>
          <a:p>
            <a:r>
              <a:rPr lang="en-US" sz="1400" dirty="0"/>
              <a:t>Figure 4.21 Psychedelic images like these are often associated with hallucinogenic compounds. (credit: modification of work by “new 1lluminati”/Flickr)</a:t>
            </a:r>
          </a:p>
        </p:txBody>
      </p:sp>
      <p:pic>
        <p:nvPicPr>
          <p:cNvPr id="8" name="Picture 7" descr="OSC-Stacked-TM-RGB-1.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pic>
        <p:nvPicPr>
          <p:cNvPr id="4" name="Picture Placeholder 3" descr="CNX_Psych_04_05_Psychedelic.jpg"/>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36475" r="-36475"/>
          <a:stretch>
            <a:fillRect/>
          </a:stretch>
        </p:blipFill>
        <p:spPr>
          <a:xfrm>
            <a:off x="3425125" y="1191715"/>
            <a:ext cx="6562764" cy="2848863"/>
          </a:xfrm>
        </p:spPr>
      </p:pic>
      <p:sp>
        <p:nvSpPr>
          <p:cNvPr id="2" name="TextBox 1"/>
          <p:cNvSpPr txBox="1"/>
          <p:nvPr/>
        </p:nvSpPr>
        <p:spPr>
          <a:xfrm>
            <a:off x="457199" y="1191715"/>
            <a:ext cx="4176793" cy="3816429"/>
          </a:xfrm>
          <a:prstGeom prst="rect">
            <a:avLst/>
          </a:prstGeom>
          <a:noFill/>
        </p:spPr>
        <p:txBody>
          <a:bodyPr wrap="square" rtlCol="0">
            <a:spAutoFit/>
          </a:bodyPr>
          <a:lstStyle/>
          <a:p>
            <a:pPr>
              <a:spcBef>
                <a:spcPts val="480"/>
              </a:spcBef>
              <a:spcAft>
                <a:spcPts val="600"/>
              </a:spcAft>
            </a:pPr>
            <a:r>
              <a:rPr lang="en-US" sz="1700" dirty="0"/>
              <a:t>Cause changes in sensory and perceptual experiences.</a:t>
            </a:r>
          </a:p>
          <a:p>
            <a:pPr>
              <a:spcBef>
                <a:spcPts val="480"/>
              </a:spcBef>
              <a:spcAft>
                <a:spcPts val="600"/>
              </a:spcAft>
            </a:pPr>
            <a:r>
              <a:rPr lang="en-US" sz="1700" dirty="0"/>
              <a:t>Can involve vivid hallucinations.</a:t>
            </a:r>
          </a:p>
          <a:p>
            <a:pPr>
              <a:spcBef>
                <a:spcPts val="480"/>
              </a:spcBef>
              <a:spcAft>
                <a:spcPts val="600"/>
              </a:spcAft>
            </a:pPr>
            <a:r>
              <a:rPr lang="en-US" sz="1700" dirty="0"/>
              <a:t>Variable with regards to the specific neurotransmitter systems they affect.</a:t>
            </a:r>
          </a:p>
          <a:p>
            <a:pPr marL="285750" indent="-285750">
              <a:spcBef>
                <a:spcPts val="480"/>
              </a:spcBef>
              <a:spcAft>
                <a:spcPts val="600"/>
              </a:spcAft>
              <a:buClr>
                <a:srgbClr val="72A510"/>
              </a:buClr>
              <a:buFontTx/>
              <a:buChar char="-"/>
            </a:pPr>
            <a:r>
              <a:rPr lang="en-US" sz="1700" dirty="0"/>
              <a:t>Mescaline and LSD (serotonin agonists).</a:t>
            </a:r>
          </a:p>
          <a:p>
            <a:pPr marL="285750" indent="-285750">
              <a:spcBef>
                <a:spcPts val="480"/>
              </a:spcBef>
              <a:spcAft>
                <a:spcPts val="600"/>
              </a:spcAft>
              <a:buClr>
                <a:srgbClr val="72A510"/>
              </a:buClr>
              <a:buFontTx/>
              <a:buChar char="-"/>
            </a:pPr>
            <a:r>
              <a:rPr lang="en-US" sz="1700" dirty="0"/>
              <a:t>PCP and ketamine (NMDA glutamate receptor antagonists).</a:t>
            </a:r>
          </a:p>
          <a:p>
            <a:pPr marL="285750" indent="-285750">
              <a:spcBef>
                <a:spcPts val="480"/>
              </a:spcBef>
              <a:spcAft>
                <a:spcPts val="600"/>
              </a:spcAft>
              <a:buFontTx/>
              <a:buChar char="-"/>
            </a:pPr>
            <a:endParaRPr lang="en-US" sz="1700" dirty="0"/>
          </a:p>
          <a:p>
            <a:pPr>
              <a:spcBef>
                <a:spcPts val="480"/>
              </a:spcBef>
              <a:spcAft>
                <a:spcPts val="600"/>
              </a:spcAft>
            </a:pPr>
            <a:endParaRPr lang="en-US" sz="1700" dirty="0"/>
          </a:p>
        </p:txBody>
      </p:sp>
      <p:pic>
        <p:nvPicPr>
          <p:cNvPr id="9" name="Picture Placeholder 3" descr="CNX_Psych_04_05_Marijuana.jpg"/>
          <p:cNvPicPr>
            <a:picLocks noChangeAspect="1"/>
          </p:cNvPicPr>
          <p:nvPr/>
        </p:nvPicPr>
        <p:blipFill>
          <a:blip r:embed="rId4">
            <a:extLst>
              <a:ext uri="{28A0092B-C50C-407E-A947-70E740481C1C}">
                <a14:useLocalDpi xmlns:a14="http://schemas.microsoft.com/office/drawing/2010/main" val="0"/>
              </a:ext>
            </a:extLst>
          </a:blip>
          <a:srcRect l="-12730" r="-12730"/>
          <a:stretch>
            <a:fillRect/>
          </a:stretch>
        </p:blipFill>
        <p:spPr>
          <a:xfrm>
            <a:off x="0" y="4557990"/>
            <a:ext cx="4796348" cy="2082071"/>
          </a:xfrm>
          <a:prstGeom prst="rect">
            <a:avLst/>
          </a:prstGeom>
        </p:spPr>
      </p:pic>
      <p:sp>
        <p:nvSpPr>
          <p:cNvPr id="11" name="Text Placeholder 6"/>
          <p:cNvSpPr txBox="1">
            <a:spLocks/>
          </p:cNvSpPr>
          <p:nvPr/>
        </p:nvSpPr>
        <p:spPr>
          <a:xfrm>
            <a:off x="4633991" y="5733063"/>
            <a:ext cx="4190429" cy="790413"/>
          </a:xfrm>
          <a:prstGeom prst="rect">
            <a:avLst/>
          </a:prstGeom>
        </p:spPr>
        <p:txBody>
          <a:bodyPr vert="horz" lIns="91440" tIns="45720" rIns="91440" bIns="45720" rtlCol="0">
            <a:normAutofit/>
          </a:bodyPr>
          <a:lstStyle>
            <a:lvl1pPr marL="0" indent="0" algn="l" defTabSz="914400" rtl="0" eaLnBrk="1" latinLnBrk="0" hangingPunct="1">
              <a:spcBef>
                <a:spcPct val="20000"/>
              </a:spcBef>
              <a:spcAft>
                <a:spcPts val="600"/>
              </a:spcAft>
              <a:buClr>
                <a:srgbClr val="6CB255"/>
              </a:buClr>
              <a:buFont typeface="Arial" pitchFamily="34" charset="0"/>
              <a:buNone/>
              <a:defRPr sz="2000" b="0" kern="1200">
                <a:solidFill>
                  <a:srgbClr val="000000"/>
                </a:solidFill>
                <a:latin typeface="+mn-lt"/>
                <a:ea typeface="+mn-ea"/>
                <a:cs typeface="+mn-cs"/>
              </a:defRPr>
            </a:lvl1pPr>
            <a:lvl2pPr marL="731520" indent="-457200" algn="l" defTabSz="914400" rtl="0" eaLnBrk="1" latinLnBrk="0" hangingPunct="1">
              <a:spcBef>
                <a:spcPct val="20000"/>
              </a:spcBef>
              <a:buClr>
                <a:srgbClr val="6CB255"/>
              </a:buClr>
              <a:buFont typeface="+mj-lt"/>
              <a:buAutoNum type="alphaLcParenR"/>
              <a:defRPr sz="2000" kern="1200">
                <a:solidFill>
                  <a:schemeClr val="tx1"/>
                </a:solidFill>
                <a:latin typeface="+mn-lt"/>
                <a:ea typeface="+mn-ea"/>
                <a:cs typeface="+mn-cs"/>
              </a:defRPr>
            </a:lvl2pPr>
            <a:lvl3pPr marL="1257300" indent="-342900" algn="l" defTabSz="914400" rtl="0" eaLnBrk="1" latinLnBrk="0" hangingPunct="1">
              <a:spcBef>
                <a:spcPct val="20000"/>
              </a:spcBef>
              <a:buClr>
                <a:srgbClr val="6CB255"/>
              </a:buClr>
              <a:buFont typeface="+mj-lt"/>
              <a:buAutoNum type="alphaLcParenR"/>
              <a:defRPr sz="1800" kern="1200">
                <a:solidFill>
                  <a:schemeClr val="tx1"/>
                </a:solidFill>
                <a:latin typeface="+mn-lt"/>
                <a:ea typeface="+mn-ea"/>
                <a:cs typeface="+mn-cs"/>
              </a:defRPr>
            </a:lvl3pPr>
            <a:lvl4pPr marL="1714500" indent="-342900" algn="l" defTabSz="914400" rtl="0" eaLnBrk="1" latinLnBrk="0" hangingPunct="1">
              <a:spcBef>
                <a:spcPct val="20000"/>
              </a:spcBef>
              <a:buClr>
                <a:srgbClr val="6CB255"/>
              </a:buClr>
              <a:buFont typeface="+mj-lt"/>
              <a:buAutoNum type="alphaLcParenR"/>
              <a:defRPr sz="1800" kern="1200">
                <a:solidFill>
                  <a:schemeClr val="tx1"/>
                </a:solidFill>
                <a:latin typeface="+mn-lt"/>
                <a:ea typeface="+mn-ea"/>
                <a:cs typeface="+mn-cs"/>
              </a:defRPr>
            </a:lvl4pPr>
            <a:lvl5pPr marL="2171700" indent="-342900" algn="l" defTabSz="914400" rtl="0" eaLnBrk="1" latinLnBrk="0" hangingPunct="1">
              <a:spcBef>
                <a:spcPct val="20000"/>
              </a:spcBef>
              <a:buClr>
                <a:srgbClr val="6CB255"/>
              </a:buClr>
              <a:buFont typeface="+mj-lt"/>
              <a:buAutoNum type="alphaLcParen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r>
              <a:rPr lang="en-US" sz="1400" dirty="0"/>
              <a:t>Figure 4.22 Medical marijuana shops are becoming more and more common in the United States.</a:t>
            </a:r>
            <a:r>
              <a:rPr lang="pt-BR" sz="1400" dirty="0"/>
              <a:t>(</a:t>
            </a:r>
            <a:r>
              <a:rPr lang="pt-BR" sz="1400" dirty="0" err="1"/>
              <a:t>credit</a:t>
            </a:r>
            <a:r>
              <a:rPr lang="pt-BR" sz="1400" dirty="0"/>
              <a:t>: Laurie Avocado)</a:t>
            </a:r>
            <a:endParaRPr lang="en-US" sz="1400" dirty="0"/>
          </a:p>
        </p:txBody>
      </p:sp>
    </p:spTree>
    <p:extLst>
      <p:ext uri="{BB962C8B-B14F-4D97-AF65-F5344CB8AC3E}">
        <p14:creationId xmlns:p14="http://schemas.microsoft.com/office/powerpoint/2010/main" val="38316479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241326"/>
            <a:ext cx="8062912" cy="866291"/>
          </a:xfrm>
        </p:spPr>
        <p:txBody>
          <a:bodyPr>
            <a:normAutofit/>
          </a:bodyPr>
          <a:lstStyle/>
          <a:p>
            <a:pPr algn="r"/>
            <a:r>
              <a:rPr lang="en-US" dirty="0"/>
              <a:t>Other states of consciousness:</a:t>
            </a:r>
            <a:br>
              <a:rPr lang="en-US" dirty="0"/>
            </a:br>
            <a:r>
              <a:rPr lang="en-US" dirty="0"/>
              <a:t>Hypnosis</a:t>
            </a:r>
            <a:endParaRPr lang="en-US" sz="2400" dirty="0">
              <a:solidFill>
                <a:srgbClr val="6CB255"/>
              </a:solidFill>
            </a:endParaRPr>
          </a:p>
        </p:txBody>
      </p:sp>
      <p:pic>
        <p:nvPicPr>
          <p:cNvPr id="2" name="Picture Placeholder 1" descr="CNX_Psych_04_06_Hypnotist.jpg"/>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6746" r="-6746"/>
          <a:stretch>
            <a:fillRect/>
          </a:stretch>
        </p:blipFill>
        <p:spPr>
          <a:xfrm>
            <a:off x="6376052" y="1652428"/>
            <a:ext cx="2547016" cy="3321453"/>
          </a:xfrm>
        </p:spPr>
      </p:pic>
      <p:sp>
        <p:nvSpPr>
          <p:cNvPr id="14" name="Text Placeholder 13"/>
          <p:cNvSpPr>
            <a:spLocks noGrp="1"/>
          </p:cNvSpPr>
          <p:nvPr>
            <p:ph type="body" sz="quarter" idx="14"/>
          </p:nvPr>
        </p:nvSpPr>
        <p:spPr>
          <a:xfrm>
            <a:off x="380694" y="1652428"/>
            <a:ext cx="5995357" cy="4422907"/>
          </a:xfrm>
        </p:spPr>
        <p:txBody>
          <a:bodyPr>
            <a:noAutofit/>
          </a:bodyPr>
          <a:lstStyle/>
          <a:p>
            <a:pPr>
              <a:spcBef>
                <a:spcPts val="480"/>
              </a:spcBef>
            </a:pPr>
            <a:r>
              <a:rPr lang="en-US" sz="1700" dirty="0">
                <a:solidFill>
                  <a:schemeClr val="tx1"/>
                </a:solidFill>
              </a:rPr>
              <a:t>Hypnosis is an extreme focus on the self that involves suggested changes of behavior and experience.</a:t>
            </a:r>
          </a:p>
          <a:p>
            <a:pPr marL="285750" indent="-285750">
              <a:spcBef>
                <a:spcPts val="480"/>
              </a:spcBef>
              <a:buFontTx/>
              <a:buChar char="-"/>
            </a:pPr>
            <a:r>
              <a:rPr lang="en-US" sz="1700" dirty="0">
                <a:solidFill>
                  <a:schemeClr val="tx1"/>
                </a:solidFill>
              </a:rPr>
              <a:t>Clinicians may use relaxation and suggestion in an attempt to alter the thoughts and perceptions of a patient.</a:t>
            </a:r>
          </a:p>
          <a:p>
            <a:pPr marL="285750" indent="-285750">
              <a:spcBef>
                <a:spcPts val="480"/>
              </a:spcBef>
              <a:buFontTx/>
              <a:buChar char="-"/>
            </a:pPr>
            <a:r>
              <a:rPr lang="en-US" sz="1700" dirty="0">
                <a:solidFill>
                  <a:schemeClr val="tx1"/>
                </a:solidFill>
              </a:rPr>
              <a:t>Has been used to draw out information believed to be buried in someone’s memory.</a:t>
            </a:r>
          </a:p>
          <a:p>
            <a:pPr marL="285750" indent="-285750">
              <a:spcBef>
                <a:spcPts val="480"/>
              </a:spcBef>
              <a:buFontTx/>
              <a:buChar char="-"/>
            </a:pPr>
            <a:r>
              <a:rPr lang="en-US" sz="1700" dirty="0">
                <a:solidFill>
                  <a:schemeClr val="tx1"/>
                </a:solidFill>
              </a:rPr>
              <a:t>Unlike portrayals in the media, individuals undergoing hypnosis are in control of their own behaviors.</a:t>
            </a:r>
          </a:p>
          <a:p>
            <a:pPr marL="285750" indent="-285750">
              <a:spcBef>
                <a:spcPts val="480"/>
              </a:spcBef>
              <a:buFontTx/>
              <a:buChar char="-"/>
            </a:pPr>
            <a:r>
              <a:rPr lang="en-US" sz="1700" dirty="0">
                <a:solidFill>
                  <a:schemeClr val="tx1"/>
                </a:solidFill>
              </a:rPr>
              <a:t>People vary in their ability to be hypnotized.</a:t>
            </a:r>
          </a:p>
          <a:p>
            <a:pPr marL="285750" indent="-285750">
              <a:spcBef>
                <a:spcPts val="480"/>
              </a:spcBef>
              <a:buFontTx/>
              <a:buChar char="-"/>
            </a:pPr>
            <a:r>
              <a:rPr lang="en-US" sz="1700" dirty="0">
                <a:solidFill>
                  <a:schemeClr val="tx1"/>
                </a:solidFill>
              </a:rPr>
              <a:t>Uses include pain management, treatment of depression and anxiety, quitting smoking and weight loss.</a:t>
            </a:r>
          </a:p>
        </p:txBody>
      </p:sp>
      <p:pic>
        <p:nvPicPr>
          <p:cNvPr id="11" name="Picture 10" descr="OSC-Stacked-TM-RGB-1.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80695" y="241326"/>
            <a:ext cx="1051734" cy="751709"/>
          </a:xfrm>
          <a:prstGeom prst="rect">
            <a:avLst/>
          </a:prstGeom>
        </p:spPr>
      </p:pic>
      <p:sp>
        <p:nvSpPr>
          <p:cNvPr id="3" name="TextBox 2"/>
          <p:cNvSpPr txBox="1"/>
          <p:nvPr/>
        </p:nvSpPr>
        <p:spPr>
          <a:xfrm>
            <a:off x="6502685" y="5238427"/>
            <a:ext cx="2293750" cy="1231106"/>
          </a:xfrm>
          <a:prstGeom prst="rect">
            <a:avLst/>
          </a:prstGeom>
          <a:noFill/>
        </p:spPr>
        <p:txBody>
          <a:bodyPr wrap="square" rtlCol="0">
            <a:spAutoFit/>
          </a:bodyPr>
          <a:lstStyle/>
          <a:p>
            <a:r>
              <a:rPr lang="en-US" sz="1400" dirty="0"/>
              <a:t>Figure 4.23 Popular portrayals of hypnosis have led to some widely-held misconceptions.</a:t>
            </a:r>
          </a:p>
          <a:p>
            <a:endParaRPr lang="en-US" dirty="0"/>
          </a:p>
        </p:txBody>
      </p:sp>
    </p:spTree>
    <p:extLst>
      <p:ext uri="{BB962C8B-B14F-4D97-AF65-F5344CB8AC3E}">
        <p14:creationId xmlns:p14="http://schemas.microsoft.com/office/powerpoint/2010/main" val="1807866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26"/>
            <a:ext cx="8062912" cy="751709"/>
          </a:xfrm>
        </p:spPr>
        <p:txBody>
          <a:bodyPr>
            <a:normAutofit fontScale="90000"/>
          </a:bodyPr>
          <a:lstStyle/>
          <a:p>
            <a:r>
              <a:rPr lang="en-US"/>
              <a:t>Other states of consciousness:</a:t>
            </a:r>
            <a:br>
              <a:rPr lang="en-US"/>
            </a:br>
            <a:r>
              <a:rPr lang="en-US"/>
              <a:t>meditation</a:t>
            </a:r>
            <a:endParaRPr lang="en-US" dirty="0"/>
          </a:p>
        </p:txBody>
      </p:sp>
      <p:sp>
        <p:nvSpPr>
          <p:cNvPr id="7" name="Text Placeholder 6"/>
          <p:cNvSpPr>
            <a:spLocks noGrp="1"/>
          </p:cNvSpPr>
          <p:nvPr>
            <p:ph type="body" sz="quarter" idx="14"/>
          </p:nvPr>
        </p:nvSpPr>
        <p:spPr>
          <a:xfrm>
            <a:off x="457199" y="5563342"/>
            <a:ext cx="8367221" cy="1132014"/>
          </a:xfrm>
        </p:spPr>
        <p:txBody>
          <a:bodyPr>
            <a:normAutofit lnSpcReduction="10000"/>
          </a:bodyPr>
          <a:lstStyle/>
          <a:p>
            <a:pPr marL="342900" indent="-342900">
              <a:buAutoNum type="alphaLcParenBoth"/>
            </a:pPr>
            <a:r>
              <a:rPr lang="en-US" sz="1400" dirty="0"/>
              <a:t>This is a statue of a meditating Buddha, representing one of the many religious traditions of which meditation plays a part.</a:t>
            </a:r>
          </a:p>
          <a:p>
            <a:pPr marL="342900" indent="-342900">
              <a:buAutoNum type="alphaLcParenBoth"/>
            </a:pPr>
            <a:r>
              <a:rPr lang="en-US" sz="1400" dirty="0"/>
              <a:t>People practicing meditation may experience an alternate state of consciousness. </a:t>
            </a:r>
          </a:p>
          <a:p>
            <a:r>
              <a:rPr lang="en-US" sz="1400" dirty="0"/>
              <a:t>Figure 4.24 (credit a: modification of work by Jim </a:t>
            </a:r>
            <a:r>
              <a:rPr lang="en-US" sz="1400" dirty="0" err="1"/>
              <a:t>Epler</a:t>
            </a:r>
            <a:r>
              <a:rPr lang="en-US" sz="1400" dirty="0"/>
              <a:t>; credit b: modification of work by Caleb </a:t>
            </a:r>
            <a:r>
              <a:rPr lang="en-US" sz="1400" dirty="0" err="1"/>
              <a:t>Roenigk</a:t>
            </a:r>
            <a:r>
              <a:rPr lang="en-US" sz="1400" dirty="0"/>
              <a:t>)</a:t>
            </a:r>
          </a:p>
        </p:txBody>
      </p:sp>
      <p:pic>
        <p:nvPicPr>
          <p:cNvPr id="8" name="Picture 7" descr="OSC-Stacked-TM-RGB-1.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pic>
        <p:nvPicPr>
          <p:cNvPr id="4" name="Picture Placeholder 3" descr="CNX_Psych_04_06_Buddha.jpg"/>
          <p:cNvPicPr>
            <a:picLocks noGrp="1" noChangeAspect="1"/>
          </p:cNvPicPr>
          <p:nvPr>
            <p:ph type="pic" sz="quarter" idx="13"/>
          </p:nvPr>
        </p:nvPicPr>
        <p:blipFill>
          <a:blip r:embed="rId3" cstate="email">
            <a:extLst>
              <a:ext uri="{28A0092B-C50C-407E-A947-70E740481C1C}">
                <a14:useLocalDpi xmlns:a14="http://schemas.microsoft.com/office/drawing/2010/main" val="0"/>
              </a:ext>
            </a:extLst>
          </a:blip>
          <a:srcRect l="-5545" r="-5545"/>
          <a:stretch>
            <a:fillRect/>
          </a:stretch>
        </p:blipFill>
        <p:spPr>
          <a:xfrm>
            <a:off x="1540432" y="3003723"/>
            <a:ext cx="5896447" cy="2559619"/>
          </a:xfrm>
        </p:spPr>
      </p:pic>
      <p:sp>
        <p:nvSpPr>
          <p:cNvPr id="2" name="TextBox 1"/>
          <p:cNvSpPr txBox="1"/>
          <p:nvPr/>
        </p:nvSpPr>
        <p:spPr>
          <a:xfrm>
            <a:off x="457199" y="1115152"/>
            <a:ext cx="8367221" cy="1728678"/>
          </a:xfrm>
          <a:prstGeom prst="rect">
            <a:avLst/>
          </a:prstGeom>
          <a:noFill/>
        </p:spPr>
        <p:txBody>
          <a:bodyPr wrap="square" rtlCol="0">
            <a:spAutoFit/>
          </a:bodyPr>
          <a:lstStyle/>
          <a:p>
            <a:pPr>
              <a:spcBef>
                <a:spcPts val="480"/>
              </a:spcBef>
              <a:spcAft>
                <a:spcPts val="600"/>
              </a:spcAft>
            </a:pPr>
            <a:r>
              <a:rPr lang="en-US" sz="1700" dirty="0"/>
              <a:t>Meditation is the act of focusing on a single target such as breath or a repeated sound to increase awareness of the moment.</a:t>
            </a:r>
          </a:p>
          <a:p>
            <a:pPr>
              <a:spcBef>
                <a:spcPts val="480"/>
              </a:spcBef>
              <a:spcAft>
                <a:spcPts val="600"/>
              </a:spcAft>
            </a:pPr>
            <a:r>
              <a:rPr lang="en-US" sz="1700" dirty="0"/>
              <a:t>Meditation involves relaxed, yet focused, awareness.</a:t>
            </a:r>
          </a:p>
          <a:p>
            <a:pPr>
              <a:spcBef>
                <a:spcPts val="480"/>
              </a:spcBef>
              <a:spcAft>
                <a:spcPts val="600"/>
              </a:spcAft>
            </a:pPr>
            <a:r>
              <a:rPr lang="en-US" sz="1700" dirty="0"/>
              <a:t>Shows promise in stress management, sleep quality, pain management and treatment of mood and anxiety disorder.</a:t>
            </a:r>
          </a:p>
        </p:txBody>
      </p:sp>
    </p:spTree>
    <p:extLst>
      <p:ext uri="{BB962C8B-B14F-4D97-AF65-F5344CB8AC3E}">
        <p14:creationId xmlns:p14="http://schemas.microsoft.com/office/powerpoint/2010/main" val="25930080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Circadian rhythms</a:t>
            </a:r>
          </a:p>
        </p:txBody>
      </p:sp>
      <p:sp>
        <p:nvSpPr>
          <p:cNvPr id="7" name="Text Placeholder 6"/>
          <p:cNvSpPr>
            <a:spLocks noGrp="1"/>
          </p:cNvSpPr>
          <p:nvPr>
            <p:ph type="body" sz="quarter" idx="14"/>
          </p:nvPr>
        </p:nvSpPr>
        <p:spPr>
          <a:xfrm>
            <a:off x="457200" y="4622457"/>
            <a:ext cx="8062912" cy="1868284"/>
          </a:xfrm>
        </p:spPr>
        <p:txBody>
          <a:bodyPr>
            <a:normAutofit/>
          </a:bodyPr>
          <a:lstStyle/>
          <a:p>
            <a:pPr>
              <a:spcBef>
                <a:spcPts val="480"/>
              </a:spcBef>
            </a:pPr>
            <a:r>
              <a:rPr lang="en-US" sz="1700" dirty="0"/>
              <a:t>This chart illustrates the circadian change in body temperature over 28 hours in a group of eight young men. Body temperature rises throughout the waking day, peaking in the afternoon, and falls during sleep with the lowest point occurring during the very early morning hours.</a:t>
            </a:r>
          </a:p>
        </p:txBody>
      </p:sp>
      <p:pic>
        <p:nvPicPr>
          <p:cNvPr id="8" name="Picture 7" descr="OSC-Stacked-TM-RGB-1.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pic>
        <p:nvPicPr>
          <p:cNvPr id="3" name="Picture Placeholder 2" descr="CNX_Psych_04_01_Rhythms.jpg"/>
          <p:cNvPicPr>
            <a:picLocks noGrp="1" noChangeAspect="1"/>
          </p:cNvPicPr>
          <p:nvPr>
            <p:ph type="pic" sz="quarter" idx="13"/>
          </p:nvPr>
        </p:nvPicPr>
        <p:blipFill>
          <a:blip r:embed="rId3" cstate="email">
            <a:extLst>
              <a:ext uri="{28A0092B-C50C-407E-A947-70E740481C1C}">
                <a14:useLocalDpi xmlns:a14="http://schemas.microsoft.com/office/drawing/2010/main" val="0"/>
              </a:ext>
            </a:extLst>
          </a:blip>
          <a:srcRect l="-32723" r="-32723"/>
          <a:stretch>
            <a:fillRect/>
          </a:stretch>
        </p:blipFill>
        <p:spPr/>
      </p:pic>
      <p:sp>
        <p:nvSpPr>
          <p:cNvPr id="2" name="TextBox 1"/>
          <p:cNvSpPr txBox="1"/>
          <p:nvPr/>
        </p:nvSpPr>
        <p:spPr>
          <a:xfrm>
            <a:off x="6940445" y="4017364"/>
            <a:ext cx="1049312" cy="307777"/>
          </a:xfrm>
          <a:prstGeom prst="rect">
            <a:avLst/>
          </a:prstGeom>
          <a:noFill/>
        </p:spPr>
        <p:txBody>
          <a:bodyPr wrap="square" rtlCol="0">
            <a:spAutoFit/>
          </a:bodyPr>
          <a:lstStyle/>
          <a:p>
            <a:r>
              <a:rPr lang="en-US" sz="1400" dirty="0"/>
              <a:t>Figure 4.2</a:t>
            </a:r>
          </a:p>
        </p:txBody>
      </p:sp>
    </p:spTree>
    <p:extLst>
      <p:ext uri="{BB962C8B-B14F-4D97-AF65-F5344CB8AC3E}">
        <p14:creationId xmlns:p14="http://schemas.microsoft.com/office/powerpoint/2010/main" val="10399969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The suprachiasmatic nucleus (SCN)</a:t>
            </a:r>
          </a:p>
        </p:txBody>
      </p:sp>
      <p:sp>
        <p:nvSpPr>
          <p:cNvPr id="7" name="Text Placeholder 6"/>
          <p:cNvSpPr>
            <a:spLocks noGrp="1"/>
          </p:cNvSpPr>
          <p:nvPr>
            <p:ph type="body" sz="quarter" idx="14"/>
          </p:nvPr>
        </p:nvSpPr>
        <p:spPr>
          <a:xfrm>
            <a:off x="457200" y="4843981"/>
            <a:ext cx="8062912" cy="1773795"/>
          </a:xfrm>
        </p:spPr>
        <p:txBody>
          <a:bodyPr>
            <a:normAutofit/>
          </a:bodyPr>
          <a:lstStyle/>
          <a:p>
            <a:pPr>
              <a:lnSpc>
                <a:spcPct val="110000"/>
              </a:lnSpc>
              <a:spcBef>
                <a:spcPts val="480"/>
              </a:spcBef>
            </a:pPr>
            <a:r>
              <a:rPr lang="en-US" sz="1700" dirty="0"/>
              <a:t>The suprachiasmatic nucleus (SCN), located in the hypothalamus, serves as the brain’s clock mechanism. </a:t>
            </a:r>
          </a:p>
          <a:p>
            <a:pPr>
              <a:lnSpc>
                <a:spcPct val="110000"/>
              </a:lnSpc>
              <a:spcBef>
                <a:spcPts val="480"/>
              </a:spcBef>
            </a:pPr>
            <a:r>
              <a:rPr lang="en-US" sz="1700" dirty="0"/>
              <a:t>The clock sets itself with light information received through projections from the retina, allowing it to synchronize with the outside world.</a:t>
            </a:r>
          </a:p>
        </p:txBody>
      </p:sp>
      <p:pic>
        <p:nvPicPr>
          <p:cNvPr id="8" name="Picture 7" descr="OSC-Stacked-TM-RGB-1.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pic>
        <p:nvPicPr>
          <p:cNvPr id="3" name="Picture Placeholder 2" descr="CNX_Psych_04_01_SCN.jpg"/>
          <p:cNvPicPr>
            <a:picLocks noGrp="1" noChangeAspect="1"/>
          </p:cNvPicPr>
          <p:nvPr>
            <p:ph type="pic" sz="quarter" idx="13"/>
          </p:nvPr>
        </p:nvPicPr>
        <p:blipFill>
          <a:blip r:embed="rId3" cstate="email">
            <a:extLst>
              <a:ext uri="{28A0092B-C50C-407E-A947-70E740481C1C}">
                <a14:useLocalDpi xmlns:a14="http://schemas.microsoft.com/office/drawing/2010/main" val="0"/>
              </a:ext>
            </a:extLst>
          </a:blip>
          <a:srcRect l="-25782" r="-25782"/>
          <a:stretch>
            <a:fillRect/>
          </a:stretch>
        </p:blipFill>
        <p:spPr/>
      </p:pic>
      <p:sp>
        <p:nvSpPr>
          <p:cNvPr id="2" name="TextBox 1"/>
          <p:cNvSpPr txBox="1"/>
          <p:nvPr/>
        </p:nvSpPr>
        <p:spPr>
          <a:xfrm>
            <a:off x="7435121" y="4271554"/>
            <a:ext cx="1504715" cy="307777"/>
          </a:xfrm>
          <a:prstGeom prst="rect">
            <a:avLst/>
          </a:prstGeom>
          <a:noFill/>
        </p:spPr>
        <p:txBody>
          <a:bodyPr wrap="square" rtlCol="0">
            <a:spAutoFit/>
          </a:bodyPr>
          <a:lstStyle/>
          <a:p>
            <a:r>
              <a:rPr lang="en-US" sz="1400" dirty="0"/>
              <a:t>Figure 4.3</a:t>
            </a:r>
          </a:p>
        </p:txBody>
      </p:sp>
    </p:spTree>
    <p:extLst>
      <p:ext uri="{BB962C8B-B14F-4D97-AF65-F5344CB8AC3E}">
        <p14:creationId xmlns:p14="http://schemas.microsoft.com/office/powerpoint/2010/main" val="21209514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Melatonin and sleep regulation</a:t>
            </a:r>
          </a:p>
        </p:txBody>
      </p:sp>
      <p:sp>
        <p:nvSpPr>
          <p:cNvPr id="4" name="Text Placeholder 3"/>
          <p:cNvSpPr>
            <a:spLocks noGrp="1"/>
          </p:cNvSpPr>
          <p:nvPr>
            <p:ph type="body" sz="quarter" idx="14"/>
          </p:nvPr>
        </p:nvSpPr>
        <p:spPr>
          <a:xfrm>
            <a:off x="457200" y="1133280"/>
            <a:ext cx="8062912" cy="1977657"/>
          </a:xfrm>
        </p:spPr>
        <p:txBody>
          <a:bodyPr>
            <a:normAutofit/>
          </a:bodyPr>
          <a:lstStyle/>
          <a:p>
            <a:pPr>
              <a:spcBef>
                <a:spcPts val="480"/>
              </a:spcBef>
            </a:pPr>
            <a:r>
              <a:rPr lang="en-US" sz="1700" dirty="0"/>
              <a:t>Our sleep—wake cycle is also regulated by other factors such as the hormone melatonin.</a:t>
            </a:r>
          </a:p>
          <a:p>
            <a:pPr>
              <a:spcBef>
                <a:spcPts val="480"/>
              </a:spcBef>
            </a:pPr>
            <a:r>
              <a:rPr lang="en-US" sz="1700" dirty="0"/>
              <a:t>Melatonin release is stimulated by darkness, making us sleepy, and inhibited by daylight.</a:t>
            </a:r>
          </a:p>
          <a:p>
            <a:pPr>
              <a:spcBef>
                <a:spcPts val="480"/>
              </a:spcBef>
            </a:pPr>
            <a:r>
              <a:rPr lang="en-US" sz="1700" dirty="0"/>
              <a:t>Melatonin is released by the pineal gland.</a:t>
            </a:r>
          </a:p>
          <a:p>
            <a:endParaRPr lang="en-US" dirty="0"/>
          </a:p>
        </p:txBody>
      </p:sp>
      <p:pic>
        <p:nvPicPr>
          <p:cNvPr id="5" name="Picture 4" descr="OSC-Stacked-TM-RGB-1.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pic>
        <p:nvPicPr>
          <p:cNvPr id="8" name="Picture 7"/>
          <p:cNvPicPr>
            <a:picLocks noChangeAspect="1"/>
          </p:cNvPicPr>
          <p:nvPr/>
        </p:nvPicPr>
        <p:blipFill>
          <a:blip r:embed="rId3"/>
          <a:stretch>
            <a:fillRect/>
          </a:stretch>
        </p:blipFill>
        <p:spPr>
          <a:xfrm>
            <a:off x="4708820" y="2908643"/>
            <a:ext cx="3811292" cy="3430163"/>
          </a:xfrm>
          <a:prstGeom prst="rect">
            <a:avLst/>
          </a:prstGeom>
        </p:spPr>
      </p:pic>
      <p:sp>
        <p:nvSpPr>
          <p:cNvPr id="9" name="TextBox 8"/>
          <p:cNvSpPr txBox="1"/>
          <p:nvPr/>
        </p:nvSpPr>
        <p:spPr>
          <a:xfrm>
            <a:off x="457200" y="3110937"/>
            <a:ext cx="3541363" cy="2803332"/>
          </a:xfrm>
          <a:prstGeom prst="rect">
            <a:avLst/>
          </a:prstGeom>
          <a:noFill/>
        </p:spPr>
        <p:txBody>
          <a:bodyPr wrap="square" rtlCol="0">
            <a:spAutoFit/>
          </a:bodyPr>
          <a:lstStyle/>
          <a:p>
            <a:pPr>
              <a:spcBef>
                <a:spcPts val="480"/>
              </a:spcBef>
              <a:spcAft>
                <a:spcPts val="600"/>
              </a:spcAft>
            </a:pPr>
            <a:r>
              <a:rPr lang="en-US" b="1" dirty="0"/>
              <a:t>Sleep regulation </a:t>
            </a:r>
            <a:r>
              <a:rPr lang="mr-IN" dirty="0"/>
              <a:t>–</a:t>
            </a:r>
            <a:r>
              <a:rPr lang="en-US" dirty="0"/>
              <a:t> the brain’s control of switching between sleep and wakefulness as well as coordinating this cycle with the outside world.</a:t>
            </a:r>
          </a:p>
          <a:p>
            <a:pPr>
              <a:spcBef>
                <a:spcPts val="480"/>
              </a:spcBef>
              <a:spcAft>
                <a:spcPts val="600"/>
              </a:spcAft>
            </a:pPr>
            <a:r>
              <a:rPr lang="en-US" dirty="0"/>
              <a:t>Each person has an individual circadian pattern of activity known as a person’s </a:t>
            </a:r>
            <a:r>
              <a:rPr lang="en-US" dirty="0" err="1"/>
              <a:t>chronotype</a:t>
            </a:r>
            <a:r>
              <a:rPr lang="en-US" dirty="0"/>
              <a:t>.</a:t>
            </a:r>
          </a:p>
          <a:p>
            <a:pPr>
              <a:spcAft>
                <a:spcPts val="600"/>
              </a:spcAft>
            </a:pPr>
            <a:endParaRPr lang="en-US" dirty="0"/>
          </a:p>
        </p:txBody>
      </p:sp>
      <p:sp>
        <p:nvSpPr>
          <p:cNvPr id="10" name="TextBox 9"/>
          <p:cNvSpPr txBox="1"/>
          <p:nvPr/>
        </p:nvSpPr>
        <p:spPr>
          <a:xfrm>
            <a:off x="5156980" y="6338806"/>
            <a:ext cx="3363132" cy="307777"/>
          </a:xfrm>
          <a:prstGeom prst="rect">
            <a:avLst/>
          </a:prstGeom>
          <a:noFill/>
        </p:spPr>
        <p:txBody>
          <a:bodyPr wrap="square" rtlCol="0">
            <a:spAutoFit/>
          </a:bodyPr>
          <a:lstStyle/>
          <a:p>
            <a:r>
              <a:rPr lang="en-US" sz="1400" dirty="0"/>
              <a:t>(Credit: How sleep works - Luke </a:t>
            </a:r>
            <a:r>
              <a:rPr lang="en-US" sz="1400" dirty="0" err="1"/>
              <a:t>Mastin</a:t>
            </a:r>
            <a:r>
              <a:rPr lang="en-US" sz="1400" dirty="0"/>
              <a:t>)</a:t>
            </a:r>
          </a:p>
        </p:txBody>
      </p:sp>
    </p:spTree>
    <p:extLst>
      <p:ext uri="{BB962C8B-B14F-4D97-AF65-F5344CB8AC3E}">
        <p14:creationId xmlns:p14="http://schemas.microsoft.com/office/powerpoint/2010/main" val="10456879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DISRUPTIONS OF NORMAL SLEEP</a:t>
            </a:r>
          </a:p>
        </p:txBody>
      </p:sp>
      <p:sp>
        <p:nvSpPr>
          <p:cNvPr id="7" name="Text Placeholder 6"/>
          <p:cNvSpPr>
            <a:spLocks noGrp="1"/>
          </p:cNvSpPr>
          <p:nvPr>
            <p:ph type="body" sz="quarter" idx="14"/>
          </p:nvPr>
        </p:nvSpPr>
        <p:spPr>
          <a:xfrm>
            <a:off x="5465169" y="4370365"/>
            <a:ext cx="3244878" cy="2278408"/>
          </a:xfrm>
          <a:ln>
            <a:solidFill>
              <a:srgbClr val="72A510"/>
            </a:solidFill>
          </a:ln>
        </p:spPr>
        <p:txBody>
          <a:bodyPr>
            <a:noAutofit/>
          </a:bodyPr>
          <a:lstStyle/>
          <a:p>
            <a:pPr>
              <a:spcBef>
                <a:spcPts val="480"/>
              </a:spcBef>
            </a:pPr>
            <a:r>
              <a:rPr lang="en-US" sz="1700" dirty="0"/>
              <a:t>Devices like this are designed to provide exposure to bright light to help people maintain a regular circadian cycle. They can be helpful for people working night shifts or for people affected by seasonal variations in light.</a:t>
            </a:r>
          </a:p>
        </p:txBody>
      </p:sp>
      <p:pic>
        <p:nvPicPr>
          <p:cNvPr id="8" name="Picture 7" descr="OSC-Stacked-TM-RGB-1.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pic>
        <p:nvPicPr>
          <p:cNvPr id="3" name="Picture Placeholder 2" descr="CNX_Psych_04_01_Brightlight.jpg"/>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36475" r="-36475"/>
          <a:stretch>
            <a:fillRect/>
          </a:stretch>
        </p:blipFill>
        <p:spPr>
          <a:xfrm>
            <a:off x="4355833" y="1545836"/>
            <a:ext cx="5502055" cy="2388415"/>
          </a:xfrm>
        </p:spPr>
      </p:pic>
      <p:sp>
        <p:nvSpPr>
          <p:cNvPr id="2" name="TextBox 1"/>
          <p:cNvSpPr txBox="1"/>
          <p:nvPr/>
        </p:nvSpPr>
        <p:spPr>
          <a:xfrm>
            <a:off x="457200" y="1545836"/>
            <a:ext cx="4967207" cy="4862870"/>
          </a:xfrm>
          <a:prstGeom prst="rect">
            <a:avLst/>
          </a:prstGeom>
          <a:noFill/>
        </p:spPr>
        <p:txBody>
          <a:bodyPr wrap="square" rtlCol="0">
            <a:spAutoFit/>
          </a:bodyPr>
          <a:lstStyle/>
          <a:p>
            <a:pPr>
              <a:spcBef>
                <a:spcPts val="480"/>
              </a:spcBef>
              <a:spcAft>
                <a:spcPts val="600"/>
              </a:spcAft>
            </a:pPr>
            <a:r>
              <a:rPr lang="en-US" sz="1700" b="1" dirty="0"/>
              <a:t>Jet lag </a:t>
            </a:r>
            <a:r>
              <a:rPr lang="mr-IN" sz="1700" dirty="0"/>
              <a:t>–</a:t>
            </a:r>
            <a:r>
              <a:rPr lang="en-US" sz="1700" dirty="0"/>
              <a:t> Symptoms resulting from the mismatch between our internal circadian cycles and our environment.</a:t>
            </a:r>
          </a:p>
          <a:p>
            <a:pPr marL="285750" indent="-285750">
              <a:spcBef>
                <a:spcPts val="480"/>
              </a:spcBef>
              <a:spcAft>
                <a:spcPts val="600"/>
              </a:spcAft>
              <a:buClr>
                <a:srgbClr val="72A510"/>
              </a:buClr>
              <a:buFontTx/>
              <a:buChar char="-"/>
            </a:pPr>
            <a:r>
              <a:rPr lang="en-US" sz="1700" dirty="0"/>
              <a:t>Fatigue, sluggishness, irritability and insomnia.</a:t>
            </a:r>
          </a:p>
          <a:p>
            <a:pPr>
              <a:spcBef>
                <a:spcPts val="480"/>
              </a:spcBef>
              <a:spcAft>
                <a:spcPts val="600"/>
              </a:spcAft>
              <a:buClr>
                <a:srgbClr val="72A510"/>
              </a:buClr>
            </a:pPr>
            <a:r>
              <a:rPr lang="en-US" sz="1700" b="1" dirty="0"/>
              <a:t>Rotating shift work </a:t>
            </a:r>
            <a:r>
              <a:rPr lang="mr-IN" sz="1700" dirty="0"/>
              <a:t>–</a:t>
            </a:r>
            <a:r>
              <a:rPr lang="en-US" sz="1700" dirty="0"/>
              <a:t> A work schedule that changes from early to late on a daily/weekly basis.</a:t>
            </a:r>
          </a:p>
          <a:p>
            <a:pPr marL="285750" indent="-285750">
              <a:spcBef>
                <a:spcPts val="480"/>
              </a:spcBef>
              <a:spcAft>
                <a:spcPts val="600"/>
              </a:spcAft>
              <a:buClr>
                <a:srgbClr val="72A510"/>
              </a:buClr>
              <a:buFontTx/>
              <a:buChar char="-"/>
            </a:pPr>
            <a:r>
              <a:rPr lang="en-US" sz="1700" dirty="0"/>
              <a:t>Becomes difficult for a normal circadian rhythm to be maintained.</a:t>
            </a:r>
          </a:p>
          <a:p>
            <a:pPr marL="285750" indent="-285750">
              <a:spcBef>
                <a:spcPts val="480"/>
              </a:spcBef>
              <a:spcAft>
                <a:spcPts val="600"/>
              </a:spcAft>
              <a:buClr>
                <a:srgbClr val="72A510"/>
              </a:buClr>
              <a:buFontTx/>
              <a:buChar char="-"/>
            </a:pPr>
            <a:r>
              <a:rPr lang="en-US" sz="1700" dirty="0"/>
              <a:t>Can result in persistent feelings of exhaustion and agitation, sleeping problems and can lead to signs of depression and anxiety.</a:t>
            </a:r>
          </a:p>
          <a:p>
            <a:pPr>
              <a:spcBef>
                <a:spcPts val="480"/>
              </a:spcBef>
              <a:spcAft>
                <a:spcPts val="600"/>
              </a:spcAft>
              <a:buClr>
                <a:srgbClr val="72A510"/>
              </a:buClr>
            </a:pPr>
            <a:r>
              <a:rPr lang="en-US" sz="1700" dirty="0"/>
              <a:t>Bright light can be used to realign our biological clocks with the external environment.</a:t>
            </a:r>
          </a:p>
          <a:p>
            <a:pPr>
              <a:spcBef>
                <a:spcPts val="480"/>
              </a:spcBef>
              <a:spcAft>
                <a:spcPts val="600"/>
              </a:spcAft>
            </a:pPr>
            <a:endParaRPr lang="en-US" sz="1700" dirty="0"/>
          </a:p>
        </p:txBody>
      </p:sp>
      <p:sp>
        <p:nvSpPr>
          <p:cNvPr id="4" name="TextBox 3"/>
          <p:cNvSpPr txBox="1"/>
          <p:nvPr/>
        </p:nvSpPr>
        <p:spPr>
          <a:xfrm>
            <a:off x="457200" y="1028735"/>
            <a:ext cx="7183751" cy="787395"/>
          </a:xfrm>
          <a:prstGeom prst="rect">
            <a:avLst/>
          </a:prstGeom>
          <a:noFill/>
        </p:spPr>
        <p:txBody>
          <a:bodyPr wrap="square" rtlCol="0">
            <a:spAutoFit/>
          </a:bodyPr>
          <a:lstStyle/>
          <a:p>
            <a:pPr>
              <a:spcBef>
                <a:spcPts val="480"/>
              </a:spcBef>
              <a:spcAft>
                <a:spcPts val="600"/>
              </a:spcAft>
            </a:pPr>
            <a:r>
              <a:rPr lang="en-US"/>
              <a:t>Certain circumstances can throw off our circadian rhythms.</a:t>
            </a:r>
          </a:p>
          <a:p>
            <a:pPr>
              <a:spcBef>
                <a:spcPts val="480"/>
              </a:spcBef>
              <a:spcAft>
                <a:spcPts val="600"/>
              </a:spcAft>
            </a:pPr>
            <a:endParaRPr lang="en-US" dirty="0"/>
          </a:p>
        </p:txBody>
      </p:sp>
      <p:sp>
        <p:nvSpPr>
          <p:cNvPr id="6" name="TextBox 5"/>
          <p:cNvSpPr txBox="1"/>
          <p:nvPr/>
        </p:nvSpPr>
        <p:spPr>
          <a:xfrm>
            <a:off x="7698988" y="3977271"/>
            <a:ext cx="1278897" cy="307777"/>
          </a:xfrm>
          <a:prstGeom prst="rect">
            <a:avLst/>
          </a:prstGeom>
          <a:noFill/>
        </p:spPr>
        <p:txBody>
          <a:bodyPr wrap="square" rtlCol="0">
            <a:spAutoFit/>
          </a:bodyPr>
          <a:lstStyle/>
          <a:p>
            <a:r>
              <a:rPr lang="en-US" sz="1400" dirty="0"/>
              <a:t>Figure 4.4</a:t>
            </a:r>
          </a:p>
        </p:txBody>
      </p:sp>
    </p:spTree>
    <p:extLst>
      <p:ext uri="{BB962C8B-B14F-4D97-AF65-F5344CB8AC3E}">
        <p14:creationId xmlns:p14="http://schemas.microsoft.com/office/powerpoint/2010/main" val="13085714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Sleep deprivation</a:t>
            </a:r>
          </a:p>
        </p:txBody>
      </p:sp>
      <p:sp>
        <p:nvSpPr>
          <p:cNvPr id="7" name="Text Placeholder 6"/>
          <p:cNvSpPr>
            <a:spLocks noGrp="1"/>
          </p:cNvSpPr>
          <p:nvPr>
            <p:ph type="body" sz="quarter" idx="14"/>
          </p:nvPr>
        </p:nvSpPr>
        <p:spPr>
          <a:xfrm>
            <a:off x="457199" y="5828124"/>
            <a:ext cx="8367222" cy="1029876"/>
          </a:xfrm>
        </p:spPr>
        <p:txBody>
          <a:bodyPr>
            <a:normAutofit/>
          </a:bodyPr>
          <a:lstStyle/>
          <a:p>
            <a:pPr>
              <a:spcBef>
                <a:spcPts val="480"/>
              </a:spcBef>
            </a:pPr>
            <a:r>
              <a:rPr lang="en-US" sz="1600" dirty="0"/>
              <a:t>This figure illustrates some of the negative consequences of sleep deprivation. While cognitive deficits may be the most obvious, many body systems are negatively impacted by lack of sleep. </a:t>
            </a:r>
          </a:p>
        </p:txBody>
      </p:sp>
      <p:pic>
        <p:nvPicPr>
          <p:cNvPr id="8" name="Picture 7" descr="OSC-Stacked-TM-RGB-1.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pic>
        <p:nvPicPr>
          <p:cNvPr id="3" name="Picture Placeholder 2" descr="CNX_Psych_04_01_Sleepless.jpg"/>
          <p:cNvPicPr>
            <a:picLocks noGrp="1" noChangeAspect="1"/>
          </p:cNvPicPr>
          <p:nvPr>
            <p:ph type="pic" sz="quarter" idx="13"/>
          </p:nvPr>
        </p:nvPicPr>
        <p:blipFill>
          <a:blip r:embed="rId3" cstate="email">
            <a:extLst>
              <a:ext uri="{28A0092B-C50C-407E-A947-70E740481C1C}">
                <a14:useLocalDpi xmlns:a14="http://schemas.microsoft.com/office/drawing/2010/main" val="0"/>
              </a:ext>
            </a:extLst>
          </a:blip>
          <a:srcRect l="-11667" r="-11667"/>
          <a:stretch>
            <a:fillRect/>
          </a:stretch>
        </p:blipFill>
        <p:spPr>
          <a:xfrm>
            <a:off x="99059" y="2017119"/>
            <a:ext cx="8779194" cy="3811005"/>
          </a:xfrm>
        </p:spPr>
      </p:pic>
      <p:sp>
        <p:nvSpPr>
          <p:cNvPr id="2" name="TextBox 1"/>
          <p:cNvSpPr txBox="1"/>
          <p:nvPr/>
        </p:nvSpPr>
        <p:spPr>
          <a:xfrm>
            <a:off x="4122549" y="6430983"/>
            <a:ext cx="5213316" cy="307777"/>
          </a:xfrm>
          <a:prstGeom prst="rect">
            <a:avLst/>
          </a:prstGeom>
          <a:noFill/>
        </p:spPr>
        <p:txBody>
          <a:bodyPr wrap="square" rtlCol="0">
            <a:spAutoFit/>
          </a:bodyPr>
          <a:lstStyle/>
          <a:p>
            <a:r>
              <a:rPr lang="en-US" sz="1400" dirty="0"/>
              <a:t>Figure 4.5 (credit: modification of work </a:t>
            </a:r>
            <a:r>
              <a:rPr lang="sv-SE" sz="1400" dirty="0"/>
              <a:t>by Mikael Häggström)</a:t>
            </a:r>
            <a:endParaRPr lang="en-US" sz="1400" dirty="0"/>
          </a:p>
        </p:txBody>
      </p:sp>
      <p:sp>
        <p:nvSpPr>
          <p:cNvPr id="4" name="TextBox 3"/>
          <p:cNvSpPr txBox="1"/>
          <p:nvPr/>
        </p:nvSpPr>
        <p:spPr>
          <a:xfrm>
            <a:off x="457199" y="1206576"/>
            <a:ext cx="8367222" cy="1018227"/>
          </a:xfrm>
          <a:prstGeom prst="rect">
            <a:avLst/>
          </a:prstGeom>
          <a:noFill/>
        </p:spPr>
        <p:txBody>
          <a:bodyPr wrap="square" rtlCol="0">
            <a:spAutoFit/>
          </a:bodyPr>
          <a:lstStyle/>
          <a:p>
            <a:pPr>
              <a:spcBef>
                <a:spcPts val="480"/>
              </a:spcBef>
              <a:spcAft>
                <a:spcPts val="600"/>
              </a:spcAft>
            </a:pPr>
            <a:r>
              <a:rPr lang="en-US" sz="1700" b="1" dirty="0"/>
              <a:t>Sleep debt </a:t>
            </a:r>
            <a:r>
              <a:rPr lang="mr-IN" sz="1700" dirty="0"/>
              <a:t>–</a:t>
            </a:r>
            <a:r>
              <a:rPr lang="en-US" sz="1700" dirty="0"/>
              <a:t> result of insufficient sleep on a chronic basis.</a:t>
            </a:r>
          </a:p>
          <a:p>
            <a:pPr>
              <a:spcBef>
                <a:spcPts val="480"/>
              </a:spcBef>
              <a:spcAft>
                <a:spcPts val="600"/>
              </a:spcAft>
            </a:pPr>
            <a:r>
              <a:rPr lang="en-US" sz="1700" b="1" dirty="0"/>
              <a:t>Sleep rebound </a:t>
            </a:r>
            <a:r>
              <a:rPr lang="mr-IN" sz="1700" dirty="0"/>
              <a:t>–</a:t>
            </a:r>
            <a:r>
              <a:rPr lang="en-US" sz="1700" dirty="0"/>
              <a:t>  a sleep-deprived individual will tend to take a shorter time to fall asleep during subsequent opportunities for sleep.</a:t>
            </a:r>
          </a:p>
        </p:txBody>
      </p:sp>
    </p:spTree>
    <p:extLst>
      <p:ext uri="{BB962C8B-B14F-4D97-AF65-F5344CB8AC3E}">
        <p14:creationId xmlns:p14="http://schemas.microsoft.com/office/powerpoint/2010/main" val="41917751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What is sleep?</a:t>
            </a:r>
          </a:p>
        </p:txBody>
      </p:sp>
      <p:sp>
        <p:nvSpPr>
          <p:cNvPr id="7" name="Text Placeholder 6"/>
          <p:cNvSpPr>
            <a:spLocks noGrp="1"/>
          </p:cNvSpPr>
          <p:nvPr>
            <p:ph type="body" sz="quarter" idx="14"/>
          </p:nvPr>
        </p:nvSpPr>
        <p:spPr>
          <a:xfrm>
            <a:off x="457200" y="5639840"/>
            <a:ext cx="8062912" cy="1166382"/>
          </a:xfrm>
        </p:spPr>
        <p:txBody>
          <a:bodyPr>
            <a:normAutofit fontScale="85000" lnSpcReduction="10000"/>
          </a:bodyPr>
          <a:lstStyle/>
          <a:p>
            <a:r>
              <a:rPr lang="en-US" sz="1400" dirty="0"/>
              <a:t>Figure 4.6 </a:t>
            </a:r>
            <a:r>
              <a:rPr lang="en-US" sz="1600" dirty="0"/>
              <a:t>This is a segment of a </a:t>
            </a:r>
            <a:r>
              <a:rPr lang="en-US" sz="1600" dirty="0" err="1"/>
              <a:t>polysonograph</a:t>
            </a:r>
            <a:r>
              <a:rPr lang="en-US" sz="1600" dirty="0"/>
              <a:t> (PSG), a recording of several physical variables during sleep. The </a:t>
            </a:r>
            <a:r>
              <a:rPr lang="en-US" sz="1600" i="1" dirty="0"/>
              <a:t>x</a:t>
            </a:r>
            <a:r>
              <a:rPr lang="en-US" sz="1600" dirty="0"/>
              <a:t>-axis shows passage of time in seconds; this record includes 30 seconds of data. The location of the sets of electrode that produced each signal is labeled on the </a:t>
            </a:r>
            <a:r>
              <a:rPr lang="en-US" sz="1600" i="1" dirty="0"/>
              <a:t>y</a:t>
            </a:r>
            <a:r>
              <a:rPr lang="en-US" sz="1600" dirty="0"/>
              <a:t>-axis. The red box encompasses EEG output, and the waveforms are characteristic of a specific stage of sleep. Other curves show other sleep-related data, such as body temperature, muscle activity, and heartbeat.</a:t>
            </a:r>
          </a:p>
        </p:txBody>
      </p:sp>
      <p:pic>
        <p:nvPicPr>
          <p:cNvPr id="8" name="Picture 7" descr="OSC-Stacked-TM-RGB-1.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pic>
        <p:nvPicPr>
          <p:cNvPr id="3" name="Picture Placeholder 2" descr="CNX_Psych_04_02_SleepEEG.jpg"/>
          <p:cNvPicPr>
            <a:picLocks noGrp="1" noChangeAspect="1"/>
          </p:cNvPicPr>
          <p:nvPr>
            <p:ph type="pic" sz="quarter" idx="13"/>
          </p:nvPr>
        </p:nvPicPr>
        <p:blipFill>
          <a:blip r:embed="rId3" cstate="email">
            <a:extLst>
              <a:ext uri="{28A0092B-C50C-407E-A947-70E740481C1C}">
                <a14:useLocalDpi xmlns:a14="http://schemas.microsoft.com/office/drawing/2010/main" val="0"/>
              </a:ext>
            </a:extLst>
          </a:blip>
          <a:srcRect l="-34262" r="-34262"/>
          <a:stretch>
            <a:fillRect/>
          </a:stretch>
        </p:blipFill>
        <p:spPr>
          <a:xfrm>
            <a:off x="2914505" y="2545927"/>
            <a:ext cx="7127270" cy="3093913"/>
          </a:xfrm>
        </p:spPr>
      </p:pic>
      <p:sp>
        <p:nvSpPr>
          <p:cNvPr id="2" name="TextBox 1"/>
          <p:cNvSpPr txBox="1"/>
          <p:nvPr/>
        </p:nvSpPr>
        <p:spPr>
          <a:xfrm>
            <a:off x="457200" y="1184396"/>
            <a:ext cx="8367221" cy="1633781"/>
          </a:xfrm>
          <a:prstGeom prst="rect">
            <a:avLst/>
          </a:prstGeom>
          <a:noFill/>
        </p:spPr>
        <p:txBody>
          <a:bodyPr wrap="square" rtlCol="0">
            <a:spAutoFit/>
          </a:bodyPr>
          <a:lstStyle/>
          <a:p>
            <a:pPr>
              <a:spcBef>
                <a:spcPts val="480"/>
              </a:spcBef>
              <a:spcAft>
                <a:spcPts val="600"/>
              </a:spcAft>
            </a:pPr>
            <a:r>
              <a:rPr lang="en-US" sz="1700" dirty="0"/>
              <a:t>Sleep is a state marked by relatively low physical activity and a reduced sense of awareness.</a:t>
            </a:r>
          </a:p>
          <a:p>
            <a:pPr>
              <a:spcBef>
                <a:spcPts val="480"/>
              </a:spcBef>
              <a:spcAft>
                <a:spcPts val="600"/>
              </a:spcAft>
            </a:pPr>
            <a:r>
              <a:rPr lang="en-US" sz="1700" dirty="0"/>
              <a:t>Sleep-wake cycles seem to be controlled by multiple brain areas including the thalamus and hypothalamus (slow-wave sleep) and the pons (REM sleep).</a:t>
            </a:r>
          </a:p>
          <a:p>
            <a:endParaRPr lang="en-US" dirty="0"/>
          </a:p>
        </p:txBody>
      </p:sp>
      <p:sp>
        <p:nvSpPr>
          <p:cNvPr id="4" name="TextBox 3"/>
          <p:cNvSpPr txBox="1"/>
          <p:nvPr/>
        </p:nvSpPr>
        <p:spPr>
          <a:xfrm>
            <a:off x="457200" y="2714556"/>
            <a:ext cx="3618854" cy="2841804"/>
          </a:xfrm>
          <a:prstGeom prst="rect">
            <a:avLst/>
          </a:prstGeom>
          <a:noFill/>
        </p:spPr>
        <p:txBody>
          <a:bodyPr wrap="square" rtlCol="0">
            <a:spAutoFit/>
          </a:bodyPr>
          <a:lstStyle/>
          <a:p>
            <a:pPr>
              <a:spcBef>
                <a:spcPts val="480"/>
              </a:spcBef>
              <a:spcAft>
                <a:spcPts val="600"/>
              </a:spcAft>
            </a:pPr>
            <a:r>
              <a:rPr lang="en-US" sz="1700" dirty="0"/>
              <a:t>Sleep is associated with the secretion and regulation of many hormones including: </a:t>
            </a:r>
          </a:p>
          <a:p>
            <a:pPr marL="285750" indent="-285750">
              <a:spcBef>
                <a:spcPts val="480"/>
              </a:spcBef>
              <a:spcAft>
                <a:spcPts val="600"/>
              </a:spcAft>
              <a:buClr>
                <a:srgbClr val="72A510"/>
              </a:buClr>
              <a:buFontTx/>
              <a:buChar char="-"/>
            </a:pPr>
            <a:r>
              <a:rPr lang="en-US" sz="1700" dirty="0"/>
              <a:t>Melatonin </a:t>
            </a:r>
          </a:p>
          <a:p>
            <a:pPr marL="285750" indent="-285750">
              <a:spcBef>
                <a:spcPts val="480"/>
              </a:spcBef>
              <a:spcAft>
                <a:spcPts val="600"/>
              </a:spcAft>
              <a:buClr>
                <a:srgbClr val="72A510"/>
              </a:buClr>
              <a:buFontTx/>
              <a:buChar char="-"/>
            </a:pPr>
            <a:r>
              <a:rPr lang="en-US" sz="1700" dirty="0"/>
              <a:t>Follicle stimulating hormone </a:t>
            </a:r>
          </a:p>
          <a:p>
            <a:pPr marL="285750" indent="-285750">
              <a:spcBef>
                <a:spcPts val="480"/>
              </a:spcBef>
              <a:spcAft>
                <a:spcPts val="600"/>
              </a:spcAft>
              <a:buClr>
                <a:srgbClr val="72A510"/>
              </a:buClr>
              <a:buFontTx/>
              <a:buChar char="-"/>
            </a:pPr>
            <a:r>
              <a:rPr lang="en-US" sz="1700" dirty="0"/>
              <a:t>Luteinizing hormone</a:t>
            </a:r>
          </a:p>
          <a:p>
            <a:pPr marL="285750" indent="-285750">
              <a:spcBef>
                <a:spcPts val="480"/>
              </a:spcBef>
              <a:spcAft>
                <a:spcPts val="600"/>
              </a:spcAft>
              <a:buClr>
                <a:srgbClr val="72A510"/>
              </a:buClr>
              <a:buFontTx/>
              <a:buChar char="-"/>
            </a:pPr>
            <a:r>
              <a:rPr lang="en-US" sz="1700" dirty="0"/>
              <a:t>Growth hormone. </a:t>
            </a:r>
          </a:p>
          <a:p>
            <a:endParaRPr lang="en-US" dirty="0"/>
          </a:p>
        </p:txBody>
      </p:sp>
    </p:spTree>
    <p:extLst>
      <p:ext uri="{BB962C8B-B14F-4D97-AF65-F5344CB8AC3E}">
        <p14:creationId xmlns:p14="http://schemas.microsoft.com/office/powerpoint/2010/main" val="227199699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12737</TotalTime>
  <Words>2628</Words>
  <Application>Microsoft Office PowerPoint</Application>
  <PresentationFormat>On-screen Show (4:3)</PresentationFormat>
  <Paragraphs>270</Paragraphs>
  <Slides>34</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34</vt:i4>
      </vt:variant>
    </vt:vector>
  </HeadingPairs>
  <TitlesOfParts>
    <vt:vector size="39" baseType="lpstr">
      <vt:lpstr>Arial</vt:lpstr>
      <vt:lpstr>Arial Black</vt:lpstr>
      <vt:lpstr>Calibri</vt:lpstr>
      <vt:lpstr>Mangal</vt:lpstr>
      <vt:lpstr>Essential</vt:lpstr>
      <vt:lpstr>PowerPoint Presentation</vt:lpstr>
      <vt:lpstr>What is consciousness?</vt:lpstr>
      <vt:lpstr>BIOLOGICAL RHYTHMS</vt:lpstr>
      <vt:lpstr>Circadian rhythms</vt:lpstr>
      <vt:lpstr>The suprachiasmatic nucleus (SCN)</vt:lpstr>
      <vt:lpstr>Melatonin and sleep regulation</vt:lpstr>
      <vt:lpstr>DISRUPTIONS OF NORMAL SLEEP</vt:lpstr>
      <vt:lpstr>Sleep deprivation</vt:lpstr>
      <vt:lpstr>What is sleep?</vt:lpstr>
      <vt:lpstr>Brain areas involved in sleep</vt:lpstr>
      <vt:lpstr>Why do we sleep?</vt:lpstr>
      <vt:lpstr>Stages of sleep</vt:lpstr>
      <vt:lpstr>Brainwaves during sleep</vt:lpstr>
      <vt:lpstr>Stages 1 and 2</vt:lpstr>
      <vt:lpstr>Stages 3 and 4</vt:lpstr>
      <vt:lpstr>Rapid eye movement (rem)</vt:lpstr>
      <vt:lpstr>Hypnogram of sleep stages</vt:lpstr>
      <vt:lpstr>DREAMS</vt:lpstr>
      <vt:lpstr>INSOMNIA</vt:lpstr>
      <vt:lpstr>Parasomnia</vt:lpstr>
      <vt:lpstr>SLEEP APNEA</vt:lpstr>
      <vt:lpstr>SUDDEN INFANT DEATH SYNDROME (SIDS)</vt:lpstr>
      <vt:lpstr>narcolepsy</vt:lpstr>
      <vt:lpstr>SUBSTANCE USE disorders</vt:lpstr>
      <vt:lpstr>DRUG CATEGORIES</vt:lpstr>
      <vt:lpstr>DEPRESSANTS</vt:lpstr>
      <vt:lpstr>gaba</vt:lpstr>
      <vt:lpstr>STIMULANTS</vt:lpstr>
      <vt:lpstr>Dopamine agonists</vt:lpstr>
      <vt:lpstr>Nicotine and caffeine</vt:lpstr>
      <vt:lpstr>OPIOIDS</vt:lpstr>
      <vt:lpstr>HALLUCINOGENS</vt:lpstr>
      <vt:lpstr>Other states of consciousness: Hypnosis</vt:lpstr>
      <vt:lpstr>Other states of consciousness: meditation</vt:lpstr>
    </vt:vector>
  </TitlesOfParts>
  <Company>WNI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Physics</dc:title>
  <dc:creator>Spuddy McSpare</dc:creator>
  <cp:lastModifiedBy>Stephen Maret</cp:lastModifiedBy>
  <cp:revision>85</cp:revision>
  <dcterms:created xsi:type="dcterms:W3CDTF">2012-06-04T02:13:36Z</dcterms:created>
  <dcterms:modified xsi:type="dcterms:W3CDTF">2018-05-16T14:31:43Z</dcterms:modified>
</cp:coreProperties>
</file>