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3.xml" ContentType="application/vnd.openxmlformats-officedocument.presentationml.slideMaster+xml"/>
  <Override PartName="/ppt/slides/slide30.xml" ContentType="application/vnd.openxmlformats-officedocument.presentationml.slide+xml"/>
  <Override PartName="/ppt/slideLayouts/slideLayout23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25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32.xml" ContentType="application/vnd.openxmlformats-officedocument.presentationml.slideLayout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8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39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6.xml" ContentType="application/vnd.openxmlformats-officedocument.presentationml.slideLayout+xml"/>
  <Override PartName="/docProps/core.xml" ContentType="application/vnd.openxmlformats-package.core-properties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1.xml" ContentType="application/vnd.openxmlformats-officedocument.presentationml.slideLayout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24.xml" ContentType="application/vnd.openxmlformats-officedocument.presentationml.slide+xml"/>
  <Override PartName="/ppt/slideLayouts/slideLayout19.xml" ContentType="application/vnd.openxmlformats-officedocument.presentationml.slideLayout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60" r:id="rId2"/>
    <p:sldMasterId id="2147483675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26A8"/>
    <a:srgbClr val="E8E8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7" d="100"/>
          <a:sy n="117" d="100"/>
        </p:scale>
        <p:origin x="-96" y="-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printerSettings" Target="printerSettings/printerSettings1.bin"/><Relationship Id="rId31" Type="http://schemas.openxmlformats.org/officeDocument/2006/relationships/slide" Target="slides/slide28.xml"/><Relationship Id="rId34" Type="http://schemas.openxmlformats.org/officeDocument/2006/relationships/slide" Target="slides/slide31.xml"/><Relationship Id="rId39" Type="http://schemas.openxmlformats.org/officeDocument/2006/relationships/tableStyles" Target="tableStyles.xml"/><Relationship Id="rId7" Type="http://schemas.openxmlformats.org/officeDocument/2006/relationships/slide" Target="slides/slide4.xml"/><Relationship Id="rId3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0" Type="http://schemas.openxmlformats.org/officeDocument/2006/relationships/slide" Target="slides/slide7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9" Type="http://schemas.openxmlformats.org/officeDocument/2006/relationships/slide" Target="slides/slide6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7" Type="http://schemas.openxmlformats.org/officeDocument/2006/relationships/slide" Target="slides/slide24.xml"/><Relationship Id="rId14" Type="http://schemas.openxmlformats.org/officeDocument/2006/relationships/slide" Target="slides/slide11.xml"/><Relationship Id="rId23" Type="http://schemas.openxmlformats.org/officeDocument/2006/relationships/slide" Target="slides/slide20.xml"/><Relationship Id="rId4" Type="http://schemas.openxmlformats.org/officeDocument/2006/relationships/slide" Target="slides/slide1.xml"/><Relationship Id="rId28" Type="http://schemas.openxmlformats.org/officeDocument/2006/relationships/slide" Target="slides/slide25.xml"/><Relationship Id="rId26" Type="http://schemas.openxmlformats.org/officeDocument/2006/relationships/slide" Target="slides/slide23.xml"/><Relationship Id="rId30" Type="http://schemas.openxmlformats.org/officeDocument/2006/relationships/slide" Target="slides/slide27.xml"/><Relationship Id="rId11" Type="http://schemas.openxmlformats.org/officeDocument/2006/relationships/slide" Target="slides/slide8.xml"/><Relationship Id="rId29" Type="http://schemas.openxmlformats.org/officeDocument/2006/relationships/slide" Target="slides/slide26.xml"/><Relationship Id="rId6" Type="http://schemas.openxmlformats.org/officeDocument/2006/relationships/slide" Target="slides/slide3.xml"/><Relationship Id="rId16" Type="http://schemas.openxmlformats.org/officeDocument/2006/relationships/slide" Target="slides/slide13.xml"/><Relationship Id="rId33" Type="http://schemas.openxmlformats.org/officeDocument/2006/relationships/slide" Target="slides/slide30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9" Type="http://schemas.openxmlformats.org/officeDocument/2006/relationships/slide" Target="slides/slide16.xml"/><Relationship Id="rId38" Type="http://schemas.openxmlformats.org/officeDocument/2006/relationships/theme" Target="theme/theme1.xml"/><Relationship Id="rId20" Type="http://schemas.openxmlformats.org/officeDocument/2006/relationships/slide" Target="slides/slide17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" Type="http://schemas.openxmlformats.org/officeDocument/2006/relationships/slideMaster" Target="slideMasters/slideMaster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33400" y="457200"/>
            <a:ext cx="8077200" cy="4800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5000" y="1066800"/>
            <a:ext cx="5257800" cy="4038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28600" y="152400"/>
            <a:ext cx="5334000" cy="6096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62600" y="5181600"/>
            <a:ext cx="3429000" cy="10668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33400" y="457200"/>
            <a:ext cx="8077200" cy="4800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400" y="5486400"/>
            <a:ext cx="8077200" cy="6096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5000" y="1066800"/>
            <a:ext cx="5257800" cy="4038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28600" y="152400"/>
            <a:ext cx="5334000" cy="6096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62600" y="5181600"/>
            <a:ext cx="3429000" cy="1066800"/>
          </a:xfrm>
        </p:spPr>
        <p:txBody>
          <a:bodyPr/>
          <a:lstStyle>
            <a:lvl1pPr marL="0" indent="0">
              <a:spcBef>
                <a:spcPts val="0"/>
              </a:spcBef>
              <a:defRPr/>
            </a:lvl1pPr>
            <a:lvl2pPr marL="0" indent="0">
              <a:spcBef>
                <a:spcPts val="0"/>
              </a:spcBef>
              <a:defRPr/>
            </a:lvl2pPr>
            <a:lvl3pPr marL="0" indent="0">
              <a:spcBef>
                <a:spcPts val="0"/>
              </a:spcBef>
              <a:defRPr/>
            </a:lvl3pPr>
            <a:lvl4pPr marL="0" indent="0">
              <a:spcBef>
                <a:spcPts val="0"/>
              </a:spcBef>
              <a:defRPr/>
            </a:lvl4pPr>
            <a:lvl5pPr marL="0" indent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B0B6E4-C901-054E-B4EE-BAC82BEA26FF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8FA2B-6BDE-4044-8C12-56580C39BA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9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90000">
              <a:schemeClr val="bg1"/>
            </a:gs>
            <a:gs pos="100000">
              <a:schemeClr val="bg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E25C2-E4D3-C24D-90BF-4210780D3617}" type="datetimeFigureOut">
              <a:rPr lang="en-US" smtClean="0"/>
              <a:pPr/>
              <a:t>8/20/09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6288B-796C-C440-9416-6794C11E4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90000">
              <a:schemeClr val="bg1"/>
            </a:gs>
            <a:gs pos="100000">
              <a:schemeClr val="bg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0" y="632013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/>
                <a:cs typeface="Arial"/>
              </a:rPr>
              <a:t>© 2009 Aviation Supplies &amp; Academics, Inc. All Rights Reserved.</a:t>
            </a:r>
          </a:p>
          <a:p>
            <a:pPr algn="ctr"/>
            <a:r>
              <a:rPr lang="en-US" sz="1000" dirty="0" smtClean="0">
                <a:latin typeface="Arial"/>
                <a:cs typeface="Arial"/>
              </a:rPr>
              <a:t>The Pilot’s Manual –</a:t>
            </a:r>
            <a:r>
              <a:rPr lang="en-US" sz="1000" dirty="0" smtClean="0">
                <a:latin typeface="Arial"/>
                <a:cs typeface="Arial"/>
              </a:rPr>
              <a:t> Ground </a:t>
            </a:r>
            <a:r>
              <a:rPr lang="en-US" sz="1000" dirty="0" smtClean="0">
                <a:latin typeface="Arial"/>
                <a:cs typeface="Arial"/>
              </a:rPr>
              <a:t>School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105400"/>
            <a:ext cx="8229600" cy="102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 typeface="Arial"/>
        <a:buNone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ctr" defTabSz="457200" rtl="0" eaLnBrk="1" latinLnBrk="0" hangingPunct="1">
        <a:spcBef>
          <a:spcPct val="20000"/>
        </a:spcBef>
        <a:buFont typeface="Arial"/>
        <a:buChar char="•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ctr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90000">
              <a:schemeClr val="bg1"/>
            </a:gs>
            <a:gs pos="100000">
              <a:schemeClr val="bg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0" y="632013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/>
                <a:cs typeface="Arial"/>
              </a:rPr>
              <a:t>© 2009 Aviation Supplies &amp; Academics, Inc. All Rights Reserved.</a:t>
            </a:r>
          </a:p>
          <a:p>
            <a:pPr algn="ctr"/>
            <a:r>
              <a:rPr lang="en-US" sz="1000" dirty="0" smtClean="0">
                <a:latin typeface="Arial"/>
                <a:cs typeface="Arial"/>
              </a:rPr>
              <a:t>The Pilot’s Manual – Access to Flight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105400"/>
            <a:ext cx="8229600" cy="102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 typeface="Arial"/>
        <a:buNone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ctr" defTabSz="457200" rtl="0" eaLnBrk="1" latinLnBrk="0" hangingPunct="1">
        <a:spcBef>
          <a:spcPct val="20000"/>
        </a:spcBef>
        <a:buFont typeface="Arial"/>
        <a:buChar char="•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ctr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ctr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Text Placeholder 4"/>
          <p:cNvSpPr txBox="1">
            <a:spLocks/>
          </p:cNvSpPr>
          <p:nvPr/>
        </p:nvSpPr>
        <p:spPr>
          <a:xfrm>
            <a:off x="914400" y="5029200"/>
            <a:ext cx="7772400" cy="137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Airplane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Chapter 5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Engine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5-9. </a:t>
            </a:r>
            <a:r>
              <a:rPr lang="en-US" dirty="0" smtClean="0"/>
              <a:t>Typical valve timing in the four-stroke cycle.</a:t>
            </a:r>
            <a:endParaRPr lang="en-US" dirty="0"/>
          </a:p>
        </p:txBody>
      </p:sp>
      <p:pic>
        <p:nvPicPr>
          <p:cNvPr id="4" name="Picture Placeholder 3" descr="05-09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4565" r="-34565"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5-10. </a:t>
            </a:r>
            <a:r>
              <a:rPr lang="en-US" dirty="0" smtClean="0"/>
              <a:t>A typical ignition system.</a:t>
            </a:r>
            <a:endParaRPr lang="en-US" dirty="0"/>
          </a:p>
        </p:txBody>
      </p:sp>
      <p:pic>
        <p:nvPicPr>
          <p:cNvPr id="4" name="Picture Placeholder 3" descr="05-1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55845" r="-55845"/>
          <a:stretch>
            <a:fillRect/>
          </a:stretch>
        </p:blipFill>
        <p:spPr/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5-11. </a:t>
            </a:r>
            <a:r>
              <a:rPr lang="en-US" dirty="0" smtClean="0"/>
              <a:t>Distributor finger.</a:t>
            </a:r>
            <a:endParaRPr lang="en-US" dirty="0"/>
          </a:p>
        </p:txBody>
      </p:sp>
      <p:pic>
        <p:nvPicPr>
          <p:cNvPr id="4" name="Picture Placeholder 3" descr="05-1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41961" r="-41961"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5-12. </a:t>
            </a:r>
            <a:r>
              <a:rPr lang="en-US" dirty="0" smtClean="0"/>
              <a:t>The electric starter system.</a:t>
            </a:r>
            <a:endParaRPr lang="en-US" dirty="0"/>
          </a:p>
        </p:txBody>
      </p:sp>
      <p:pic>
        <p:nvPicPr>
          <p:cNvPr id="4" name="Picture Placeholder 3" descr="05-1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1910" b="-11910"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5-13. </a:t>
            </a:r>
            <a:r>
              <a:rPr lang="en-US" dirty="0" smtClean="0"/>
              <a:t>The ignition switch in the cockpit.</a:t>
            </a:r>
            <a:endParaRPr lang="en-US" dirty="0"/>
          </a:p>
        </p:txBody>
      </p:sp>
      <p:pic>
        <p:nvPicPr>
          <p:cNvPr id="4" name="Picture Placeholder 3" descr="05-1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5094" r="-15094"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5-14. </a:t>
            </a:r>
            <a:r>
              <a:rPr lang="en-US" dirty="0" smtClean="0"/>
              <a:t>Oil check.</a:t>
            </a:r>
            <a:endParaRPr lang="en-US" dirty="0"/>
          </a:p>
        </p:txBody>
      </p:sp>
      <p:pic>
        <p:nvPicPr>
          <p:cNvPr id="4" name="Picture Placeholder 3" descr="05-1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4982" r="-34982"/>
          <a:stretch>
            <a:fillRect/>
          </a:stretch>
        </p:blipFill>
        <p:spPr/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5-15. </a:t>
            </a:r>
            <a:r>
              <a:rPr lang="en-US" dirty="0" smtClean="0"/>
              <a:t>A typical oil system.</a:t>
            </a:r>
            <a:endParaRPr lang="en-US" dirty="0"/>
          </a:p>
        </p:txBody>
      </p:sp>
      <p:pic>
        <p:nvPicPr>
          <p:cNvPr id="4" name="Picture Placeholder 3" descr="05-1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8203" r="-8203"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5-16. </a:t>
            </a:r>
            <a:r>
              <a:rPr lang="en-US" dirty="0" smtClean="0"/>
              <a:t>Cooling fins.</a:t>
            </a:r>
            <a:endParaRPr lang="en-US" dirty="0"/>
          </a:p>
        </p:txBody>
      </p:sp>
      <p:pic>
        <p:nvPicPr>
          <p:cNvPr id="4" name="Picture Placeholder 3" descr="05-1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4008" b="-4008"/>
          <a:stretch>
            <a:fillRect/>
          </a:stretch>
        </p:blipFill>
        <p:spPr>
          <a:xfrm>
            <a:off x="2286000" y="1066800"/>
            <a:ext cx="4495800" cy="3453296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5-17. </a:t>
            </a:r>
            <a:r>
              <a:rPr lang="en-US" dirty="0" smtClean="0"/>
              <a:t>Cowl flaps and engine cooling.</a:t>
            </a:r>
            <a:endParaRPr lang="en-US" dirty="0"/>
          </a:p>
        </p:txBody>
      </p:sp>
      <p:pic>
        <p:nvPicPr>
          <p:cNvPr id="4" name="Picture Placeholder 3" descr="05-1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367" b="-1367"/>
          <a:stretch>
            <a:fillRect/>
          </a:stretch>
        </p:blipFill>
        <p:spPr/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5-18. </a:t>
            </a:r>
            <a:r>
              <a:rPr lang="en-US" dirty="0" smtClean="0"/>
              <a:t>The cowls direct cooling air.</a:t>
            </a:r>
            <a:endParaRPr lang="en-US" dirty="0"/>
          </a:p>
        </p:txBody>
      </p:sp>
      <p:pic>
        <p:nvPicPr>
          <p:cNvPr id="4" name="Picture Placeholder 3" descr="05-1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62220" r="-62220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5-1. </a:t>
            </a:r>
            <a:r>
              <a:rPr lang="en-US" dirty="0" smtClean="0"/>
              <a:t>Radial engine.</a:t>
            </a:r>
            <a:endParaRPr lang="en-US" dirty="0"/>
          </a:p>
        </p:txBody>
      </p:sp>
      <p:pic>
        <p:nvPicPr>
          <p:cNvPr id="14" name="Picture Placeholder 13" descr="05-0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25272" r="-2527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5-19. </a:t>
            </a:r>
            <a:r>
              <a:rPr lang="en-US" dirty="0" smtClean="0"/>
              <a:t>Cross-section of a simple float-type carburetor.</a:t>
            </a:r>
            <a:endParaRPr lang="en-US" dirty="0"/>
          </a:p>
        </p:txBody>
      </p:sp>
      <p:pic>
        <p:nvPicPr>
          <p:cNvPr id="4" name="Picture Placeholder 3" descr="05-19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1568" r="-11568"/>
          <a:stretch>
            <a:fillRect/>
          </a:stretch>
        </p:blipFill>
        <p:spPr/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5-20. </a:t>
            </a:r>
            <a:r>
              <a:rPr lang="en-US" dirty="0" smtClean="0"/>
              <a:t>The accelerator pump.</a:t>
            </a:r>
            <a:endParaRPr lang="en-US" dirty="0"/>
          </a:p>
        </p:txBody>
      </p:sp>
      <p:pic>
        <p:nvPicPr>
          <p:cNvPr id="4" name="Picture Placeholder 3" descr="05-2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786" r="-1786"/>
          <a:stretch>
            <a:fillRect/>
          </a:stretch>
        </p:blipFill>
        <p:spPr/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5-21. </a:t>
            </a:r>
            <a:r>
              <a:rPr lang="en-US" dirty="0" smtClean="0"/>
              <a:t>The idling system.</a:t>
            </a:r>
            <a:endParaRPr lang="en-US" dirty="0"/>
          </a:p>
        </p:txBody>
      </p:sp>
      <p:pic>
        <p:nvPicPr>
          <p:cNvPr id="4" name="Picture Placeholder 3" descr="05-21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534" b="-534"/>
          <a:stretch>
            <a:fillRect/>
          </a:stretch>
        </p:blipFill>
        <p:spPr/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5-22. </a:t>
            </a:r>
            <a:r>
              <a:rPr lang="en-US" dirty="0" smtClean="0"/>
              <a:t>Mixture control systems.</a:t>
            </a:r>
            <a:endParaRPr lang="en-US" dirty="0"/>
          </a:p>
        </p:txBody>
      </p:sp>
      <p:pic>
        <p:nvPicPr>
          <p:cNvPr id="4" name="Picture Placeholder 3" descr="05-2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8344" b="-18344"/>
          <a:stretch>
            <a:fillRect/>
          </a:stretch>
        </p:blipFill>
        <p:spPr/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5-23. </a:t>
            </a:r>
            <a:r>
              <a:rPr lang="en-US" dirty="0" smtClean="0"/>
              <a:t>Impact ice.</a:t>
            </a:r>
            <a:endParaRPr lang="en-US" dirty="0"/>
          </a:p>
        </p:txBody>
      </p:sp>
      <p:pic>
        <p:nvPicPr>
          <p:cNvPr id="4" name="Picture Placeholder 3" descr="05-2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35906" b="-35906"/>
          <a:stretch>
            <a:fillRect/>
          </a:stretch>
        </p:blipFill>
        <p:spPr/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5-24. </a:t>
            </a:r>
            <a:r>
              <a:rPr lang="en-US" dirty="0" smtClean="0"/>
              <a:t>Throttle and fuel ice.</a:t>
            </a:r>
            <a:endParaRPr lang="en-US" dirty="0"/>
          </a:p>
        </p:txBody>
      </p:sp>
      <p:pic>
        <p:nvPicPr>
          <p:cNvPr id="4" name="Picture Placeholder 3" descr="05-2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28291" r="-128291"/>
          <a:stretch>
            <a:fillRect/>
          </a:stretch>
        </p:blipFill>
        <p:spPr/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5-25. </a:t>
            </a:r>
            <a:r>
              <a:rPr lang="en-US" dirty="0" smtClean="0"/>
              <a:t>Typical fuel injection system.</a:t>
            </a:r>
            <a:endParaRPr lang="en-US" dirty="0"/>
          </a:p>
        </p:txBody>
      </p:sp>
      <p:pic>
        <p:nvPicPr>
          <p:cNvPr id="4" name="Picture Placeholder 3" descr="05-2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9761" r="-9761"/>
          <a:stretch>
            <a:fillRect/>
          </a:stretch>
        </p:blipFill>
        <p:spPr/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5-26. </a:t>
            </a:r>
            <a:r>
              <a:rPr lang="en-US" dirty="0" smtClean="0"/>
              <a:t>Check propeller is clean.</a:t>
            </a:r>
            <a:endParaRPr lang="en-US" dirty="0"/>
          </a:p>
        </p:txBody>
      </p:sp>
      <p:pic>
        <p:nvPicPr>
          <p:cNvPr id="4" name="Picture Placeholder 3" descr="05-2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4585" r="-34585"/>
          <a:stretch>
            <a:fillRect/>
          </a:stretch>
        </p:blipFill>
        <p:spPr/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5-27. </a:t>
            </a:r>
            <a:r>
              <a:rPr lang="en-US" dirty="0" smtClean="0"/>
              <a:t>RPM and MAP gauges.</a:t>
            </a:r>
            <a:endParaRPr lang="en-US" dirty="0"/>
          </a:p>
        </p:txBody>
      </p:sp>
      <p:pic>
        <p:nvPicPr>
          <p:cNvPr id="4" name="Picture Placeholder 3" descr="05-2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6950" r="-6950"/>
          <a:stretch>
            <a:fillRect/>
          </a:stretch>
        </p:blipFill>
        <p:spPr/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5-28. </a:t>
            </a:r>
            <a:r>
              <a:rPr lang="en-US" dirty="0" smtClean="0"/>
              <a:t>Starting.</a:t>
            </a:r>
            <a:endParaRPr lang="en-US" dirty="0"/>
          </a:p>
        </p:txBody>
      </p:sp>
      <p:pic>
        <p:nvPicPr>
          <p:cNvPr id="4" name="Picture Placeholder 3" descr="05-2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76267" r="-76267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5-2. </a:t>
            </a:r>
            <a:r>
              <a:rPr lang="en-US" dirty="0" smtClean="0"/>
              <a:t>Radial engine.</a:t>
            </a:r>
            <a:endParaRPr lang="en-US" dirty="0"/>
          </a:p>
        </p:txBody>
      </p:sp>
      <p:pic>
        <p:nvPicPr>
          <p:cNvPr id="4" name="Picture Placeholder 3" descr="05-02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436" b="-436"/>
          <a:stretch>
            <a:fillRect/>
          </a:stretch>
        </p:blipFill>
        <p:spPr>
          <a:xfrm>
            <a:off x="2057400" y="1066800"/>
            <a:ext cx="4953000" cy="3804478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5-29. </a:t>
            </a:r>
            <a:r>
              <a:rPr lang="en-US" dirty="0" smtClean="0"/>
              <a:t>With a constant-speed propeller, the propeller control </a:t>
            </a:r>
            <a:br>
              <a:rPr lang="en-US" dirty="0" smtClean="0"/>
            </a:br>
            <a:r>
              <a:rPr lang="en-US" dirty="0" smtClean="0"/>
              <a:t>controls RPM and the throttle determines the manifold pressure.</a:t>
            </a:r>
            <a:endParaRPr lang="en-US" dirty="0"/>
          </a:p>
        </p:txBody>
      </p:sp>
      <p:pic>
        <p:nvPicPr>
          <p:cNvPr id="4" name="Picture Placeholder 3" descr="05-29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13369" b="-13369"/>
          <a:stretch>
            <a:fillRect/>
          </a:stretch>
        </p:blipFill>
        <p:spPr/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5-30. </a:t>
            </a:r>
            <a:r>
              <a:rPr lang="en-US" dirty="0" smtClean="0"/>
              <a:t>Engine checks.</a:t>
            </a:r>
            <a:endParaRPr lang="en-US" dirty="0"/>
          </a:p>
        </p:txBody>
      </p:sp>
      <p:pic>
        <p:nvPicPr>
          <p:cNvPr id="4" name="Picture Placeholder 3" descr="05-3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6034" r="-6034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5-3. </a:t>
            </a:r>
            <a:r>
              <a:rPr lang="en-US" dirty="0" smtClean="0"/>
              <a:t>Inverted in-line engine.</a:t>
            </a:r>
            <a:endParaRPr lang="en-US" dirty="0"/>
          </a:p>
        </p:txBody>
      </p:sp>
      <p:pic>
        <p:nvPicPr>
          <p:cNvPr id="4" name="Picture Placeholder 3" descr="05-0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71013" r="-71013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5-4. </a:t>
            </a:r>
            <a:r>
              <a:rPr lang="en-US" dirty="0" smtClean="0"/>
              <a:t>In-line engine and inverted in-line engine.</a:t>
            </a:r>
            <a:endParaRPr lang="en-US" dirty="0"/>
          </a:p>
        </p:txBody>
      </p:sp>
      <p:pic>
        <p:nvPicPr>
          <p:cNvPr id="4" name="Picture Placeholder 3" descr="05-04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17339" r="-17339"/>
          <a:stretch>
            <a:fillRect/>
          </a:stretch>
        </p:blipFill>
        <p:spPr>
          <a:xfrm>
            <a:off x="2057400" y="1066800"/>
            <a:ext cx="4953000" cy="380447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5-5. </a:t>
            </a:r>
            <a:r>
              <a:rPr lang="en-US" dirty="0" smtClean="0"/>
              <a:t>Horizontally opposed engine.</a:t>
            </a:r>
            <a:endParaRPr lang="en-US" dirty="0"/>
          </a:p>
        </p:txBody>
      </p:sp>
      <p:pic>
        <p:nvPicPr>
          <p:cNvPr id="4" name="Picture Placeholder 3" descr="05-05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2675" r="-2675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5-6. </a:t>
            </a:r>
            <a:r>
              <a:rPr lang="en-US" dirty="0" smtClean="0"/>
              <a:t>Horizontally opposed engine and </a:t>
            </a:r>
            <a:r>
              <a:rPr lang="en-US" dirty="0" err="1" smtClean="0"/>
              <a:t>vee</a:t>
            </a:r>
            <a:r>
              <a:rPr lang="en-US" dirty="0" smtClean="0"/>
              <a:t> configuration.</a:t>
            </a:r>
            <a:endParaRPr lang="en-US" dirty="0"/>
          </a:p>
        </p:txBody>
      </p:sp>
      <p:pic>
        <p:nvPicPr>
          <p:cNvPr id="4" name="Picture Placeholder 3" descr="05-06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97295" b="-97295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Figure 5-7. </a:t>
            </a:r>
            <a:r>
              <a:rPr lang="en-US" dirty="0" smtClean="0"/>
              <a:t>Parts of a typical reciprocating engine.</a:t>
            </a:r>
            <a:endParaRPr lang="en-US" dirty="0"/>
          </a:p>
        </p:txBody>
      </p:sp>
      <p:pic>
        <p:nvPicPr>
          <p:cNvPr id="4" name="Picture Placeholder 3" descr="05-07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-42866" b="-42866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Figure 5-8. </a:t>
            </a:r>
            <a:r>
              <a:rPr lang="en-US" dirty="0" smtClean="0"/>
              <a:t>The four strokes of a reciprocating engine.</a:t>
            </a:r>
            <a:endParaRPr lang="en-US" dirty="0"/>
          </a:p>
        </p:txBody>
      </p:sp>
      <p:pic>
        <p:nvPicPr>
          <p:cNvPr id="4" name="Picture Placeholder 3" descr="05-08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-3405" r="-3405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M-A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PM-A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329</Words>
  <Application>Microsoft Macintosh PowerPoint</Application>
  <PresentationFormat>On-screen Show (4:3)</PresentationFormat>
  <Paragraphs>33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Office Theme</vt:lpstr>
      <vt:lpstr>PM-AF</vt:lpstr>
      <vt:lpstr>1_PM-AF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ASA</Company>
  <LinksUpToDate>false</LinksUpToDate>
  <SharedDoc>false</SharedDoc>
  <HyperlinksChanged>false</HyperlinksChanged>
  <AppVersion>12.0258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Hager</dc:creator>
  <cp:lastModifiedBy>Sarah Hager</cp:lastModifiedBy>
  <cp:revision>40</cp:revision>
  <dcterms:created xsi:type="dcterms:W3CDTF">2009-08-20T23:02:39Z</dcterms:created>
  <dcterms:modified xsi:type="dcterms:W3CDTF">2009-08-20T23:04:24Z</dcterms:modified>
</cp:coreProperties>
</file>