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58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3A9960-8A49-49B8-8DF3-467859EB16AF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ED5FBC-EDBC-4796-93DF-B03A1FCA329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71600"/>
          </a:xfrm>
        </p:spPr>
        <p:txBody>
          <a:bodyPr/>
          <a:lstStyle/>
          <a:p>
            <a:r>
              <a:rPr lang="en-US" dirty="0" smtClean="0"/>
              <a:t>Tuberculosis (TB) in Haiti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a-lgfla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2971800"/>
            <a:ext cx="4314825" cy="2876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Population: 9,801,664 (July 2012)</a:t>
            </a:r>
          </a:p>
          <a:p>
            <a:r>
              <a:rPr lang="en-US" dirty="0" smtClean="0"/>
              <a:t>Earthquake caused about 220,000 deaths in 2012</a:t>
            </a:r>
          </a:p>
          <a:p>
            <a:r>
              <a:rPr lang="en-US" dirty="0" smtClean="0"/>
              <a:t>Average income in rural areas: &lt;300 dollars/year</a:t>
            </a:r>
          </a:p>
          <a:p>
            <a:r>
              <a:rPr lang="en-US" dirty="0" smtClean="0"/>
              <a:t>In 1944, TB was “the most important cause of death among hospitalized patients”</a:t>
            </a:r>
          </a:p>
          <a:p>
            <a:r>
              <a:rPr lang="en-US" dirty="0" smtClean="0"/>
              <a:t>In 1965, it is estimated prevalence at 3,862 per 100,000 inhabitants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Haiti has the highest confirmed TB cases in Latin American and Caribbean region</a:t>
            </a:r>
          </a:p>
          <a:p>
            <a:pPr>
              <a:buNone/>
            </a:pPr>
            <a:r>
              <a:rPr lang="en-US" dirty="0" smtClean="0"/>
              <a:t>    In </a:t>
            </a:r>
            <a:r>
              <a:rPr lang="en-US" dirty="0" smtClean="0"/>
              <a:t>2002, </a:t>
            </a:r>
            <a:r>
              <a:rPr lang="en-US" dirty="0" smtClean="0"/>
              <a:t>incidence </a:t>
            </a:r>
            <a:r>
              <a:rPr lang="en-US" dirty="0" smtClean="0"/>
              <a:t>of smear positive TB 138/100,000</a:t>
            </a:r>
          </a:p>
          <a:p>
            <a:pPr>
              <a:buNone/>
            </a:pPr>
            <a:r>
              <a:rPr lang="en-US" dirty="0" smtClean="0"/>
              <a:t>    In 2007, incidence </a:t>
            </a:r>
            <a:r>
              <a:rPr lang="en-US" dirty="0" smtClean="0"/>
              <a:t>of smear positive TB </a:t>
            </a:r>
            <a:r>
              <a:rPr lang="en-US" dirty="0" smtClean="0"/>
              <a:t>161/100,000</a:t>
            </a:r>
          </a:p>
          <a:p>
            <a:r>
              <a:rPr lang="en-US" dirty="0" smtClean="0"/>
              <a:t>TB </a:t>
            </a:r>
            <a:r>
              <a:rPr lang="en-US" dirty="0" smtClean="0"/>
              <a:t>is </a:t>
            </a:r>
            <a:r>
              <a:rPr lang="en-US" dirty="0" smtClean="0"/>
              <a:t>the </a:t>
            </a:r>
            <a:r>
              <a:rPr lang="en-US" dirty="0" smtClean="0"/>
              <a:t>leading </a:t>
            </a:r>
            <a:r>
              <a:rPr lang="en-US" dirty="0" smtClean="0"/>
              <a:t>cause </a:t>
            </a:r>
            <a:r>
              <a:rPr lang="en-US" dirty="0" smtClean="0"/>
              <a:t>of </a:t>
            </a:r>
            <a:r>
              <a:rPr lang="en-US" dirty="0" smtClean="0"/>
              <a:t>death among rural Haiti adults aged from 19-49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from WHO in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Mortality: about 3000</a:t>
            </a:r>
          </a:p>
          <a:p>
            <a:r>
              <a:rPr lang="en-US" dirty="0" smtClean="0"/>
              <a:t>Prevalence: about 31,000</a:t>
            </a:r>
          </a:p>
          <a:p>
            <a:r>
              <a:rPr lang="en-US" dirty="0" smtClean="0"/>
              <a:t>Incidence: about 22,000</a:t>
            </a:r>
          </a:p>
          <a:p>
            <a:r>
              <a:rPr lang="en-US" dirty="0" smtClean="0"/>
              <a:t>Average cost to treat a TB patient: $432 US dollars </a:t>
            </a:r>
          </a:p>
          <a:p>
            <a:r>
              <a:rPr lang="en-US" dirty="0" smtClean="0"/>
              <a:t>Total cost of treating TB: approximate 49 million dollars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contributing to high TB rate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Crowded living condition promotes airborne transmission</a:t>
            </a:r>
          </a:p>
          <a:p>
            <a:r>
              <a:rPr lang="en-US" dirty="0" smtClean="0"/>
              <a:t>Malnutrition lowers immune system and promote TB reactivation</a:t>
            </a:r>
          </a:p>
          <a:p>
            <a:r>
              <a:rPr lang="en-US" dirty="0" smtClean="0"/>
              <a:t>High rate of HIV cases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</a:t>
            </a:r>
            <a:r>
              <a:rPr lang="en-US" dirty="0" err="1" smtClean="0"/>
              <a:t>Citated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Khan, </a:t>
            </a:r>
            <a:r>
              <a:rPr lang="en-US" sz="1600" dirty="0" err="1" smtClean="0"/>
              <a:t>Faiz</a:t>
            </a:r>
            <a:r>
              <a:rPr lang="en-US" sz="1600" dirty="0" smtClean="0"/>
              <a:t> A., Benjamin M. Smith, and Kevin Schwartzman. "Earthquake in Haiti: is the Latin American and Caribbean region's highest tuberculosis rate destined to become higher?." </a:t>
            </a:r>
            <a:r>
              <a:rPr lang="en-US" sz="1600" i="1" dirty="0" smtClean="0"/>
              <a:t>Expert review of respiratory medicine</a:t>
            </a:r>
            <a:r>
              <a:rPr lang="en-US" sz="1600" dirty="0" smtClean="0"/>
              <a:t> 4.4 (2010): 417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Global Tuberculosis </a:t>
            </a:r>
            <a:r>
              <a:rPr lang="en-US" sz="1600" dirty="0" err="1" smtClean="0"/>
              <a:t>Programme</a:t>
            </a:r>
            <a:r>
              <a:rPr lang="en-US" sz="1600" dirty="0" smtClean="0"/>
              <a:t>. </a:t>
            </a:r>
            <a:r>
              <a:rPr lang="en-US" sz="1600" i="1" dirty="0" smtClean="0"/>
              <a:t>Global tuberculosis control: WHO report</a:t>
            </a:r>
            <a:r>
              <a:rPr lang="en-US" sz="1600" dirty="0" smtClean="0"/>
              <a:t>. Global Tuberculosis </a:t>
            </a:r>
            <a:r>
              <a:rPr lang="en-US" sz="1600" dirty="0" err="1" smtClean="0"/>
              <a:t>Programme</a:t>
            </a:r>
            <a:r>
              <a:rPr lang="en-US" sz="1600" dirty="0" smtClean="0"/>
              <a:t>, World Health Organization, </a:t>
            </a:r>
            <a:r>
              <a:rPr lang="en-US" sz="1600" dirty="0" smtClean="0"/>
              <a:t>2011.</a:t>
            </a:r>
          </a:p>
          <a:p>
            <a:r>
              <a:rPr lang="en-US" sz="1600" dirty="0" smtClean="0"/>
              <a:t>Farmer, Paul, et al. "Tuberculosis, poverty, and" compliance": lessons from rural Haiti." </a:t>
            </a:r>
            <a:r>
              <a:rPr lang="en-US" sz="1600" i="1" dirty="0" smtClean="0"/>
              <a:t>Seminars in respiratory infections</a:t>
            </a:r>
            <a:r>
              <a:rPr lang="en-US" sz="1600" dirty="0" smtClean="0"/>
              <a:t>. Vol. 6. No. 4. 1991</a:t>
            </a:r>
            <a:r>
              <a:rPr lang="en-US" sz="16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349</TotalTime>
  <Words>205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Tuberculosis (TB) in Haiti </vt:lpstr>
      <vt:lpstr>Slide 2</vt:lpstr>
      <vt:lpstr>Slide 3</vt:lpstr>
      <vt:lpstr>Report from WHO in 2011</vt:lpstr>
      <vt:lpstr>Factors contributing to high TB rate </vt:lpstr>
      <vt:lpstr>Work Citated:</vt:lpstr>
    </vt:vector>
  </TitlesOfParts>
  <Company>Firelands Regional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Tuberculosis (TB) in Haiti </dc:title>
  <dc:creator>Administrator, Web Forms</dc:creator>
  <cp:lastModifiedBy>Shawn</cp:lastModifiedBy>
  <cp:revision>17</cp:revision>
  <dcterms:created xsi:type="dcterms:W3CDTF">2013-01-11T17:53:25Z</dcterms:created>
  <dcterms:modified xsi:type="dcterms:W3CDTF">2013-01-17T20:53:01Z</dcterms:modified>
</cp:coreProperties>
</file>