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3" r:id="rId3"/>
    <p:sldId id="257" r:id="rId4"/>
    <p:sldId id="264" r:id="rId5"/>
    <p:sldId id="259" r:id="rId6"/>
    <p:sldId id="265" r:id="rId7"/>
    <p:sldId id="260" r:id="rId8"/>
    <p:sldId id="261" r:id="rId9"/>
    <p:sldId id="262"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054B04-9133-48FA-BF4B-E5F032849CDE}" type="datetimeFigureOut">
              <a:rPr lang="en-US" smtClean="0"/>
              <a:t>1/20/2013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107317-8000-442F-B144-A371E7CEFAA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https://www.cia.gov/library/publications/the-world-factbook/geos/ke.html</a:t>
            </a:r>
            <a:endParaRPr lang="en-US" dirty="0"/>
          </a:p>
        </p:txBody>
      </p:sp>
      <p:sp>
        <p:nvSpPr>
          <p:cNvPr id="4" name="Slide Number Placeholder 3"/>
          <p:cNvSpPr>
            <a:spLocks noGrp="1"/>
          </p:cNvSpPr>
          <p:nvPr>
            <p:ph type="sldNum" sz="quarter" idx="10"/>
          </p:nvPr>
        </p:nvSpPr>
        <p:spPr/>
        <p:txBody>
          <a:bodyPr/>
          <a:lstStyle/>
          <a:p>
            <a:fld id="{0C107317-8000-442F-B144-A371E7CEFAA8}" type="slidenum">
              <a:rPr lang="en-US" smtClean="0"/>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http://www.worldbank.org/en/country/kenya</a:t>
            </a:r>
            <a:endParaRPr lang="en-US" dirty="0"/>
          </a:p>
        </p:txBody>
      </p:sp>
      <p:sp>
        <p:nvSpPr>
          <p:cNvPr id="4" name="Slide Number Placeholder 3"/>
          <p:cNvSpPr>
            <a:spLocks noGrp="1"/>
          </p:cNvSpPr>
          <p:nvPr>
            <p:ph type="sldNum" sz="quarter" idx="10"/>
          </p:nvPr>
        </p:nvSpPr>
        <p:spPr/>
        <p:txBody>
          <a:bodyPr/>
          <a:lstStyle/>
          <a:p>
            <a:fld id="{0C107317-8000-442F-B144-A371E7CEFAA8}" type="slidenum">
              <a:rPr lang="en-US" smtClean="0"/>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http://www.cdc.gov/mmwr/preview/mmwrhtml/mm5946a3.htm</a:t>
            </a:r>
            <a:endParaRPr lang="en-US" dirty="0"/>
          </a:p>
        </p:txBody>
      </p:sp>
      <p:sp>
        <p:nvSpPr>
          <p:cNvPr id="4" name="Slide Number Placeholder 3"/>
          <p:cNvSpPr>
            <a:spLocks noGrp="1"/>
          </p:cNvSpPr>
          <p:nvPr>
            <p:ph type="sldNum" sz="quarter" idx="10"/>
          </p:nvPr>
        </p:nvSpPr>
        <p:spPr/>
        <p:txBody>
          <a:bodyPr/>
          <a:lstStyle/>
          <a:p>
            <a:fld id="{0C107317-8000-442F-B144-A371E7CEFAA8}"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39DEFD6-D90A-4204-AEA3-4F801FA18A6D}" type="datetimeFigureOut">
              <a:rPr lang="en-US" smtClean="0"/>
              <a:pPr/>
              <a:t>1/20/2013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D7D6C4D-46E2-4CEE-8960-616DBF2F6EE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9DEFD6-D90A-4204-AEA3-4F801FA18A6D}" type="datetimeFigureOut">
              <a:rPr lang="en-US" smtClean="0"/>
              <a:pPr/>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D6C4D-46E2-4CEE-8960-616DBF2F6EE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D7D6C4D-46E2-4CEE-8960-616DBF2F6EE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9DEFD6-D90A-4204-AEA3-4F801FA18A6D}" type="datetimeFigureOut">
              <a:rPr lang="en-US" smtClean="0"/>
              <a:pPr/>
              <a:t>1/20/2013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39DEFD6-D90A-4204-AEA3-4F801FA18A6D}" type="datetimeFigureOut">
              <a:rPr lang="en-US" smtClean="0"/>
              <a:pPr/>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D7D6C4D-46E2-4CEE-8960-616DBF2F6EE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39DEFD6-D90A-4204-AEA3-4F801FA18A6D}" type="datetimeFigureOut">
              <a:rPr lang="en-US" smtClean="0"/>
              <a:pPr/>
              <a:t>1/20/2013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D7D6C4D-46E2-4CEE-8960-616DBF2F6EE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39DEFD6-D90A-4204-AEA3-4F801FA18A6D}" type="datetimeFigureOut">
              <a:rPr lang="en-US" smtClean="0"/>
              <a:pPr/>
              <a:t>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D6C4D-46E2-4CEE-8960-616DBF2F6EE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39DEFD6-D90A-4204-AEA3-4F801FA18A6D}" type="datetimeFigureOut">
              <a:rPr lang="en-US" smtClean="0"/>
              <a:pPr/>
              <a:t>1/20/2013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D7D6C4D-46E2-4CEE-8960-616DBF2F6EE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9DEFD6-D90A-4204-AEA3-4F801FA18A6D}" type="datetimeFigureOut">
              <a:rPr lang="en-US" smtClean="0"/>
              <a:pPr/>
              <a:t>1/20/2013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D7D6C4D-46E2-4CEE-8960-616DBF2F6E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39DEFD6-D90A-4204-AEA3-4F801FA18A6D}" type="datetimeFigureOut">
              <a:rPr lang="en-US" smtClean="0"/>
              <a:pPr/>
              <a:t>1/20/2013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D7D6C4D-46E2-4CEE-8960-616DBF2F6E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D7D6C4D-46E2-4CEE-8960-616DBF2F6EE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39DEFD6-D90A-4204-AEA3-4F801FA18A6D}" type="datetimeFigureOut">
              <a:rPr lang="en-US" smtClean="0"/>
              <a:pPr/>
              <a:t>1/20/2013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D7D6C4D-46E2-4CEE-8960-616DBF2F6EE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39DEFD6-D90A-4204-AEA3-4F801FA18A6D}" type="datetimeFigureOut">
              <a:rPr lang="en-US" smtClean="0"/>
              <a:pPr/>
              <a:t>1/20/2013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39DEFD6-D90A-4204-AEA3-4F801FA18A6D}" type="datetimeFigureOut">
              <a:rPr lang="en-US" smtClean="0"/>
              <a:pPr/>
              <a:t>1/20/2013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D7D6C4D-46E2-4CEE-8960-616DBF2F6EE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hyperlink" Target="http://www.worldbank.org/en/country/keny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Danielle Preston </a:t>
            </a:r>
          </a:p>
          <a:p>
            <a:r>
              <a:rPr lang="en-US" dirty="0" smtClean="0"/>
              <a:t>Carrie </a:t>
            </a:r>
            <a:r>
              <a:rPr lang="en-US" dirty="0" err="1" smtClean="0"/>
              <a:t>hinckley</a:t>
            </a:r>
            <a:endParaRPr lang="en-US" dirty="0"/>
          </a:p>
        </p:txBody>
      </p:sp>
      <p:sp>
        <p:nvSpPr>
          <p:cNvPr id="2" name="Title 1"/>
          <p:cNvSpPr>
            <a:spLocks noGrp="1"/>
          </p:cNvSpPr>
          <p:nvPr>
            <p:ph type="ctrTitle"/>
          </p:nvPr>
        </p:nvSpPr>
        <p:spPr/>
        <p:txBody>
          <a:bodyPr/>
          <a:lstStyle/>
          <a:p>
            <a:r>
              <a:rPr lang="en-US" dirty="0" smtClean="0"/>
              <a:t>Tuberculosis in Kenya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Danielle\Downloads\kenyan-hospital_dilapidated.jpg"/>
          <p:cNvPicPr>
            <a:picLocks noGrp="1" noChangeAspect="1" noChangeArrowheads="1"/>
          </p:cNvPicPr>
          <p:nvPr>
            <p:ph sz="quarter" idx="1"/>
          </p:nvPr>
        </p:nvPicPr>
        <p:blipFill>
          <a:blip r:embed="rId2" cstate="print"/>
          <a:srcRect/>
          <a:stretch>
            <a:fillRect/>
          </a:stretch>
        </p:blipFill>
        <p:spPr bwMode="auto">
          <a:xfrm>
            <a:off x="228600" y="228600"/>
            <a:ext cx="3810000" cy="2857500"/>
          </a:xfrm>
          <a:prstGeom prst="rect">
            <a:avLst/>
          </a:prstGeom>
          <a:noFill/>
        </p:spPr>
      </p:pic>
      <p:pic>
        <p:nvPicPr>
          <p:cNvPr id="23556" name="Picture 4" descr="http://www.nairobihospital.org/images/pic_entrance.jpg"/>
          <p:cNvPicPr>
            <a:picLocks noChangeAspect="1" noChangeArrowheads="1"/>
          </p:cNvPicPr>
          <p:nvPr/>
        </p:nvPicPr>
        <p:blipFill>
          <a:blip r:embed="rId3" cstate="print"/>
          <a:srcRect/>
          <a:stretch>
            <a:fillRect/>
          </a:stretch>
        </p:blipFill>
        <p:spPr bwMode="auto">
          <a:xfrm>
            <a:off x="4724400" y="304800"/>
            <a:ext cx="3886198" cy="2914650"/>
          </a:xfrm>
          <a:prstGeom prst="rect">
            <a:avLst/>
          </a:prstGeom>
          <a:noFill/>
        </p:spPr>
      </p:pic>
      <p:pic>
        <p:nvPicPr>
          <p:cNvPr id="23558" name="Picture 6" descr="http://www.technologyreview.in/files/81456/0213_Kenya_A_x616.jpg"/>
          <p:cNvPicPr>
            <a:picLocks noChangeAspect="1" noChangeArrowheads="1"/>
          </p:cNvPicPr>
          <p:nvPr/>
        </p:nvPicPr>
        <p:blipFill>
          <a:blip r:embed="rId4" cstate="print"/>
          <a:srcRect/>
          <a:stretch>
            <a:fillRect/>
          </a:stretch>
        </p:blipFill>
        <p:spPr bwMode="auto">
          <a:xfrm>
            <a:off x="152400" y="3962400"/>
            <a:ext cx="3505200" cy="2645972"/>
          </a:xfrm>
          <a:prstGeom prst="rect">
            <a:avLst/>
          </a:prstGeom>
          <a:noFill/>
        </p:spPr>
      </p:pic>
      <p:pic>
        <p:nvPicPr>
          <p:cNvPr id="23560" name="Picture 8" descr="https://encrypted-tbn3.gstatic.com/images?q=tbn:ANd9GcSpE24qIzPFbc0qew_TJxRvf012YfS4Ydt88u2plxTxD5mFOh_w"/>
          <p:cNvPicPr>
            <a:picLocks noChangeAspect="1" noChangeArrowheads="1"/>
          </p:cNvPicPr>
          <p:nvPr/>
        </p:nvPicPr>
        <p:blipFill>
          <a:blip r:embed="rId5" cstate="print"/>
          <a:srcRect/>
          <a:stretch>
            <a:fillRect/>
          </a:stretch>
        </p:blipFill>
        <p:spPr bwMode="auto">
          <a:xfrm>
            <a:off x="5257800" y="4114800"/>
            <a:ext cx="3538287" cy="2438400"/>
          </a:xfrm>
          <a:prstGeom prst="rect">
            <a:avLst/>
          </a:prstGeom>
          <a:noFill/>
        </p:spPr>
      </p:pic>
      <p:sp>
        <p:nvSpPr>
          <p:cNvPr id="8" name="TextBox 7"/>
          <p:cNvSpPr txBox="1"/>
          <p:nvPr/>
        </p:nvSpPr>
        <p:spPr>
          <a:xfrm>
            <a:off x="3657600" y="4191000"/>
            <a:ext cx="1524000" cy="1477328"/>
          </a:xfrm>
          <a:prstGeom prst="rect">
            <a:avLst/>
          </a:prstGeom>
          <a:noFill/>
        </p:spPr>
        <p:txBody>
          <a:bodyPr wrap="square" rtlCol="0">
            <a:spAutoFit/>
          </a:bodyPr>
          <a:lstStyle/>
          <a:p>
            <a:r>
              <a:rPr lang="en-US" dirty="0" smtClean="0"/>
              <a:t>Only 16% of Kenyans have access to electricity as of 2009.</a:t>
            </a:r>
            <a:endParaRPr lang="en-US" dirty="0"/>
          </a:p>
        </p:txBody>
      </p:sp>
      <p:sp>
        <p:nvSpPr>
          <p:cNvPr id="9" name="TextBox 8"/>
          <p:cNvSpPr txBox="1"/>
          <p:nvPr/>
        </p:nvSpPr>
        <p:spPr>
          <a:xfrm>
            <a:off x="2133600" y="3124200"/>
            <a:ext cx="4800600" cy="646331"/>
          </a:xfrm>
          <a:prstGeom prst="rect">
            <a:avLst/>
          </a:prstGeom>
          <a:noFill/>
        </p:spPr>
        <p:txBody>
          <a:bodyPr wrap="square" rtlCol="0">
            <a:spAutoFit/>
          </a:bodyPr>
          <a:lstStyle/>
          <a:p>
            <a:r>
              <a:rPr lang="en-US" dirty="0" smtClean="0"/>
              <a:t>&lt;A typical hospital or clinic  for Kenyans.</a:t>
            </a:r>
          </a:p>
          <a:p>
            <a:r>
              <a:rPr lang="en-US" dirty="0" smtClean="0"/>
              <a:t>&gt; The main hospital of Kenya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4800" y="2819400"/>
            <a:ext cx="8534400" cy="3429000"/>
          </a:xfrm>
        </p:spPr>
        <p:txBody>
          <a:bodyPr/>
          <a:lstStyle/>
          <a:p>
            <a:r>
              <a:rPr lang="en-US" dirty="0" smtClean="0"/>
              <a:t>World Bank Group. </a:t>
            </a:r>
            <a:r>
              <a:rPr lang="en-US" i="1" dirty="0" smtClean="0"/>
              <a:t>Kenya Home. </a:t>
            </a:r>
            <a:r>
              <a:rPr lang="en-US" dirty="0" smtClean="0"/>
              <a:t>Retrieved January 21, 2012=3, from </a:t>
            </a:r>
            <a:r>
              <a:rPr lang="en-US" dirty="0" smtClean="0">
                <a:hlinkClick r:id="rId2"/>
              </a:rPr>
              <a:t>http://</a:t>
            </a:r>
            <a:r>
              <a:rPr lang="en-US" dirty="0" smtClean="0">
                <a:hlinkClick r:id="rId2"/>
              </a:rPr>
              <a:t>www.worldbank.org/en/country/kenya</a:t>
            </a:r>
            <a:endParaRPr lang="en-US" dirty="0" smtClean="0"/>
          </a:p>
          <a:p>
            <a:endParaRPr lang="en-US" dirty="0" smtClean="0"/>
          </a:p>
          <a:p>
            <a:r>
              <a:rPr lang="en-US" dirty="0" smtClean="0"/>
              <a:t>Kenya. </a:t>
            </a:r>
            <a:r>
              <a:rPr lang="en-US" i="1" dirty="0" smtClean="0"/>
              <a:t>CIA The World </a:t>
            </a:r>
            <a:r>
              <a:rPr lang="en-US" i="1" dirty="0" err="1" smtClean="0"/>
              <a:t>Factbook</a:t>
            </a:r>
            <a:r>
              <a:rPr lang="en-US" i="1" dirty="0" smtClean="0"/>
              <a:t>. </a:t>
            </a:r>
            <a:r>
              <a:rPr lang="en-US" dirty="0" smtClean="0"/>
              <a:t>Retrieved January 19, 2013, from http://World Bank Group. Kenya Home. </a:t>
            </a:r>
            <a:r>
              <a:rPr lang="en-US" smtClean="0"/>
              <a:t>Retrieved January 21, 2012=3, from www.worldbank.org/en/country/kenya</a:t>
            </a:r>
            <a:endParaRPr lang="en-US" dirty="0"/>
          </a:p>
        </p:txBody>
      </p:sp>
      <p:sp>
        <p:nvSpPr>
          <p:cNvPr id="3" name="Title 2"/>
          <p:cNvSpPr>
            <a:spLocks noGrp="1"/>
          </p:cNvSpPr>
          <p:nvPr>
            <p:ph type="ctrTitle"/>
          </p:nvPr>
        </p:nvSpPr>
        <p:spPr/>
        <p:txBody>
          <a:bodyPr/>
          <a:lstStyle/>
          <a:p>
            <a:r>
              <a:rPr lang="en-US" dirty="0" smtClean="0"/>
              <a:t>Citations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p of Kenya"/>
          <p:cNvPicPr>
            <a:picLocks noChangeAspect="1" noChangeArrowheads="1"/>
          </p:cNvPicPr>
          <p:nvPr/>
        </p:nvPicPr>
        <p:blipFill>
          <a:blip r:embed="rId2" cstate="print"/>
          <a:srcRect/>
          <a:stretch>
            <a:fillRect/>
          </a:stretch>
        </p:blipFill>
        <p:spPr bwMode="auto">
          <a:xfrm>
            <a:off x="228600" y="304800"/>
            <a:ext cx="4572000" cy="5539581"/>
          </a:xfrm>
          <a:prstGeom prst="rect">
            <a:avLst/>
          </a:prstGeom>
          <a:noFill/>
        </p:spPr>
      </p:pic>
      <p:pic>
        <p:nvPicPr>
          <p:cNvPr id="1028" name="Picture 4" descr="Flag of Kenya"/>
          <p:cNvPicPr>
            <a:picLocks noChangeAspect="1" noChangeArrowheads="1"/>
          </p:cNvPicPr>
          <p:nvPr/>
        </p:nvPicPr>
        <p:blipFill>
          <a:blip r:embed="rId3" cstate="print"/>
          <a:srcRect/>
          <a:stretch>
            <a:fillRect/>
          </a:stretch>
        </p:blipFill>
        <p:spPr bwMode="auto">
          <a:xfrm>
            <a:off x="5105400" y="1752600"/>
            <a:ext cx="3505200" cy="230029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Demographics of Kenya</a:t>
            </a:r>
            <a:endParaRPr lang="en-US" dirty="0"/>
          </a:p>
        </p:txBody>
      </p:sp>
      <p:sp>
        <p:nvSpPr>
          <p:cNvPr id="3" name="Content Placeholder 2"/>
          <p:cNvSpPr>
            <a:spLocks noGrp="1"/>
          </p:cNvSpPr>
          <p:nvPr>
            <p:ph sz="quarter" idx="1"/>
          </p:nvPr>
        </p:nvSpPr>
        <p:spPr>
          <a:xfrm>
            <a:off x="228600" y="1447800"/>
            <a:ext cx="8503920" cy="4572000"/>
          </a:xfrm>
        </p:spPr>
        <p:txBody>
          <a:bodyPr>
            <a:normAutofit lnSpcReduction="10000"/>
          </a:bodyPr>
          <a:lstStyle/>
          <a:p>
            <a:r>
              <a:rPr lang="en-US" dirty="0" smtClean="0"/>
              <a:t>Kenya is the located in central Eastern </a:t>
            </a:r>
            <a:r>
              <a:rPr lang="en-US" dirty="0" smtClean="0"/>
              <a:t>Africa</a:t>
            </a:r>
          </a:p>
          <a:p>
            <a:pPr lvl="1"/>
            <a:r>
              <a:rPr lang="en-US" dirty="0" smtClean="0"/>
              <a:t>About twice the size of Nevada</a:t>
            </a:r>
          </a:p>
          <a:p>
            <a:pPr lvl="1"/>
            <a:endParaRPr lang="en-US" dirty="0" smtClean="0"/>
          </a:p>
          <a:p>
            <a:r>
              <a:rPr lang="en-US" dirty="0" smtClean="0"/>
              <a:t> The capital is </a:t>
            </a:r>
            <a:r>
              <a:rPr lang="en-US" dirty="0" smtClean="0"/>
              <a:t>Nairobi.</a:t>
            </a:r>
          </a:p>
          <a:p>
            <a:endParaRPr lang="en-US" dirty="0" smtClean="0"/>
          </a:p>
          <a:p>
            <a:r>
              <a:rPr lang="en-US" dirty="0" smtClean="0"/>
              <a:t>The climate </a:t>
            </a:r>
            <a:r>
              <a:rPr lang="en-US" dirty="0" smtClean="0"/>
              <a:t>is hot and tropical with little rainfall.  Only 11</a:t>
            </a:r>
            <a:r>
              <a:rPr lang="en-US" dirty="0" smtClean="0"/>
              <a:t>% of the land </a:t>
            </a:r>
            <a:r>
              <a:rPr lang="en-US" dirty="0" smtClean="0"/>
              <a:t>is farmable</a:t>
            </a:r>
            <a:r>
              <a:rPr lang="en-US" dirty="0" smtClean="0"/>
              <a:t>.  </a:t>
            </a:r>
          </a:p>
          <a:p>
            <a:pPr lvl="1"/>
            <a:r>
              <a:rPr lang="en-US" dirty="0" smtClean="0"/>
              <a:t>Natural resources : Lime Stone, Gemstones, zinc gypsum</a:t>
            </a:r>
          </a:p>
          <a:p>
            <a:endParaRPr lang="en-US" dirty="0" smtClean="0"/>
          </a:p>
          <a:p>
            <a:r>
              <a:rPr lang="en-US" dirty="0" smtClean="0"/>
              <a:t>Population 41 million </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Statistics!</a:t>
            </a:r>
            <a:endParaRPr lang="en-US" dirty="0"/>
          </a:p>
        </p:txBody>
      </p:sp>
      <p:sp>
        <p:nvSpPr>
          <p:cNvPr id="3" name="Content Placeholder 2"/>
          <p:cNvSpPr>
            <a:spLocks noGrp="1"/>
          </p:cNvSpPr>
          <p:nvPr>
            <p:ph sz="quarter" idx="1"/>
          </p:nvPr>
        </p:nvSpPr>
        <p:spPr/>
        <p:txBody>
          <a:bodyPr/>
          <a:lstStyle/>
          <a:p>
            <a:r>
              <a:rPr lang="en-US" dirty="0" smtClean="0"/>
              <a:t>Primary Language : English, </a:t>
            </a:r>
            <a:r>
              <a:rPr lang="en-US" dirty="0" err="1" smtClean="0"/>
              <a:t>Kishwahilli</a:t>
            </a:r>
            <a:endParaRPr lang="en-US" dirty="0" smtClean="0"/>
          </a:p>
          <a:p>
            <a:r>
              <a:rPr lang="en-US" dirty="0" smtClean="0"/>
              <a:t>Religion : 45% Catholic 33% Muslim 10% Muslim</a:t>
            </a:r>
          </a:p>
          <a:p>
            <a:r>
              <a:rPr lang="en-US" dirty="0" smtClean="0"/>
              <a:t>Population: 43,031, 341</a:t>
            </a:r>
          </a:p>
          <a:p>
            <a:r>
              <a:rPr lang="en-US" dirty="0" smtClean="0"/>
              <a:t>Median Age 18.8 years</a:t>
            </a:r>
          </a:p>
          <a:p>
            <a:r>
              <a:rPr lang="en-US" dirty="0" smtClean="0"/>
              <a:t>Birth Rate 31.9/1000 people</a:t>
            </a:r>
          </a:p>
          <a:p>
            <a:r>
              <a:rPr lang="en-US" dirty="0" smtClean="0"/>
              <a:t>Infant Mortality Rate 43.61 deaths/ 1000 live births</a:t>
            </a:r>
          </a:p>
          <a:p>
            <a:r>
              <a:rPr lang="en-US" dirty="0" smtClean="0"/>
              <a:t>Life Expectancy 63.6 years</a:t>
            </a:r>
          </a:p>
          <a:p>
            <a:r>
              <a:rPr lang="en-US" dirty="0" smtClean="0"/>
              <a:t>Cell Phones: 28.08 million </a:t>
            </a:r>
            <a:r>
              <a:rPr lang="en-US" sz="2400" dirty="0" smtClean="0"/>
              <a:t>(comparison to world 36)</a:t>
            </a:r>
          </a:p>
          <a:p>
            <a:pPr lvl="1"/>
            <a:r>
              <a:rPr lang="en-US" dirty="0" smtClean="0"/>
              <a:t>United States ranked 3rd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Yearly Financials</a:t>
            </a:r>
            <a:endParaRPr lang="en-US" dirty="0"/>
          </a:p>
        </p:txBody>
      </p:sp>
      <p:sp>
        <p:nvSpPr>
          <p:cNvPr id="3" name="Content Placeholder 2"/>
          <p:cNvSpPr>
            <a:spLocks noGrp="1"/>
          </p:cNvSpPr>
          <p:nvPr>
            <p:ph sz="quarter" idx="1"/>
          </p:nvPr>
        </p:nvSpPr>
        <p:spPr/>
        <p:txBody>
          <a:bodyPr>
            <a:normAutofit/>
          </a:bodyPr>
          <a:lstStyle/>
          <a:p>
            <a:r>
              <a:rPr lang="en-US" dirty="0" smtClean="0"/>
              <a:t>Education $176537.00</a:t>
            </a:r>
          </a:p>
          <a:p>
            <a:pPr lvl="1"/>
            <a:r>
              <a:rPr lang="en-US" dirty="0" smtClean="0"/>
              <a:t>Enrolled in college 117.7 girls and 80.6 boys</a:t>
            </a:r>
          </a:p>
          <a:p>
            <a:pPr lvl="1"/>
            <a:r>
              <a:rPr lang="en-US" dirty="0" smtClean="0"/>
              <a:t>1 teacher for every 56 children in primary </a:t>
            </a:r>
            <a:r>
              <a:rPr lang="en-US" dirty="0" smtClean="0"/>
              <a:t>school</a:t>
            </a:r>
          </a:p>
          <a:p>
            <a:pPr lvl="1"/>
            <a:endParaRPr lang="en-US" dirty="0" smtClean="0"/>
          </a:p>
          <a:p>
            <a:r>
              <a:rPr lang="en-US" dirty="0" smtClean="0"/>
              <a:t>Health and Social work $74979.00</a:t>
            </a:r>
          </a:p>
          <a:p>
            <a:pPr lvl="1"/>
            <a:r>
              <a:rPr lang="en-US" dirty="0" smtClean="0"/>
              <a:t>32,941 Registered Nurses (83 per 100,000 people)</a:t>
            </a:r>
          </a:p>
          <a:p>
            <a:pPr lvl="2"/>
            <a:r>
              <a:rPr lang="en-US" b="1" dirty="0" smtClean="0"/>
              <a:t>ONE NURSE PER 1,204.8 PEOPLE</a:t>
            </a:r>
          </a:p>
          <a:p>
            <a:pPr lvl="2"/>
            <a:r>
              <a:rPr lang="en-US" b="1" dirty="0" smtClean="0"/>
              <a:t>One nurse per 117.6 people in the United States</a:t>
            </a:r>
          </a:p>
          <a:p>
            <a:pPr lvl="1"/>
            <a:r>
              <a:rPr lang="en-US" dirty="0" smtClean="0"/>
              <a:t>7,549 doctors (19 per 100,000 people)</a:t>
            </a:r>
          </a:p>
          <a:p>
            <a:pPr lvl="1"/>
            <a:r>
              <a:rPr lang="en-US" dirty="0" smtClean="0"/>
              <a:t>8,006  hospitals </a:t>
            </a:r>
          </a:p>
          <a:p>
            <a:endParaRPr lang="en-US"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Care Statistics</a:t>
            </a:r>
            <a:endParaRPr lang="en-US" dirty="0"/>
          </a:p>
        </p:txBody>
      </p:sp>
      <p:sp>
        <p:nvSpPr>
          <p:cNvPr id="3" name="Content Placeholder 2"/>
          <p:cNvSpPr>
            <a:spLocks noGrp="1"/>
          </p:cNvSpPr>
          <p:nvPr>
            <p:ph sz="quarter" idx="1"/>
          </p:nvPr>
        </p:nvSpPr>
        <p:spPr/>
        <p:txBody>
          <a:bodyPr/>
          <a:lstStyle/>
          <a:p>
            <a:r>
              <a:rPr lang="en-US" dirty="0" smtClean="0"/>
              <a:t>12.2%GDP spent on Health Expenditures</a:t>
            </a:r>
          </a:p>
          <a:p>
            <a:endParaRPr lang="en-US" dirty="0" smtClean="0"/>
          </a:p>
          <a:p>
            <a:r>
              <a:rPr lang="en-US" dirty="0" smtClean="0"/>
              <a:t>0.14 physicians per 1000 patients</a:t>
            </a:r>
          </a:p>
          <a:p>
            <a:endParaRPr lang="en-US" dirty="0" smtClean="0"/>
          </a:p>
          <a:p>
            <a:r>
              <a:rPr lang="en-US" dirty="0" smtClean="0"/>
              <a:t>1.4 beds per 1000 patients</a:t>
            </a:r>
          </a:p>
          <a:p>
            <a:endParaRPr lang="en-US" dirty="0" smtClean="0"/>
          </a:p>
          <a:p>
            <a:r>
              <a:rPr lang="en-US" dirty="0" smtClean="0"/>
              <a:t>Ranked 6</a:t>
            </a:r>
            <a:r>
              <a:rPr lang="en-US" baseline="30000" dirty="0" smtClean="0"/>
              <a:t>th</a:t>
            </a:r>
            <a:r>
              <a:rPr lang="en-US" dirty="0" smtClean="0"/>
              <a:t> in HIV/AIDS death in the world</a:t>
            </a:r>
          </a:p>
          <a:p>
            <a:pPr lvl="1"/>
            <a:r>
              <a:rPr lang="en-US" dirty="0" smtClean="0"/>
              <a:t>1.5 million people are living with the disease.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Tuberculosis</a:t>
            </a:r>
            <a:endParaRPr lang="en-US" dirty="0"/>
          </a:p>
        </p:txBody>
      </p:sp>
      <p:sp>
        <p:nvSpPr>
          <p:cNvPr id="3" name="Content Placeholder 2"/>
          <p:cNvSpPr>
            <a:spLocks noGrp="1"/>
          </p:cNvSpPr>
          <p:nvPr>
            <p:ph sz="quarter" idx="1"/>
          </p:nvPr>
        </p:nvSpPr>
        <p:spPr/>
        <p:txBody>
          <a:bodyPr/>
          <a:lstStyle/>
          <a:p>
            <a:r>
              <a:rPr lang="en-US" sz="2000" dirty="0" smtClean="0"/>
              <a:t>Is an infectious disease caused by Mycobacterium tuberculosis.  It usually involves the lungs but can also affect other parts of the body.  </a:t>
            </a:r>
          </a:p>
          <a:p>
            <a:r>
              <a:rPr lang="en-US" dirty="0" smtClean="0"/>
              <a:t>TB is the worlds 2</a:t>
            </a:r>
            <a:r>
              <a:rPr lang="en-US" baseline="30000" dirty="0" smtClean="0"/>
              <a:t>nd</a:t>
            </a:r>
            <a:r>
              <a:rPr lang="en-US" dirty="0" smtClean="0"/>
              <a:t> largest cause of death following HIV/AIDS</a:t>
            </a:r>
          </a:p>
          <a:p>
            <a:r>
              <a:rPr lang="en-US" dirty="0" smtClean="0"/>
              <a:t>Total TB cases notified (2010): 106,083</a:t>
            </a:r>
            <a:br>
              <a:rPr lang="en-US" dirty="0" smtClean="0"/>
            </a:br>
            <a:r>
              <a:rPr lang="en-US" dirty="0" smtClean="0"/>
              <a:t>	</a:t>
            </a:r>
            <a:r>
              <a:rPr lang="en-US" sz="2000" dirty="0" smtClean="0"/>
              <a:t>Treatment Success Rate for new smear-positive TB cases (2009): 	85.86%</a:t>
            </a:r>
          </a:p>
          <a:p>
            <a:pPr lvl="1"/>
            <a:r>
              <a:rPr lang="en-US" sz="1500" dirty="0" smtClean="0"/>
              <a:t>The high amount of cases is directly related to Kenya’s high HIV rate</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of TB</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There are many private organizations that are working to spread the awareness of TB in Kenya </a:t>
            </a:r>
          </a:p>
          <a:p>
            <a:endParaRPr lang="en-US" dirty="0" smtClean="0"/>
          </a:p>
          <a:p>
            <a:r>
              <a:rPr lang="en-US" dirty="0" smtClean="0"/>
              <a:t>It </a:t>
            </a:r>
            <a:r>
              <a:rPr lang="en-US" dirty="0" smtClean="0"/>
              <a:t>costs about $35,700 to treat a single case of TB</a:t>
            </a:r>
          </a:p>
          <a:p>
            <a:endParaRPr lang="en-US" dirty="0" smtClean="0"/>
          </a:p>
          <a:p>
            <a:r>
              <a:rPr lang="en-US" dirty="0" smtClean="0"/>
              <a:t>In 1980 they developed the NLTP(National Leprosy and Tuberculosis </a:t>
            </a:r>
            <a:r>
              <a:rPr lang="en-US" dirty="0" err="1" smtClean="0"/>
              <a:t>Programme</a:t>
            </a:r>
            <a:r>
              <a:rPr lang="en-US" dirty="0" smtClean="0"/>
              <a:t>) with special staff to monitor and treat cases of TB.  The treatment is done in major health care settings. </a:t>
            </a:r>
          </a:p>
          <a:p>
            <a:endParaRPr lang="en-US" dirty="0" smtClean="0"/>
          </a:p>
          <a:p>
            <a:r>
              <a:rPr lang="en-US" dirty="0" smtClean="0"/>
              <a:t>The priority is now to expand outreach to urban slums and hard to reach places.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and Prevention of TB</a:t>
            </a:r>
            <a:endParaRPr lang="en-US" dirty="0"/>
          </a:p>
        </p:txBody>
      </p:sp>
      <p:sp>
        <p:nvSpPr>
          <p:cNvPr id="3" name="Content Placeholder 2"/>
          <p:cNvSpPr>
            <a:spLocks noGrp="1"/>
          </p:cNvSpPr>
          <p:nvPr>
            <p:ph sz="quarter" idx="1"/>
          </p:nvPr>
        </p:nvSpPr>
        <p:spPr/>
        <p:txBody>
          <a:bodyPr>
            <a:normAutofit/>
          </a:bodyPr>
          <a:lstStyle/>
          <a:p>
            <a:pPr>
              <a:buNone/>
            </a:pPr>
            <a:r>
              <a:rPr lang="en-US" sz="2400" dirty="0" smtClean="0"/>
              <a:t>The world health organization (WHO) suggested the patients with TB should also be tested for HIV to help gain control of the spread of TB.  With these additional tests they found that </a:t>
            </a:r>
            <a:r>
              <a:rPr lang="en-US" sz="2400" dirty="0" smtClean="0"/>
              <a:t>by 2009, the number of patients infected with HIV and TB decreased from 52% to 44%.  These patients were also started on an </a:t>
            </a:r>
            <a:r>
              <a:rPr lang="en-US" sz="2400" dirty="0" smtClean="0"/>
              <a:t>antibiotic called </a:t>
            </a:r>
            <a:r>
              <a:rPr lang="en-US" sz="2400" dirty="0" err="1" smtClean="0"/>
              <a:t>cotrimoxazole</a:t>
            </a:r>
            <a:r>
              <a:rPr lang="en-US" sz="2400" dirty="0" smtClean="0"/>
              <a:t> </a:t>
            </a:r>
            <a:r>
              <a:rPr lang="en-US" sz="2400" dirty="0" smtClean="0"/>
              <a:t>prophylaxis for prevention of further infection.  Though not every patient with HIV and TB are being they are tightening the guidelines in hopes to further decrease the amount of active cases.   </a:t>
            </a:r>
            <a:endParaRPr lang="en-US" sz="2400"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1300</TotalTime>
  <Words>533</Words>
  <Application>Microsoft Office PowerPoint</Application>
  <PresentationFormat>On-screen Show (4:3)</PresentationFormat>
  <Paragraphs>71</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Civic</vt:lpstr>
      <vt:lpstr>Tuberculosis in Kenya</vt:lpstr>
      <vt:lpstr>Slide 2</vt:lpstr>
      <vt:lpstr>Demographics of Kenya</vt:lpstr>
      <vt:lpstr>Interesting Statistics!</vt:lpstr>
      <vt:lpstr>Yearly Financials</vt:lpstr>
      <vt:lpstr>Health Care Statistics</vt:lpstr>
      <vt:lpstr>Tuberculosis</vt:lpstr>
      <vt:lpstr>Treatment of TB</vt:lpstr>
      <vt:lpstr>Treatment and Prevention of TB</vt:lpstr>
      <vt:lpstr>Slide 10</vt:lpstr>
      <vt:lpstr>Citations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Tuberculosis in Kenya</dc:title>
  <dc:creator>Carrie</dc:creator>
  <cp:lastModifiedBy>Danielle Preston</cp:lastModifiedBy>
  <cp:revision>15</cp:revision>
  <dcterms:created xsi:type="dcterms:W3CDTF">2013-01-20T21:22:16Z</dcterms:created>
  <dcterms:modified xsi:type="dcterms:W3CDTF">2013-01-21T19:36:22Z</dcterms:modified>
</cp:coreProperties>
</file>