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8" d="100"/>
          <a:sy n="88" d="100"/>
        </p:scale>
        <p:origin x="-1050"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3048"/>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25146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Subtitle 8"/>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fld id="{A39DEFD6-D90A-4204-AEA3-4F801FA18A6D}" type="datetimeFigureOut">
              <a:rPr lang="en-US" smtClean="0"/>
              <a:t>1/20/2013</a:t>
            </a:fld>
            <a:endParaRPr lang="en-US"/>
          </a:p>
        </p:txBody>
      </p:sp>
      <p:sp>
        <p:nvSpPr>
          <p:cNvPr id="17" name="Footer Placeholder 16"/>
          <p:cNvSpPr>
            <a:spLocks noGrp="1"/>
          </p:cNvSpPr>
          <p:nvPr>
            <p:ph type="ftr" sz="quarter" idx="11"/>
          </p:nvPr>
        </p:nvSpPr>
        <p:spPr/>
        <p:txBody>
          <a:bodyPr/>
          <a:lstStyle/>
          <a:p>
            <a:endParaRPr lang="en-US"/>
          </a:p>
        </p:txBody>
      </p:sp>
      <p:sp>
        <p:nvSpPr>
          <p:cNvPr id="7" name="Straight Connector 6"/>
          <p:cNvSpPr>
            <a:spLocks noChangeShapeType="1"/>
          </p:cNvSpPr>
          <p:nvPr/>
        </p:nvSpPr>
        <p:spPr bwMode="auto">
          <a:xfrm>
            <a:off x="155448" y="2420112"/>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Oval 12"/>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Oval 13"/>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Slide Number Placeholder 28"/>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5D7D6C4D-46E2-4CEE-8960-616DBF2F6EEF}" type="slidenum">
              <a:rPr lang="en-US" smtClean="0"/>
              <a:t>‹#›</a:t>
            </a:fld>
            <a:endParaRPr lang="en-US"/>
          </a:p>
        </p:txBody>
      </p:sp>
      <p:sp>
        <p:nvSpPr>
          <p:cNvPr id="8" name="Title 7"/>
          <p:cNvSpPr>
            <a:spLocks noGrp="1"/>
          </p:cNvSpPr>
          <p:nvPr>
            <p:ph type="ctrTitle"/>
          </p:nvPr>
        </p:nvSpPr>
        <p:spPr>
          <a:xfrm>
            <a:off x="685800" y="381000"/>
            <a:ext cx="7772400" cy="1752600"/>
          </a:xfrm>
        </p:spPr>
        <p:txBody>
          <a:bodyPr anchor="b"/>
          <a:lstStyle>
            <a:lvl1pPr>
              <a:defRPr sz="4200">
                <a:solidFill>
                  <a:schemeClr val="accent1"/>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A39DEFD6-D90A-4204-AEA3-4F801FA18A6D}" type="datetimeFigureOut">
              <a:rPr lang="en-US" smtClean="0"/>
              <a:t>1/20/2013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D7D6C4D-46E2-4CEE-8960-616DBF2F6EEF}"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2"/>
      </p:bgRef>
    </p:bg>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7010400" y="0"/>
            <a:ext cx="21336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Straight Connector 12"/>
          <p:cNvSpPr>
            <a:spLocks noChangeShapeType="1"/>
          </p:cNvSpPr>
          <p:nvPr/>
        </p:nvSpPr>
        <p:spPr bwMode="auto">
          <a:xfrm rot="5400000">
            <a:off x="4021836" y="3278124"/>
            <a:ext cx="6245352"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4" name="Oval 13"/>
          <p:cNvSpPr/>
          <p:nvPr/>
        </p:nvSpPr>
        <p:spPr>
          <a:xfrm>
            <a:off x="6839712"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6934200" y="3020251"/>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6915912" y="3009901"/>
            <a:ext cx="457200" cy="441325"/>
          </a:xfrm>
        </p:spPr>
        <p:txBody>
          <a:bodyPr/>
          <a:lstStyle/>
          <a:p>
            <a:fld id="{5D7D6C4D-46E2-4CEE-8960-616DBF2F6EEF}" type="slidenum">
              <a:rPr lang="en-US" smtClean="0"/>
              <a:t>‹#›</a:t>
            </a:fld>
            <a:endParaRPr lang="en-US"/>
          </a:p>
        </p:txBody>
      </p:sp>
      <p:sp>
        <p:nvSpPr>
          <p:cNvPr id="3" name="Vertical Text Placeholder 2"/>
          <p:cNvSpPr>
            <a:spLocks noGrp="1"/>
          </p:cNvSpPr>
          <p:nvPr>
            <p:ph type="body" orient="vert" idx="1"/>
          </p:nvPr>
        </p:nvSpPr>
        <p:spPr>
          <a:xfrm>
            <a:off x="304800" y="304800"/>
            <a:ext cx="6553200" cy="5821366"/>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A39DEFD6-D90A-4204-AEA3-4F801FA18A6D}" type="datetimeFigureOut">
              <a:rPr lang="en-US" smtClean="0"/>
              <a:t>1/20/2013</a:t>
            </a:fld>
            <a:endParaRPr lang="en-US"/>
          </a:p>
        </p:txBody>
      </p:sp>
      <p:sp>
        <p:nvSpPr>
          <p:cNvPr id="5" name="Footer Placeholder 4"/>
          <p:cNvSpPr>
            <a:spLocks noGrp="1"/>
          </p:cNvSpPr>
          <p:nvPr>
            <p:ph type="ftr" sz="quarter" idx="11"/>
          </p:nvPr>
        </p:nvSpPr>
        <p:spPr/>
        <p:txBody>
          <a:bodyPr/>
          <a:lstStyle/>
          <a:p>
            <a:endParaRPr lang="en-US"/>
          </a:p>
        </p:txBody>
      </p:sp>
      <p:sp>
        <p:nvSpPr>
          <p:cNvPr id="2" name="Vertical Title 1"/>
          <p:cNvSpPr>
            <a:spLocks noGrp="1"/>
          </p:cNvSpPr>
          <p:nvPr>
            <p:ph type="title" orient="vert"/>
          </p:nvPr>
        </p:nvSpPr>
        <p:spPr>
          <a:xfrm>
            <a:off x="7391400" y="304801"/>
            <a:ext cx="1447800" cy="5851525"/>
          </a:xfrm>
        </p:spPr>
        <p:txBody>
          <a:bodyPr vert="eaVert"/>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accent3">
                    <a:shade val="75000"/>
                  </a:schemeClr>
                </a:solidFill>
              </a:defRPr>
            </a:lvl1p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A39DEFD6-D90A-4204-AEA3-4F801FA18A6D}" type="datetimeFigureOut">
              <a:rPr lang="en-US" smtClean="0"/>
              <a:t>1/20/2013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4361688" y="1026372"/>
            <a:ext cx="457200" cy="441325"/>
          </a:xfrm>
        </p:spPr>
        <p:txBody>
          <a:bodyPr/>
          <a:lstStyle/>
          <a:p>
            <a:fld id="{5D7D6C4D-46E2-4CEE-8960-616DBF2F6EEF}" type="slidenum">
              <a:rPr lang="en-US" smtClean="0"/>
              <a:t>‹#›</a:t>
            </a:fld>
            <a:endParaRPr lang="en-US"/>
          </a:p>
        </p:txBody>
      </p:sp>
      <p:sp>
        <p:nvSpPr>
          <p:cNvPr id="8" name="Content Placeholder 7"/>
          <p:cNvSpPr>
            <a:spLocks noGrp="1"/>
          </p:cNvSpPr>
          <p:nvPr>
            <p:ph sz="quarter" idx="1"/>
          </p:nvPr>
        </p:nvSpPr>
        <p:spPr>
          <a:xfrm>
            <a:off x="301752" y="1527048"/>
            <a:ext cx="850392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1905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152400" y="2286000"/>
            <a:ext cx="8833104" cy="304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5448" y="142352"/>
            <a:ext cx="8833104" cy="2139696"/>
          </a:xfrm>
          <a:prstGeom prst="rect">
            <a:avLst/>
          </a:prstGeom>
          <a:solidFill>
            <a:schemeClr val="accent1"/>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1368426" y="2743200"/>
            <a:ext cx="6480174" cy="1673225"/>
          </a:xfrm>
        </p:spPr>
        <p:txBody>
          <a:bodyPr anchor="t"/>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13" name="Rectangle 12"/>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Rectangle 13"/>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Footer Placeholder 4"/>
          <p:cNvSpPr>
            <a:spLocks noGrp="1"/>
          </p:cNvSpPr>
          <p:nvPr>
            <p:ph type="ftr" sz="quarter" idx="11"/>
          </p:nvPr>
        </p:nvSpPr>
        <p:spPr/>
        <p:txBody>
          <a:bodyPr/>
          <a:lstStyle/>
          <a:p>
            <a:endParaRPr lang="en-US"/>
          </a:p>
        </p:txBody>
      </p:sp>
      <p:sp>
        <p:nvSpPr>
          <p:cNvPr id="4" name="Date Placeholder 3"/>
          <p:cNvSpPr>
            <a:spLocks noGrp="1"/>
          </p:cNvSpPr>
          <p:nvPr>
            <p:ph type="dt" sz="half" idx="10"/>
          </p:nvPr>
        </p:nvSpPr>
        <p:spPr/>
        <p:txBody>
          <a:bodyPr/>
          <a:lstStyle/>
          <a:p>
            <a:fld id="{A39DEFD6-D90A-4204-AEA3-4F801FA18A6D}" type="datetimeFigureOut">
              <a:rPr lang="en-US" smtClean="0"/>
              <a:t>1/20/2013</a:t>
            </a:fld>
            <a:endParaRPr lang="en-US"/>
          </a:p>
        </p:txBody>
      </p:sp>
      <p:sp>
        <p:nvSpPr>
          <p:cNvPr id="8" name="Straight Connector 7"/>
          <p:cNvSpPr>
            <a:spLocks noChangeShapeType="1"/>
          </p:cNvSpPr>
          <p:nvPr/>
        </p:nvSpPr>
        <p:spPr bwMode="auto">
          <a:xfrm>
            <a:off x="152400" y="2438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Oval 9"/>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5D7D6C4D-46E2-4CEE-8960-616DBF2F6EEF}" type="slidenum">
              <a:rPr lang="en-US" smtClean="0"/>
              <a:t>‹#›</a:t>
            </a:fld>
            <a:endParaRPr lang="en-US"/>
          </a:p>
        </p:txBody>
      </p:sp>
      <p:sp>
        <p:nvSpPr>
          <p:cNvPr id="2" name="Title 1"/>
          <p:cNvSpPr>
            <a:spLocks noGrp="1"/>
          </p:cNvSpPr>
          <p:nvPr>
            <p:ph type="title"/>
          </p:nvPr>
        </p:nvSpPr>
        <p:spPr>
          <a:xfrm>
            <a:off x="722313" y="533400"/>
            <a:ext cx="7772400" cy="1524000"/>
          </a:xfrm>
        </p:spPr>
        <p:txBody>
          <a:bodyPr anchor="b"/>
          <a:lstStyle>
            <a:lvl1pPr algn="ctr">
              <a:buNone/>
              <a:defRPr sz="4200" b="0" cap="none" baseline="0">
                <a:solidFill>
                  <a:srgbClr val="FFFFFF"/>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301752" y="228600"/>
            <a:ext cx="8534400" cy="758952"/>
          </a:xfrm>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a:xfrm>
            <a:off x="5791200" y="6409944"/>
            <a:ext cx="3044952" cy="365760"/>
          </a:xfrm>
        </p:spPr>
        <p:txBody>
          <a:bodyPr/>
          <a:lstStyle/>
          <a:p>
            <a:fld id="{A39DEFD6-D90A-4204-AEA3-4F801FA18A6D}" type="datetimeFigureOut">
              <a:rPr lang="en-US" smtClean="0"/>
              <a:t>1/20/2013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D7D6C4D-46E2-4CEE-8960-616DBF2F6EEF}" type="slidenum">
              <a:rPr lang="en-US" smtClean="0"/>
              <a:t>‹#›</a:t>
            </a:fld>
            <a:endParaRPr lang="en-US"/>
          </a:p>
        </p:txBody>
      </p:sp>
      <p:sp>
        <p:nvSpPr>
          <p:cNvPr id="8" name="Straight Connector 7"/>
          <p:cNvSpPr>
            <a:spLocks noChangeShapeType="1"/>
          </p:cNvSpPr>
          <p:nvPr/>
        </p:nvSpPr>
        <p:spPr bwMode="auto">
          <a:xfrm flipV="1">
            <a:off x="4563080" y="1575652"/>
            <a:ext cx="8921" cy="4819557"/>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Content Placeholder 9"/>
          <p:cNvSpPr>
            <a:spLocks noGrp="1"/>
          </p:cNvSpPr>
          <p:nvPr>
            <p:ph sz="half" idx="1"/>
          </p:nvPr>
        </p:nvSpPr>
        <p:spPr>
          <a:xfrm>
            <a:off x="301752" y="1371600"/>
            <a:ext cx="4038600" cy="4681728"/>
          </a:xfrm>
        </p:spPr>
        <p:txBody>
          <a:bodyPr/>
          <a:lstStyle>
            <a:lvl1pPr>
              <a:defRPr sz="2500"/>
            </a:lvl1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2" name="Content Placeholder 11"/>
          <p:cNvSpPr>
            <a:spLocks noGrp="1"/>
          </p:cNvSpPr>
          <p:nvPr>
            <p:ph sz="half" idx="2"/>
          </p:nvPr>
        </p:nvSpPr>
        <p:spPr>
          <a:xfrm>
            <a:off x="4800600" y="1371600"/>
            <a:ext cx="4038600" cy="4681728"/>
          </a:xfrm>
        </p:spPr>
        <p:txBody>
          <a:bodyPr/>
          <a:lstStyle>
            <a:lvl1pPr>
              <a:defRPr sz="2500"/>
            </a:lvl1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1">
        <a:schemeClr val="bg2"/>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flipV="1">
            <a:off x="4572000" y="2200275"/>
            <a:ext cx="0" cy="4187952"/>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Rectangle 19"/>
          <p:cNvSpPr>
            <a:spLocks noChangeArrowheads="1"/>
          </p:cNvSpPr>
          <p:nvPr/>
        </p:nvSpPr>
        <p:spPr bwMode="white">
          <a:xfrm>
            <a:off x="0" y="0"/>
            <a:ext cx="9144000" cy="1447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1" name="Rectangle 20"/>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2" name="Rectangle 21"/>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p:nvPr/>
        </p:nvSpPr>
        <p:spPr>
          <a:xfrm>
            <a:off x="152400" y="1371600"/>
            <a:ext cx="8833104"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a:spLocks noChangeArrowheads="1"/>
          </p:cNvSpPr>
          <p:nvPr/>
        </p:nvSpPr>
        <p:spPr bwMode="auto">
          <a:xfrm>
            <a:off x="145923" y="6391656"/>
            <a:ext cx="8833104" cy="310896"/>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A39DEFD6-D90A-4204-AEA3-4F801FA18A6D}" type="datetimeFigureOut">
              <a:rPr lang="en-US" smtClean="0"/>
              <a:t>1/20/2013</a:t>
            </a:fld>
            <a:endParaRPr lang="en-US"/>
          </a:p>
        </p:txBody>
      </p:sp>
      <p:sp>
        <p:nvSpPr>
          <p:cNvPr id="8" name="Footer Placeholder 7"/>
          <p:cNvSpPr>
            <a:spLocks noGrp="1"/>
          </p:cNvSpPr>
          <p:nvPr>
            <p:ph type="ftr" sz="quarter" idx="11"/>
          </p:nvPr>
        </p:nvSpPr>
        <p:spPr>
          <a:xfrm>
            <a:off x="304800" y="6409944"/>
            <a:ext cx="3581400" cy="365760"/>
          </a:xfrm>
        </p:spPr>
        <p:txBody>
          <a:bodyPr/>
          <a:lstStyle/>
          <a:p>
            <a:endParaRPr lang="en-US"/>
          </a:p>
        </p:txBody>
      </p:sp>
      <p:sp>
        <p:nvSpPr>
          <p:cNvPr id="15" name="Straight Connector 14"/>
          <p:cNvSpPr>
            <a:spLocks noChangeShapeType="1"/>
          </p:cNvSpPr>
          <p:nvPr/>
        </p:nvSpPr>
        <p:spPr bwMode="auto">
          <a:xfrm>
            <a:off x="152400" y="128016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4" name="Content Placeholder 23"/>
          <p:cNvSpPr>
            <a:spLocks noGrp="1"/>
          </p:cNvSpPr>
          <p:nvPr>
            <p:ph sz="quarter" idx="2"/>
          </p:nvPr>
        </p:nvSpPr>
        <p:spPr>
          <a:xfrm>
            <a:off x="301752" y="2471383"/>
            <a:ext cx="4041648" cy="3818404"/>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6" name="Content Placeholder 25"/>
          <p:cNvSpPr>
            <a:spLocks noGrp="1"/>
          </p:cNvSpPr>
          <p:nvPr>
            <p:ph sz="quarter" idx="4"/>
          </p:nvPr>
        </p:nvSpPr>
        <p:spPr>
          <a:xfrm>
            <a:off x="4800600" y="2471383"/>
            <a:ext cx="4038600" cy="382219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5" name="Oval 24"/>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Oval 26"/>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Slide Number Placeholder 8"/>
          <p:cNvSpPr>
            <a:spLocks noGrp="1"/>
          </p:cNvSpPr>
          <p:nvPr>
            <p:ph type="sldNum" sz="quarter" idx="12"/>
          </p:nvPr>
        </p:nvSpPr>
        <p:spPr>
          <a:xfrm>
            <a:off x="4343400" y="1042416"/>
            <a:ext cx="457200" cy="441325"/>
          </a:xfrm>
        </p:spPr>
        <p:txBody>
          <a:bodyPr/>
          <a:lstStyle>
            <a:lvl1pPr algn="ctr">
              <a:defRPr/>
            </a:lvl1pPr>
          </a:lstStyle>
          <a:p>
            <a:fld id="{5D7D6C4D-46E2-4CEE-8960-616DBF2F6EEF}" type="slidenum">
              <a:rPr lang="en-US" smtClean="0"/>
              <a:t>‹#›</a:t>
            </a:fld>
            <a:endParaRPr lang="en-US"/>
          </a:p>
        </p:txBody>
      </p:sp>
      <p:sp>
        <p:nvSpPr>
          <p:cNvPr id="23" name="Title 22"/>
          <p:cNvSpPr>
            <a:spLocks noGrp="1"/>
          </p:cNvSpPr>
          <p:nvPr>
            <p:ph type="title"/>
          </p:nvPr>
        </p:nvSpPr>
        <p:spPr/>
        <p:txBody>
          <a:bodyPr rtlCol="0" anchor="b" anchorCtr="0"/>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A39DEFD6-D90A-4204-AEA3-4F801FA18A6D}" type="datetimeFigureOut">
              <a:rPr lang="en-US" smtClean="0"/>
              <a:t>1/20/2013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a:xfrm>
            <a:off x="4343400" y="1036020"/>
            <a:ext cx="457200" cy="441325"/>
          </a:xfrm>
        </p:spPr>
        <p:txBody>
          <a:bodyPr/>
          <a:lstStyle/>
          <a:p>
            <a:fld id="{5D7D6C4D-46E2-4CEE-8960-616DBF2F6EEF}"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Rectangle 4"/>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6" name="Rectangle 5"/>
          <p:cNvSpPr>
            <a:spLocks noChangeArrowheads="1"/>
          </p:cNvSpPr>
          <p:nvPr/>
        </p:nvSpPr>
        <p:spPr bwMode="auto">
          <a:xfrm>
            <a:off x="152400" y="158496"/>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 name="Date Placeholder 1"/>
          <p:cNvSpPr>
            <a:spLocks noGrp="1"/>
          </p:cNvSpPr>
          <p:nvPr>
            <p:ph type="dt" sz="half" idx="10"/>
          </p:nvPr>
        </p:nvSpPr>
        <p:spPr/>
        <p:txBody>
          <a:bodyPr/>
          <a:lstStyle/>
          <a:p>
            <a:fld id="{A39DEFD6-D90A-4204-AEA3-4F801FA18A6D}" type="datetimeFigureOut">
              <a:rPr lang="en-US" smtClean="0"/>
              <a:t>1/20/2013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a:xfrm>
            <a:off x="4267200" y="6324600"/>
            <a:ext cx="609600" cy="441324"/>
          </a:xfrm>
        </p:spPr>
        <p:txBody>
          <a:bodyPr/>
          <a:lstStyle>
            <a:lvl1pPr>
              <a:defRPr>
                <a:solidFill>
                  <a:srgbClr val="FFFFFF"/>
                </a:solidFill>
              </a:defRPr>
            </a:lvl1pPr>
          </a:lstStyle>
          <a:p>
            <a:fld id="{5D7D6C4D-46E2-4CEE-8960-616DBF2F6EEF}"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9" name="Rectangle 18"/>
          <p:cNvSpPr>
            <a:spLocks noChangeArrowheads="1"/>
          </p:cNvSpPr>
          <p:nvPr/>
        </p:nvSpPr>
        <p:spPr bwMode="auto">
          <a:xfrm>
            <a:off x="152400" y="152400"/>
            <a:ext cx="8833104" cy="304800"/>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18872"/>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3" name="Rectangle 12"/>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381000" y="914400"/>
            <a:ext cx="2362200" cy="990600"/>
          </a:xfrm>
        </p:spPr>
        <p:txBody>
          <a:bodyPr anchor="b">
            <a:noAutofit/>
          </a:bodyPr>
          <a:lstStyle>
            <a:lvl1pPr algn="l">
              <a:buNone/>
              <a:defRPr sz="2200" b="1">
                <a:solidFill>
                  <a:srgbClr val="FFFFFF"/>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381000" y="1981200"/>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8" name="Rectangle 7"/>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Straight Connector 8"/>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Content Placeholder 19"/>
          <p:cNvSpPr>
            <a:spLocks noGrp="1"/>
          </p:cNvSpPr>
          <p:nvPr>
            <p:ph sz="quarter" idx="1"/>
          </p:nvPr>
        </p:nvSpPr>
        <p:spPr>
          <a:xfrm>
            <a:off x="3124200" y="685800"/>
            <a:ext cx="5638800" cy="5410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Oval 9"/>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lvl1pPr>
              <a:defRPr>
                <a:solidFill>
                  <a:schemeClr val="accent3">
                    <a:shade val="75000"/>
                  </a:schemeClr>
                </a:solidFill>
              </a:defRPr>
            </a:lvl1pPr>
          </a:lstStyle>
          <a:p>
            <a:fld id="{5D7D6C4D-46E2-4CEE-8960-616DBF2F6EEF}" type="slidenum">
              <a:rPr lang="en-US" smtClean="0"/>
              <a:t>‹#›</a:t>
            </a:fld>
            <a:endParaRPr lang="en-US"/>
          </a:p>
        </p:txBody>
      </p:sp>
      <p:sp>
        <p:nvSpPr>
          <p:cNvPr id="21" name="Rectangle 20"/>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p:txBody>
          <a:bodyPr/>
          <a:lstStyle/>
          <a:p>
            <a:fld id="{A39DEFD6-D90A-4204-AEA3-4F801FA18A6D}" type="datetimeFigureOut">
              <a:rPr lang="en-US" smtClean="0"/>
              <a:t>1/20/2013</a:t>
            </a:fld>
            <a:endParaRPr lang="en-US"/>
          </a:p>
        </p:txBody>
      </p:sp>
      <p:sp>
        <p:nvSpPr>
          <p:cNvPr id="6" name="Footer Placeholder 5"/>
          <p:cNvSpPr>
            <a:spLocks noGrp="1"/>
          </p:cNvSpPr>
          <p:nvPr>
            <p:ph type="ftr" sz="quarter" idx="11"/>
          </p:nvPr>
        </p:nvSpPr>
        <p:spPr>
          <a:xfrm>
            <a:off x="301752" y="6410848"/>
            <a:ext cx="3383280" cy="365760"/>
          </a:xfrm>
        </p:spPr>
        <p:txBody>
          <a:bodyPr/>
          <a:lstStyle/>
          <a:p>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1" name="Straight Connector 20"/>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0" name="Rectangle 19"/>
          <p:cNvSpPr>
            <a:spLocks noChangeArrowheads="1"/>
          </p:cNvSpPr>
          <p:nvPr/>
        </p:nvSpPr>
        <p:spPr bwMode="auto">
          <a:xfrm>
            <a:off x="152400" y="152400"/>
            <a:ext cx="8833104" cy="30175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Rectangle 14"/>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Oval 11"/>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Oval 12"/>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p>
            <a:fld id="{5D7D6C4D-46E2-4CEE-8960-616DBF2F6EEF}" type="slidenum">
              <a:rPr lang="en-US" smtClean="0"/>
              <a:t>‹#›</a:t>
            </a:fld>
            <a:endParaRPr lang="en-US"/>
          </a:p>
        </p:txBody>
      </p:sp>
      <p:sp>
        <p:nvSpPr>
          <p:cNvPr id="2" name="Title 1"/>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3000375" y="609600"/>
            <a:ext cx="5867400" cy="4267200"/>
          </a:xfrm>
        </p:spPr>
        <p:txBody>
          <a:bodyPr/>
          <a:lstStyle>
            <a:lvl1pPr marL="0" indent="0">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22" name="Rectangle 21"/>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a:xfrm>
            <a:off x="5788152" y="6404984"/>
            <a:ext cx="3044952" cy="365760"/>
          </a:xfrm>
        </p:spPr>
        <p:txBody>
          <a:bodyPr/>
          <a:lstStyle/>
          <a:p>
            <a:fld id="{A39DEFD6-D90A-4204-AEA3-4F801FA18A6D}" type="datetimeFigureOut">
              <a:rPr lang="en-US" smtClean="0"/>
              <a:t>1/20/2013</a:t>
            </a:fld>
            <a:endParaRPr lang="en-US"/>
          </a:p>
        </p:txBody>
      </p:sp>
      <p:sp>
        <p:nvSpPr>
          <p:cNvPr id="6" name="Footer Placeholder 5"/>
          <p:cNvSpPr>
            <a:spLocks noGrp="1"/>
          </p:cNvSpPr>
          <p:nvPr>
            <p:ph type="ftr" sz="quarter" idx="11"/>
          </p:nvPr>
        </p:nvSpPr>
        <p:spPr>
          <a:xfrm>
            <a:off x="301752" y="6410848"/>
            <a:ext cx="3584448" cy="365760"/>
          </a:xfrm>
        </p:spPr>
        <p:txBody>
          <a:bodyPr/>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393371"/>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Date Placeholder 13"/>
          <p:cNvSpPr>
            <a:spLocks noGrp="1"/>
          </p:cNvSpPr>
          <p:nvPr>
            <p:ph type="dt" sz="half" idx="2"/>
          </p:nvPr>
        </p:nvSpPr>
        <p:spPr>
          <a:xfrm>
            <a:off x="5791200" y="6404984"/>
            <a:ext cx="3044952" cy="365760"/>
          </a:xfrm>
          <a:prstGeom prst="rect">
            <a:avLst/>
          </a:prstGeom>
        </p:spPr>
        <p:txBody>
          <a:bodyPr vert="horz"/>
          <a:lstStyle>
            <a:lvl1pPr algn="r" eaLnBrk="1" latinLnBrk="0" hangingPunct="1">
              <a:defRPr kumimoji="0" sz="1400">
                <a:solidFill>
                  <a:srgbClr val="FFFFFF"/>
                </a:solidFill>
              </a:defRPr>
            </a:lvl1pPr>
          </a:lstStyle>
          <a:p>
            <a:fld id="{A39DEFD6-D90A-4204-AEA3-4F801FA18A6D}" type="datetimeFigureOut">
              <a:rPr lang="en-US" smtClean="0"/>
              <a:t>1/20/2013</a:t>
            </a:fld>
            <a:endParaRPr lang="en-US"/>
          </a:p>
        </p:txBody>
      </p:sp>
      <p:sp>
        <p:nvSpPr>
          <p:cNvPr id="3" name="Footer Placeholder 2"/>
          <p:cNvSpPr>
            <a:spLocks noGrp="1"/>
          </p:cNvSpPr>
          <p:nvPr>
            <p:ph type="ftr" sz="quarter" idx="3"/>
          </p:nvPr>
        </p:nvSpPr>
        <p:spPr>
          <a:xfrm>
            <a:off x="304800" y="6410848"/>
            <a:ext cx="3581400" cy="365760"/>
          </a:xfrm>
          <a:prstGeom prst="rect">
            <a:avLst/>
          </a:prstGeom>
        </p:spPr>
        <p:txBody>
          <a:bodyPr vert="horz"/>
          <a:lstStyle>
            <a:lvl1pPr algn="l" eaLnBrk="1" latinLnBrk="0" hangingPunct="1">
              <a:defRPr kumimoji="0" sz="1200">
                <a:solidFill>
                  <a:srgbClr val="FFFFFF"/>
                </a:solidFill>
              </a:defRPr>
            </a:lvl1pPr>
          </a:lstStyle>
          <a:p>
            <a:endParaRPr lang="en-US"/>
          </a:p>
        </p:txBody>
      </p:sp>
      <p:sp>
        <p:nvSpPr>
          <p:cNvPr id="8" name="Rectangle 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Straight Connector 9"/>
          <p:cNvSpPr>
            <a:spLocks noChangeShapeType="1"/>
          </p:cNvSpPr>
          <p:nvPr/>
        </p:nvSpPr>
        <p:spPr bwMode="auto">
          <a:xfrm>
            <a:off x="152400" y="1276743"/>
            <a:ext cx="8833104"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2" name="Oval 11"/>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4343400" y="1040174"/>
            <a:ext cx="457200" cy="441325"/>
          </a:xfrm>
          <a:prstGeom prst="rect">
            <a:avLst/>
          </a:prstGeom>
        </p:spPr>
        <p:txBody>
          <a:bodyPr vert="horz" lIns="45720" rIns="45720" anchor="ctr">
            <a:normAutofit/>
          </a:bodyPr>
          <a:lstStyle>
            <a:lvl1pPr algn="ctr" eaLnBrk="1" latinLnBrk="0" hangingPunct="1">
              <a:defRPr kumimoji="0" sz="1600">
                <a:solidFill>
                  <a:schemeClr val="accent3">
                    <a:shade val="75000"/>
                  </a:schemeClr>
                </a:solidFill>
              </a:defRPr>
            </a:lvl1pPr>
          </a:lstStyle>
          <a:p>
            <a:fld id="{5D7D6C4D-46E2-4CEE-8960-616DBF2F6EEF}" type="slidenum">
              <a:rPr lang="en-US" smtClean="0"/>
              <a:t>‹#›</a:t>
            </a:fld>
            <a:endParaRPr lang="en-US"/>
          </a:p>
        </p:txBody>
      </p:sp>
      <p:sp>
        <p:nvSpPr>
          <p:cNvPr id="22" name="Title Placeholder 21"/>
          <p:cNvSpPr>
            <a:spLocks noGrp="1"/>
          </p:cNvSpPr>
          <p:nvPr>
            <p:ph type="title"/>
          </p:nvPr>
        </p:nvSpPr>
        <p:spPr>
          <a:xfrm>
            <a:off x="301752" y="228600"/>
            <a:ext cx="8534400" cy="758952"/>
          </a:xfrm>
          <a:prstGeom prst="rect">
            <a:avLst/>
          </a:prstGeom>
        </p:spPr>
        <p:txBody>
          <a:bodyPr vert="horz" anchor="b">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301752" y="1524000"/>
            <a:ext cx="8534400" cy="459943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3300" kern="1200">
          <a:solidFill>
            <a:schemeClr val="accent3">
              <a:shade val="75000"/>
            </a:schemeClr>
          </a:solidFill>
          <a:latin typeface="+mj-lt"/>
          <a:ea typeface="+mj-ea"/>
          <a:cs typeface="+mj-cs"/>
        </a:defRPr>
      </a:lvl1pPr>
    </p:titleStyle>
    <p:bodyStyle>
      <a:lvl1pPr marL="274320" indent="-274320" algn="l" rtl="0"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l" rtl="0"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l" rtl="0"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l" rtl="0"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p:txBody>
          <a:bodyPr/>
          <a:lstStyle/>
          <a:p>
            <a:r>
              <a:rPr lang="en-US" dirty="0" smtClean="0"/>
              <a:t>Danielle Preston </a:t>
            </a:r>
          </a:p>
          <a:p>
            <a:r>
              <a:rPr lang="en-US" dirty="0" smtClean="0"/>
              <a:t>Carrie </a:t>
            </a:r>
            <a:r>
              <a:rPr lang="en-US" dirty="0" err="1" smtClean="0"/>
              <a:t>hinckley</a:t>
            </a:r>
            <a:endParaRPr lang="en-US" dirty="0"/>
          </a:p>
        </p:txBody>
      </p:sp>
      <p:sp>
        <p:nvSpPr>
          <p:cNvPr id="2" name="Title 1"/>
          <p:cNvSpPr>
            <a:spLocks noGrp="1"/>
          </p:cNvSpPr>
          <p:nvPr>
            <p:ph type="ctrTitle"/>
          </p:nvPr>
        </p:nvSpPr>
        <p:spPr/>
        <p:txBody>
          <a:bodyPr/>
          <a:lstStyle/>
          <a:p>
            <a:r>
              <a:rPr lang="en-US" dirty="0" smtClean="0"/>
              <a:t>Tuberculosis in Kenya</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Demographics of Kenya</a:t>
            </a:r>
            <a:endParaRPr lang="en-US" dirty="0"/>
          </a:p>
        </p:txBody>
      </p:sp>
      <p:sp>
        <p:nvSpPr>
          <p:cNvPr id="3" name="Content Placeholder 2"/>
          <p:cNvSpPr>
            <a:spLocks noGrp="1"/>
          </p:cNvSpPr>
          <p:nvPr>
            <p:ph sz="quarter" idx="1"/>
          </p:nvPr>
        </p:nvSpPr>
        <p:spPr/>
        <p:txBody>
          <a:bodyPr/>
          <a:lstStyle/>
          <a:p>
            <a:r>
              <a:rPr lang="en-US" dirty="0" smtClean="0"/>
              <a:t>Kenya is the located in central Eastern Africa lying on the equator with the Indian ocean to the Southeast. The capital is Nairobi.  There are eight provinces with the capital containing 3.4 million people.  The overall population is over 41 million people.  </a:t>
            </a:r>
          </a:p>
          <a:p>
            <a:r>
              <a:rPr lang="en-US" dirty="0" smtClean="0"/>
              <a:t>The climate of Kenya is hot and tropical with little rainfall.  Only 11% is farmable.  </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Language</a:t>
            </a:r>
            <a:endParaRPr lang="en-US" dirty="0"/>
          </a:p>
        </p:txBody>
      </p:sp>
      <p:sp>
        <p:nvSpPr>
          <p:cNvPr id="3" name="Content Placeholder 2"/>
          <p:cNvSpPr>
            <a:spLocks noGrp="1"/>
          </p:cNvSpPr>
          <p:nvPr>
            <p:ph sz="quarter" idx="1"/>
          </p:nvPr>
        </p:nvSpPr>
        <p:spPr/>
        <p:txBody>
          <a:bodyPr/>
          <a:lstStyle/>
          <a:p>
            <a:r>
              <a:rPr lang="en-US" dirty="0" smtClean="0"/>
              <a:t>Each group has their own language but Swahili is the most popular.  These groups of Kenyans also speak English.  </a:t>
            </a:r>
          </a:p>
          <a:p>
            <a:endParaRPr lang="en-US" dirty="0" smtClean="0"/>
          </a:p>
          <a:p>
            <a:pPr>
              <a:buNone/>
            </a:pPr>
            <a:endParaRPr lang="en-US" dirty="0" smtClean="0"/>
          </a:p>
          <a:p>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Yearly Financials</a:t>
            </a:r>
            <a:endParaRPr lang="en-US" dirty="0"/>
          </a:p>
        </p:txBody>
      </p:sp>
      <p:sp>
        <p:nvSpPr>
          <p:cNvPr id="3" name="Content Placeholder 2"/>
          <p:cNvSpPr>
            <a:spLocks noGrp="1"/>
          </p:cNvSpPr>
          <p:nvPr>
            <p:ph sz="quarter" idx="1"/>
          </p:nvPr>
        </p:nvSpPr>
        <p:spPr/>
        <p:txBody>
          <a:bodyPr>
            <a:normAutofit/>
          </a:bodyPr>
          <a:lstStyle/>
          <a:p>
            <a:r>
              <a:rPr lang="en-US" dirty="0" smtClean="0"/>
              <a:t>Education $176537.00</a:t>
            </a:r>
          </a:p>
          <a:p>
            <a:pPr lvl="1"/>
            <a:r>
              <a:rPr lang="en-US" dirty="0" smtClean="0"/>
              <a:t>Enrolled in college 117.7 girls and 80.6 boys</a:t>
            </a:r>
          </a:p>
          <a:p>
            <a:pPr lvl="1"/>
            <a:r>
              <a:rPr lang="en-US" dirty="0" smtClean="0"/>
              <a:t>1 teacher for every 56 children in primary school</a:t>
            </a:r>
          </a:p>
          <a:p>
            <a:r>
              <a:rPr lang="en-US" dirty="0" smtClean="0"/>
              <a:t>Health and Social work $74979.00</a:t>
            </a:r>
          </a:p>
          <a:p>
            <a:pPr lvl="1"/>
            <a:r>
              <a:rPr lang="en-US" dirty="0" smtClean="0"/>
              <a:t>32,941 Registered Nurses (83 per 100,000 people)</a:t>
            </a:r>
          </a:p>
          <a:p>
            <a:pPr lvl="2"/>
            <a:r>
              <a:rPr lang="en-US" b="1" dirty="0" smtClean="0"/>
              <a:t>ONE NURSE PER 1,204.8 PEOPLE</a:t>
            </a:r>
          </a:p>
          <a:p>
            <a:pPr lvl="2"/>
            <a:r>
              <a:rPr lang="en-US" b="1" dirty="0" smtClean="0"/>
              <a:t>One nurse per 117.6 people in the United States</a:t>
            </a:r>
          </a:p>
          <a:p>
            <a:pPr lvl="1"/>
            <a:r>
              <a:rPr lang="en-US" dirty="0" smtClean="0"/>
              <a:t>7,549 doctors (19 per 100,000 people)</a:t>
            </a:r>
          </a:p>
          <a:p>
            <a:pPr lvl="1"/>
            <a:r>
              <a:rPr lang="en-US" dirty="0" smtClean="0"/>
              <a:t>8,006  hospitals </a:t>
            </a:r>
          </a:p>
          <a:p>
            <a:r>
              <a:rPr lang="en-US" dirty="0" smtClean="0"/>
              <a:t>Manufacturing $285968.00</a:t>
            </a:r>
          </a:p>
          <a:p>
            <a:endParaRPr lang="en-US" dirty="0" smtClean="0"/>
          </a:p>
          <a:p>
            <a:endParaRPr lang="en-US" dirty="0" smtClean="0"/>
          </a:p>
          <a:p>
            <a:pPr>
              <a:buNone/>
            </a:pP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Tuberculosis</a:t>
            </a:r>
            <a:endParaRPr lang="en-US" dirty="0"/>
          </a:p>
        </p:txBody>
      </p:sp>
      <p:sp>
        <p:nvSpPr>
          <p:cNvPr id="3" name="Content Placeholder 2"/>
          <p:cNvSpPr>
            <a:spLocks noGrp="1"/>
          </p:cNvSpPr>
          <p:nvPr>
            <p:ph sz="quarter" idx="1"/>
          </p:nvPr>
        </p:nvSpPr>
        <p:spPr/>
        <p:txBody>
          <a:bodyPr/>
          <a:lstStyle/>
          <a:p>
            <a:r>
              <a:rPr lang="en-US" dirty="0" smtClean="0"/>
              <a:t>Is an infectious disease caused by Mycobacterium tuberculosis.  It usually involves the lungs but can also affect other parts of the body.  </a:t>
            </a:r>
          </a:p>
          <a:p>
            <a:r>
              <a:rPr lang="en-US" dirty="0" smtClean="0"/>
              <a:t>TB is the worlds 2</a:t>
            </a:r>
            <a:r>
              <a:rPr lang="en-US" baseline="30000" dirty="0" smtClean="0"/>
              <a:t>nd</a:t>
            </a:r>
            <a:r>
              <a:rPr lang="en-US" dirty="0" smtClean="0"/>
              <a:t> largest cause of death following HIV/AIDS</a:t>
            </a:r>
          </a:p>
          <a:p>
            <a:r>
              <a:rPr lang="en-US" dirty="0" smtClean="0"/>
              <a:t>Total </a:t>
            </a:r>
            <a:r>
              <a:rPr lang="en-US" dirty="0" smtClean="0"/>
              <a:t>TB cases notified (2010): 106,083</a:t>
            </a:r>
            <a:br>
              <a:rPr lang="en-US" dirty="0" smtClean="0"/>
            </a:br>
            <a:r>
              <a:rPr lang="en-US" dirty="0" smtClean="0"/>
              <a:t>	</a:t>
            </a:r>
            <a:r>
              <a:rPr lang="en-US" sz="2000" dirty="0" smtClean="0"/>
              <a:t>Treatment </a:t>
            </a:r>
            <a:r>
              <a:rPr lang="en-US" sz="2000" dirty="0" smtClean="0"/>
              <a:t>Success Rate for new smear-positive </a:t>
            </a:r>
            <a:r>
              <a:rPr lang="en-US" sz="2000" dirty="0" smtClean="0"/>
              <a:t>TB </a:t>
            </a:r>
            <a:r>
              <a:rPr lang="en-US" sz="2000" dirty="0" smtClean="0"/>
              <a:t>cases (2009): </a:t>
            </a:r>
            <a:r>
              <a:rPr lang="en-US" sz="2000" dirty="0" smtClean="0"/>
              <a:t>	85.86%</a:t>
            </a:r>
          </a:p>
          <a:p>
            <a:pPr lvl="1"/>
            <a:r>
              <a:rPr lang="en-US" sz="1500" dirty="0" smtClean="0"/>
              <a:t>The high amount of cases is directly related to Kenya’s high HIV rate</a:t>
            </a:r>
            <a:endParaRPr lang="en-US" sz="15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p:txBody>
          <a:bodyPr/>
          <a:lstStyle/>
          <a:p>
            <a:r>
              <a:rPr lang="en-US" dirty="0" smtClean="0"/>
              <a:t>It costs about $35,700 to treat a single case of TB</a:t>
            </a:r>
          </a:p>
          <a:p>
            <a:endParaRPr lang="en-US" dirty="0" smtClean="0"/>
          </a:p>
          <a:p>
            <a:r>
              <a:rPr lang="en-US" dirty="0" smtClean="0"/>
              <a:t>In 1980 they developed the NLTP(National Leprosy and Tuberculosis </a:t>
            </a:r>
            <a:r>
              <a:rPr lang="en-US" dirty="0" err="1" smtClean="0"/>
              <a:t>Programme</a:t>
            </a:r>
            <a:r>
              <a:rPr lang="en-US" dirty="0" smtClean="0"/>
              <a:t>) with special staff to monitor and treat cases of TB.  The treatment is done in major health care settings. </a:t>
            </a:r>
          </a:p>
          <a:p>
            <a:endParaRPr lang="en-US" dirty="0" smtClean="0"/>
          </a:p>
          <a:p>
            <a:r>
              <a:rPr lang="en-US" dirty="0" smtClean="0"/>
              <a:t>The priority is now to expand outreach to urban slums and hard to reach places. </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p:txBody>
          <a:bodyPr>
            <a:normAutofit/>
          </a:bodyPr>
          <a:lstStyle/>
          <a:p>
            <a:r>
              <a:rPr lang="en-US" dirty="0" smtClean="0"/>
              <a:t>The government of Kenya is phasing in health care coverage for all Kenyans</a:t>
            </a:r>
          </a:p>
          <a:p>
            <a:pPr>
              <a:buNone/>
            </a:pPr>
            <a:endParaRPr lang="en-US" dirty="0" smtClean="0"/>
          </a:p>
        </p:txBody>
      </p:sp>
    </p:spTree>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Civic">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oundry">
      <a:majorFont>
        <a:latin typeface="Rockwell"/>
        <a:ea typeface=""/>
        <a:cs typeface=""/>
        <a:font script="Grek" typeface="Cambria"/>
        <a:font script="Cyrl" typeface="Cambria"/>
        <a:font script="Jpan" typeface="HG明朝B"/>
        <a:font script="Hang" typeface="바탕"/>
        <a:font script="Hans" typeface="方正姚体"/>
        <a:font script="Hant" typeface="微軟正黑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Rockwell"/>
        <a:ea typeface=""/>
        <a:cs typeface=""/>
        <a:font script="Grek" typeface="Cambria"/>
        <a:font script="Cyrl" typeface="Cambria"/>
        <a:font script="Jpan" typeface="HG明朝B"/>
        <a:font script="Hang" typeface="바탕"/>
        <a:font script="Hans" typeface="方正姚体"/>
        <a:font script="Hant" typeface="標楷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ivic">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Civic</Template>
  <TotalTime>163</TotalTime>
  <Words>277</Words>
  <Application>Microsoft Office PowerPoint</Application>
  <PresentationFormat>On-screen Show (4:3)</PresentationFormat>
  <Paragraphs>32</Paragraphs>
  <Slides>7</Slides>
  <Notes>0</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Civic</vt:lpstr>
      <vt:lpstr>Tuberculosis in Kenya</vt:lpstr>
      <vt:lpstr>Demographics of Kenya</vt:lpstr>
      <vt:lpstr>Language</vt:lpstr>
      <vt:lpstr>Yearly Financials</vt:lpstr>
      <vt:lpstr>Tuberculosis</vt:lpstr>
      <vt:lpstr>Slide 6</vt:lpstr>
      <vt:lpstr>Slide 7</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Tuberculosis in Kenya</dc:title>
  <dc:creator>Carrie</dc:creator>
  <cp:lastModifiedBy>Carrie</cp:lastModifiedBy>
  <cp:revision>11</cp:revision>
  <dcterms:created xsi:type="dcterms:W3CDTF">2013-01-20T21:22:16Z</dcterms:created>
  <dcterms:modified xsi:type="dcterms:W3CDTF">2013-01-21T00:06:10Z</dcterms:modified>
</cp:coreProperties>
</file>