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Lst>
  <p:notesMasterIdLst>
    <p:notesMasterId r:id="rId19"/>
  </p:notesMasterIdLst>
  <p:sldIdLst>
    <p:sldId id="256" r:id="rId2"/>
    <p:sldId id="257" r:id="rId3"/>
    <p:sldId id="262" r:id="rId4"/>
    <p:sldId id="258" r:id="rId5"/>
    <p:sldId id="259" r:id="rId6"/>
    <p:sldId id="260" r:id="rId7"/>
    <p:sldId id="263" r:id="rId8"/>
    <p:sldId id="261" r:id="rId9"/>
    <p:sldId id="264" r:id="rId10"/>
    <p:sldId id="266" r:id="rId11"/>
    <p:sldId id="267" r:id="rId12"/>
    <p:sldId id="268" r:id="rId13"/>
    <p:sldId id="269" r:id="rId14"/>
    <p:sldId id="265"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44" y="-72"/>
      </p:cViewPr>
      <p:guideLst>
        <p:guide orient="horz" pos="2160"/>
        <p:guide pos="2880"/>
      </p:guideLst>
    </p:cSldViewPr>
  </p:slideViewPr>
  <p:notesTextViewPr>
    <p:cViewPr>
      <p:scale>
        <a:sx n="1" d="1"/>
        <a:sy n="1" d="1"/>
      </p:scale>
      <p:origin x="0" y="0"/>
    </p:cViewPr>
  </p:notesTextViewPr>
  <p:sorterViewPr>
    <p:cViewPr>
      <p:scale>
        <a:sx n="100" d="100"/>
        <a:sy n="100" d="100"/>
      </p:scale>
      <p:origin x="0" y="582"/>
    </p:cViewPr>
  </p:sorterViewPr>
  <p:notesViewPr>
    <p:cSldViewPr>
      <p:cViewPr varScale="1">
        <p:scale>
          <a:sx n="55" d="100"/>
          <a:sy n="55" d="100"/>
        </p:scale>
        <p:origin x="-280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CC1715-D414-4762-B856-096692A7EB1B}" type="datetimeFigureOut">
              <a:rPr lang="en-US" smtClean="0"/>
              <a:t>4/7/2013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50AF77-2DE6-41DF-B495-5A7AAC1844F7}" type="slidenum">
              <a:rPr lang="en-US" smtClean="0"/>
              <a:t>‹#›</a:t>
            </a:fld>
            <a:endParaRPr lang="en-US" dirty="0"/>
          </a:p>
        </p:txBody>
      </p:sp>
    </p:spTree>
    <p:extLst>
      <p:ext uri="{BB962C8B-B14F-4D97-AF65-F5344CB8AC3E}">
        <p14:creationId xmlns:p14="http://schemas.microsoft.com/office/powerpoint/2010/main" val="1729286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50AF77-2DE6-41DF-B495-5A7AAC1844F7}" type="slidenum">
              <a:rPr lang="en-US" smtClean="0"/>
              <a:t>1</a:t>
            </a:fld>
            <a:endParaRPr lang="en-US" dirty="0"/>
          </a:p>
        </p:txBody>
      </p:sp>
    </p:spTree>
    <p:extLst>
      <p:ext uri="{BB962C8B-B14F-4D97-AF65-F5344CB8AC3E}">
        <p14:creationId xmlns:p14="http://schemas.microsoft.com/office/powerpoint/2010/main" val="2325842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50AF77-2DE6-41DF-B495-5A7AAC1844F7}" type="slidenum">
              <a:rPr lang="en-US" smtClean="0"/>
              <a:t>2</a:t>
            </a:fld>
            <a:endParaRPr lang="en-US" dirty="0"/>
          </a:p>
        </p:txBody>
      </p:sp>
    </p:spTree>
    <p:extLst>
      <p:ext uri="{BB962C8B-B14F-4D97-AF65-F5344CB8AC3E}">
        <p14:creationId xmlns:p14="http://schemas.microsoft.com/office/powerpoint/2010/main" val="361077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50AF77-2DE6-41DF-B495-5A7AAC1844F7}" type="slidenum">
              <a:rPr lang="en-US" smtClean="0"/>
              <a:t>6</a:t>
            </a:fld>
            <a:endParaRPr lang="en-US" dirty="0"/>
          </a:p>
        </p:txBody>
      </p:sp>
    </p:spTree>
    <p:extLst>
      <p:ext uri="{BB962C8B-B14F-4D97-AF65-F5344CB8AC3E}">
        <p14:creationId xmlns:p14="http://schemas.microsoft.com/office/powerpoint/2010/main" val="1200939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50AF77-2DE6-41DF-B495-5A7AAC1844F7}" type="slidenum">
              <a:rPr lang="en-US" smtClean="0"/>
              <a:t>12</a:t>
            </a:fld>
            <a:endParaRPr lang="en-US" dirty="0"/>
          </a:p>
        </p:txBody>
      </p:sp>
    </p:spTree>
    <p:extLst>
      <p:ext uri="{BB962C8B-B14F-4D97-AF65-F5344CB8AC3E}">
        <p14:creationId xmlns:p14="http://schemas.microsoft.com/office/powerpoint/2010/main" val="571821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A00F762-C87B-4319-92BB-1A161DD83D9E}" type="datetime1">
              <a:rPr lang="en-US" smtClean="0"/>
              <a:t>4/9/2013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DAACC93-C03B-4B44-A4EC-DCF11C28114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D6E6C3-F21F-47E8-ABB2-C981ADEB7272}" type="datetime1">
              <a:rPr lang="en-US" smtClean="0"/>
              <a:t>4/9/2013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DAACC93-C03B-4B44-A4EC-DCF11C28114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CA4AF8-7112-4AAD-AA08-712C11F67C73}" type="datetime1">
              <a:rPr lang="en-US" smtClean="0"/>
              <a:t>4/9/2013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DAACC93-C03B-4B44-A4EC-DCF11C28114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BD8CE0-EEAE-4672-BDA0-6973795779CD}" type="datetime1">
              <a:rPr lang="en-US" smtClean="0"/>
              <a:t>4/9/2013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DAACC93-C03B-4B44-A4EC-DCF11C281142}"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844772-17E9-490C-B08D-B09C5338A921}" type="datetime1">
              <a:rPr lang="en-US" smtClean="0"/>
              <a:t>4/9/2013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DAACC93-C03B-4B44-A4EC-DCF11C281142}"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988A21B-BDA4-43A0-BC34-0DC42D6B61B6}" type="datetime1">
              <a:rPr lang="en-US" smtClean="0"/>
              <a:t>4/9/2013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DAACC93-C03B-4B44-A4EC-DCF11C281142}"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7B1E6C-8F57-47A4-9CBC-77D399E935A0}" type="datetime1">
              <a:rPr lang="en-US" smtClean="0"/>
              <a:t>4/9/2013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DAACC93-C03B-4B44-A4EC-DCF11C28114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81DE4A7-3904-4FC2-959F-8B8CF2049334}" type="datetime1">
              <a:rPr lang="en-US" smtClean="0"/>
              <a:t>4/9/2013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DAACC93-C03B-4B44-A4EC-DCF11C281142}"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DCF8252-AD4F-4627-81AB-789A9078B3F3}" type="datetime1">
              <a:rPr lang="en-US" smtClean="0"/>
              <a:t>4/9/2013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DAACC93-C03B-4B44-A4EC-DCF11C28114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39EBB04-4D2B-4256-8565-B73D82EF44B5}" type="datetime1">
              <a:rPr lang="en-US" smtClean="0"/>
              <a:t>4/9/2013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DAACC93-C03B-4B44-A4EC-DCF11C28114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08CA7B0-7EF0-44F1-BC16-A5A1831A5867}" type="datetime1">
              <a:rPr lang="en-US" smtClean="0"/>
              <a:t>4/9/2013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DAACC93-C03B-4B44-A4EC-DCF11C281142}"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868DB06-E4DE-45D5-A17D-304785B3BAF0}" type="datetime1">
              <a:rPr lang="en-US" smtClean="0"/>
              <a:t>4/9/2013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DAACC93-C03B-4B44-A4EC-DCF11C28114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62A1D7A6-3C7C-416E-A144-936282E31339}" type="datetime1">
              <a:rPr lang="en-US" smtClean="0"/>
              <a:t>4/9/2013</a:t>
            </a:fld>
            <a:endParaRPr lang="en-US" dirty="0"/>
          </a:p>
        </p:txBody>
      </p:sp>
      <p:sp>
        <p:nvSpPr>
          <p:cNvPr id="12" name="Slide Number Placeholder 11"/>
          <p:cNvSpPr>
            <a:spLocks noGrp="1"/>
          </p:cNvSpPr>
          <p:nvPr>
            <p:ph type="sldNum" sz="quarter" idx="12"/>
          </p:nvPr>
        </p:nvSpPr>
        <p:spPr/>
        <p:txBody>
          <a:bodyPr/>
          <a:lstStyle/>
          <a:p>
            <a:fld id="{6DAACC93-C03B-4B44-A4EC-DCF11C281142}" type="slidenum">
              <a:rPr lang="en-US" smtClean="0"/>
              <a:t>1</a:t>
            </a:fld>
            <a:endParaRPr lang="en-US" dirty="0"/>
          </a:p>
        </p:txBody>
      </p:sp>
      <p:sp>
        <p:nvSpPr>
          <p:cNvPr id="10" name="Title 9"/>
          <p:cNvSpPr>
            <a:spLocks noGrp="1"/>
          </p:cNvSpPr>
          <p:nvPr>
            <p:ph type="title"/>
          </p:nvPr>
        </p:nvSpPr>
        <p:spPr>
          <a:xfrm>
            <a:off x="609600" y="2209800"/>
            <a:ext cx="8229600" cy="1981200"/>
          </a:xfrm>
        </p:spPr>
        <p:txBody>
          <a:bodyPr>
            <a:normAutofit/>
          </a:bodyPr>
          <a:lstStyle/>
          <a:p>
            <a:r>
              <a:rPr lang="en-US" dirty="0" smtClean="0"/>
              <a:t>Tetanus</a:t>
            </a:r>
            <a:br>
              <a:rPr lang="en-US" dirty="0" smtClean="0"/>
            </a:br>
            <a:r>
              <a:rPr lang="en-US" dirty="0" smtClean="0"/>
              <a:t>(lockjaw)</a:t>
            </a:r>
            <a:br>
              <a:rPr lang="en-US" dirty="0" smtClean="0"/>
            </a:br>
            <a:r>
              <a:rPr lang="en-US" sz="1200" dirty="0" smtClean="0"/>
              <a:t>Crystal </a:t>
            </a:r>
            <a:r>
              <a:rPr lang="en-US" sz="1200" dirty="0" smtClean="0"/>
              <a:t>Steible</a:t>
            </a:r>
            <a:r>
              <a:rPr lang="en-US" dirty="0" smtClean="0"/>
              <a:t/>
            </a:r>
            <a:br>
              <a:rPr lang="en-US" dirty="0" smtClean="0"/>
            </a:br>
            <a:r>
              <a:rPr lang="en-US" sz="1200" dirty="0" smtClean="0"/>
              <a:t>4-11-13</a:t>
            </a:r>
            <a:endParaRPr lang="en-US" sz="1200" dirty="0"/>
          </a:p>
        </p:txBody>
      </p:sp>
    </p:spTree>
    <p:extLst>
      <p:ext uri="{BB962C8B-B14F-4D97-AF65-F5344CB8AC3E}">
        <p14:creationId xmlns:p14="http://schemas.microsoft.com/office/powerpoint/2010/main" val="376668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a:bodyPr>
          <a:lstStyle/>
          <a:p>
            <a:r>
              <a:rPr lang="en-US" dirty="0" smtClean="0"/>
              <a:t>#1 Health teaching to ensure tetanus prophylaxis most important factor influencing the incidence of this disease.</a:t>
            </a:r>
          </a:p>
          <a:p>
            <a:r>
              <a:rPr lang="en-US" dirty="0" smtClean="0"/>
              <a:t>Adults should get a tetanus and diphtheria toxoid booster every 10 years.</a:t>
            </a:r>
          </a:p>
          <a:p>
            <a:r>
              <a:rPr lang="en-US" dirty="0" smtClean="0"/>
              <a:t>If a wound has occurred and it has been 5 years since the last booster contact care provider for booster.</a:t>
            </a:r>
          </a:p>
          <a:p>
            <a:r>
              <a:rPr lang="en-US" dirty="0" smtClean="0"/>
              <a:t>Teach the patient to thoroughly clean the wound with soap and water.</a:t>
            </a:r>
          </a:p>
          <a:p>
            <a:endParaRPr lang="en-US" dirty="0" smtClean="0"/>
          </a:p>
        </p:txBody>
      </p:sp>
      <p:sp>
        <p:nvSpPr>
          <p:cNvPr id="4" name="Date Placeholder 3"/>
          <p:cNvSpPr>
            <a:spLocks noGrp="1"/>
          </p:cNvSpPr>
          <p:nvPr>
            <p:ph type="dt" sz="half" idx="10"/>
          </p:nvPr>
        </p:nvSpPr>
        <p:spPr/>
        <p:txBody>
          <a:bodyPr/>
          <a:lstStyle/>
          <a:p>
            <a:fld id="{4FF261D3-F0F8-4D39-BA6B-8AE29D11AB7D}"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10</a:t>
            </a:fld>
            <a:endParaRPr lang="en-US" dirty="0"/>
          </a:p>
        </p:txBody>
      </p:sp>
      <p:sp>
        <p:nvSpPr>
          <p:cNvPr id="2" name="Title 1"/>
          <p:cNvSpPr>
            <a:spLocks noGrp="1"/>
          </p:cNvSpPr>
          <p:nvPr>
            <p:ph type="title"/>
          </p:nvPr>
        </p:nvSpPr>
        <p:spPr/>
        <p:txBody>
          <a:bodyPr>
            <a:normAutofit fontScale="90000"/>
          </a:bodyPr>
          <a:lstStyle/>
          <a:p>
            <a:r>
              <a:rPr lang="en-US" dirty="0" smtClean="0"/>
              <a:t>Nursing and Collaborative Management</a:t>
            </a:r>
            <a:endParaRPr lang="en-US" dirty="0"/>
          </a:p>
        </p:txBody>
      </p:sp>
    </p:spTree>
    <p:extLst>
      <p:ext uri="{BB962C8B-B14F-4D97-AF65-F5344CB8AC3E}">
        <p14:creationId xmlns:p14="http://schemas.microsoft.com/office/powerpoint/2010/main" val="13697530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Management includes administration of tetanus and diphtheria toxoid booster</a:t>
            </a:r>
            <a:br>
              <a:rPr lang="en-US" dirty="0" smtClean="0"/>
            </a:br>
            <a:r>
              <a:rPr lang="en-US" dirty="0" smtClean="0"/>
              <a:t>(Td) and tetanus immune globulin(TIG) in different sites before onset of symptoms to neutralize circulating toxins. </a:t>
            </a:r>
          </a:p>
          <a:p>
            <a:r>
              <a:rPr lang="en-US" dirty="0" smtClean="0"/>
              <a:t>A much larger dose of TIG is given to patients with manifestations of clinical tetanus. </a:t>
            </a:r>
            <a:endParaRPr lang="en-US" dirty="0"/>
          </a:p>
        </p:txBody>
      </p:sp>
      <p:sp>
        <p:nvSpPr>
          <p:cNvPr id="4" name="Date Placeholder 3"/>
          <p:cNvSpPr>
            <a:spLocks noGrp="1"/>
          </p:cNvSpPr>
          <p:nvPr>
            <p:ph type="dt" sz="half" idx="10"/>
          </p:nvPr>
        </p:nvSpPr>
        <p:spPr/>
        <p:txBody>
          <a:bodyPr/>
          <a:lstStyle/>
          <a:p>
            <a:fld id="{9B8E4620-2E63-4FF5-95EE-8BA92D546146}"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11</a:t>
            </a:fld>
            <a:endParaRPr lang="en-US" dirty="0"/>
          </a:p>
        </p:txBody>
      </p:sp>
      <p:sp>
        <p:nvSpPr>
          <p:cNvPr id="2" name="Title 1"/>
          <p:cNvSpPr>
            <a:spLocks noGrp="1"/>
          </p:cNvSpPr>
          <p:nvPr>
            <p:ph type="title"/>
          </p:nvPr>
        </p:nvSpPr>
        <p:spPr/>
        <p:txBody>
          <a:bodyPr>
            <a:normAutofit fontScale="90000"/>
          </a:bodyPr>
          <a:lstStyle/>
          <a:p>
            <a:r>
              <a:rPr lang="en-US" dirty="0" smtClean="0"/>
              <a:t>Nursing and Collaborative Management</a:t>
            </a:r>
            <a:endParaRPr lang="en-US" dirty="0"/>
          </a:p>
        </p:txBody>
      </p:sp>
    </p:spTree>
    <p:extLst>
      <p:ext uri="{BB962C8B-B14F-4D97-AF65-F5344CB8AC3E}">
        <p14:creationId xmlns:p14="http://schemas.microsoft.com/office/powerpoint/2010/main" val="32766591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Control spasms is essential managed by deep sedation, skeletal muscle relaxation with Valium, barbiturates and in severe cases  neuromuscular blocking agents </a:t>
            </a:r>
            <a:r>
              <a:rPr lang="en-US" dirty="0" smtClean="0"/>
              <a:t>Norcuron</a:t>
            </a:r>
            <a:r>
              <a:rPr lang="en-US" dirty="0"/>
              <a:t> </a:t>
            </a:r>
            <a:r>
              <a:rPr lang="en-US" dirty="0" smtClean="0"/>
              <a:t>which acts to paralyze skeletal muscles.</a:t>
            </a:r>
          </a:p>
          <a:p>
            <a:r>
              <a:rPr lang="en-US" dirty="0" smtClean="0"/>
              <a:t>Pain management by opioids such as morphine or fentanyl.</a:t>
            </a:r>
          </a:p>
          <a:p>
            <a:r>
              <a:rPr lang="en-US" dirty="0" smtClean="0"/>
              <a:t>10-14 day course of PCN, metronidazole, tetracycline, or doxycycline to inhibit further growth of C. </a:t>
            </a:r>
            <a:r>
              <a:rPr lang="en-US" dirty="0" smtClean="0"/>
              <a:t>tetani</a:t>
            </a:r>
            <a:r>
              <a:rPr lang="en-US" dirty="0" smtClean="0"/>
              <a:t>.</a:t>
            </a:r>
          </a:p>
        </p:txBody>
      </p:sp>
      <p:sp>
        <p:nvSpPr>
          <p:cNvPr id="4" name="Date Placeholder 3"/>
          <p:cNvSpPr>
            <a:spLocks noGrp="1"/>
          </p:cNvSpPr>
          <p:nvPr>
            <p:ph type="dt" sz="half" idx="10"/>
          </p:nvPr>
        </p:nvSpPr>
        <p:spPr/>
        <p:txBody>
          <a:bodyPr/>
          <a:lstStyle/>
          <a:p>
            <a:fld id="{7062E7C2-7D77-4428-9E7C-0980B3976051}"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12</a:t>
            </a:fld>
            <a:endParaRPr lang="en-US" dirty="0"/>
          </a:p>
        </p:txBody>
      </p:sp>
      <p:sp>
        <p:nvSpPr>
          <p:cNvPr id="2" name="Title 1"/>
          <p:cNvSpPr>
            <a:spLocks noGrp="1"/>
          </p:cNvSpPr>
          <p:nvPr>
            <p:ph type="title"/>
          </p:nvPr>
        </p:nvSpPr>
        <p:spPr/>
        <p:txBody>
          <a:bodyPr>
            <a:normAutofit fontScale="90000"/>
          </a:bodyPr>
          <a:lstStyle/>
          <a:p>
            <a:r>
              <a:rPr lang="en-US" dirty="0" smtClean="0"/>
              <a:t>Nursing and Collaborative Management</a:t>
            </a:r>
            <a:endParaRPr lang="en-US" dirty="0"/>
          </a:p>
        </p:txBody>
      </p:sp>
    </p:spTree>
    <p:extLst>
      <p:ext uri="{BB962C8B-B14F-4D97-AF65-F5344CB8AC3E}">
        <p14:creationId xmlns:p14="http://schemas.microsoft.com/office/powerpoint/2010/main" val="628962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Tracheostomy is usually performed early because of laryngospasm and potential need for neuromuscular blocking drugs and maintained on mechanical ventilation.</a:t>
            </a:r>
          </a:p>
          <a:p>
            <a:r>
              <a:rPr lang="en-US" dirty="0" smtClean="0"/>
              <a:t>Wound should be debrided or abscess drained.</a:t>
            </a:r>
          </a:p>
          <a:p>
            <a:r>
              <a:rPr lang="en-US" dirty="0" smtClean="0"/>
              <a:t>Recovery from tetanus does not guarantee natural immunity must get still get vaccines. </a:t>
            </a:r>
          </a:p>
        </p:txBody>
      </p:sp>
      <p:sp>
        <p:nvSpPr>
          <p:cNvPr id="4" name="Date Placeholder 3"/>
          <p:cNvSpPr>
            <a:spLocks noGrp="1"/>
          </p:cNvSpPr>
          <p:nvPr>
            <p:ph type="dt" sz="half" idx="10"/>
          </p:nvPr>
        </p:nvSpPr>
        <p:spPr/>
        <p:txBody>
          <a:bodyPr/>
          <a:lstStyle/>
          <a:p>
            <a:fld id="{EBA094E0-1600-4E38-9047-7F9FAD70036E}"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13</a:t>
            </a:fld>
            <a:endParaRPr lang="en-US" dirty="0"/>
          </a:p>
        </p:txBody>
      </p:sp>
      <p:sp>
        <p:nvSpPr>
          <p:cNvPr id="2" name="Title 1"/>
          <p:cNvSpPr>
            <a:spLocks noGrp="1"/>
          </p:cNvSpPr>
          <p:nvPr>
            <p:ph type="title"/>
          </p:nvPr>
        </p:nvSpPr>
        <p:spPr/>
        <p:txBody>
          <a:bodyPr>
            <a:normAutofit fontScale="90000"/>
          </a:bodyPr>
          <a:lstStyle/>
          <a:p>
            <a:r>
              <a:rPr lang="en-US" dirty="0" smtClean="0"/>
              <a:t>Nursing and Collaborative Management</a:t>
            </a:r>
            <a:endParaRPr lang="en-US" dirty="0"/>
          </a:p>
        </p:txBody>
      </p:sp>
    </p:spTree>
    <p:extLst>
      <p:ext uri="{BB962C8B-B14F-4D97-AF65-F5344CB8AC3E}">
        <p14:creationId xmlns:p14="http://schemas.microsoft.com/office/powerpoint/2010/main" val="32080113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smtClean="0"/>
              <a:t>There is no diagnostic test.</a:t>
            </a:r>
          </a:p>
          <a:p>
            <a:r>
              <a:rPr lang="en-US" dirty="0" smtClean="0"/>
              <a:t>It is based on clinical signs and symptoms.</a:t>
            </a:r>
          </a:p>
          <a:p>
            <a:r>
              <a:rPr lang="en-US" dirty="0" smtClean="0"/>
              <a:t>Lab diagnosis is not useful because the bacteria usually can not be recovered from the wound.</a:t>
            </a:r>
            <a:endParaRPr lang="en-US" dirty="0"/>
          </a:p>
        </p:txBody>
      </p:sp>
      <p:sp>
        <p:nvSpPr>
          <p:cNvPr id="7" name="Date Placeholder 6"/>
          <p:cNvSpPr>
            <a:spLocks noGrp="1"/>
          </p:cNvSpPr>
          <p:nvPr>
            <p:ph type="dt" sz="half" idx="10"/>
          </p:nvPr>
        </p:nvSpPr>
        <p:spPr/>
        <p:txBody>
          <a:bodyPr/>
          <a:lstStyle/>
          <a:p>
            <a:fld id="{120D31F1-B623-44ED-935D-8E3657FD1C70}" type="datetime1">
              <a:rPr lang="en-US" smtClean="0"/>
              <a:t>4/9/2013</a:t>
            </a:fld>
            <a:endParaRPr lang="en-US" dirty="0"/>
          </a:p>
        </p:txBody>
      </p:sp>
      <p:sp>
        <p:nvSpPr>
          <p:cNvPr id="8" name="Slide Number Placeholder 7"/>
          <p:cNvSpPr>
            <a:spLocks noGrp="1"/>
          </p:cNvSpPr>
          <p:nvPr>
            <p:ph type="sldNum" sz="quarter" idx="12"/>
          </p:nvPr>
        </p:nvSpPr>
        <p:spPr/>
        <p:txBody>
          <a:bodyPr/>
          <a:lstStyle/>
          <a:p>
            <a:fld id="{6DAACC93-C03B-4B44-A4EC-DCF11C281142}" type="slidenum">
              <a:rPr lang="en-US" smtClean="0"/>
              <a:t>14</a:t>
            </a:fld>
            <a:endParaRPr lang="en-US" dirty="0"/>
          </a:p>
        </p:txBody>
      </p:sp>
      <p:sp>
        <p:nvSpPr>
          <p:cNvPr id="5" name="Title 4"/>
          <p:cNvSpPr>
            <a:spLocks noGrp="1"/>
          </p:cNvSpPr>
          <p:nvPr>
            <p:ph type="title"/>
          </p:nvPr>
        </p:nvSpPr>
        <p:spPr/>
        <p:txBody>
          <a:bodyPr/>
          <a:lstStyle/>
          <a:p>
            <a:r>
              <a:rPr lang="en-US" dirty="0" smtClean="0"/>
              <a:t>Diagnostics</a:t>
            </a:r>
            <a:endParaRPr lang="en-US" dirty="0"/>
          </a:p>
        </p:txBody>
      </p:sp>
    </p:spTree>
    <p:extLst>
      <p:ext uri="{BB962C8B-B14F-4D97-AF65-F5344CB8AC3E}">
        <p14:creationId xmlns:p14="http://schemas.microsoft.com/office/powerpoint/2010/main" val="31408845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Ineffective airway clearance related to the accumulation of sputum in the trachea and respiratory muscle spasms</a:t>
            </a:r>
          </a:p>
          <a:p>
            <a:r>
              <a:rPr lang="en-US" dirty="0" smtClean="0"/>
              <a:t>Breathing pattern disorders related to impaired airway due to spasm of respiratory muscles</a:t>
            </a:r>
          </a:p>
          <a:p>
            <a:r>
              <a:rPr lang="en-US" dirty="0" smtClean="0"/>
              <a:t>Increased body temp related to the effects of toxins</a:t>
            </a:r>
          </a:p>
          <a:p>
            <a:r>
              <a:rPr lang="en-US" dirty="0" smtClean="0"/>
              <a:t>Changes in nutrition less than body requirements related to the mastication muscle stiffness</a:t>
            </a:r>
          </a:p>
          <a:p>
            <a:endParaRPr lang="en-US" dirty="0"/>
          </a:p>
        </p:txBody>
      </p:sp>
      <p:sp>
        <p:nvSpPr>
          <p:cNvPr id="4" name="Date Placeholder 3"/>
          <p:cNvSpPr>
            <a:spLocks noGrp="1"/>
          </p:cNvSpPr>
          <p:nvPr>
            <p:ph type="dt" sz="half" idx="10"/>
          </p:nvPr>
        </p:nvSpPr>
        <p:spPr/>
        <p:txBody>
          <a:bodyPr/>
          <a:lstStyle/>
          <a:p>
            <a:fld id="{CBD658BD-FC96-4FDC-B583-DE6000E004C2}"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15</a:t>
            </a:fld>
            <a:endParaRPr lang="en-US" dirty="0"/>
          </a:p>
        </p:txBody>
      </p:sp>
      <p:sp>
        <p:nvSpPr>
          <p:cNvPr id="2" name="Title 1"/>
          <p:cNvSpPr>
            <a:spLocks noGrp="1"/>
          </p:cNvSpPr>
          <p:nvPr>
            <p:ph type="title"/>
          </p:nvPr>
        </p:nvSpPr>
        <p:spPr/>
        <p:txBody>
          <a:bodyPr>
            <a:normAutofit/>
          </a:bodyPr>
          <a:lstStyle/>
          <a:p>
            <a:r>
              <a:rPr lang="en-US" dirty="0" smtClean="0"/>
              <a:t>Nursing Diagnosis</a:t>
            </a:r>
            <a:endParaRPr lang="en-US" dirty="0"/>
          </a:p>
        </p:txBody>
      </p:sp>
    </p:spTree>
    <p:extLst>
      <p:ext uri="{BB962C8B-B14F-4D97-AF65-F5344CB8AC3E}">
        <p14:creationId xmlns:p14="http://schemas.microsoft.com/office/powerpoint/2010/main" val="2220867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Food is not given by mouth who are having muscle spasms because of risk of aspiration.</a:t>
            </a:r>
          </a:p>
          <a:p>
            <a:r>
              <a:rPr lang="en-US" dirty="0" smtClean="0"/>
              <a:t>During this time they are fed via IV.</a:t>
            </a:r>
            <a:endParaRPr lang="en-US" dirty="0"/>
          </a:p>
        </p:txBody>
      </p:sp>
      <p:sp>
        <p:nvSpPr>
          <p:cNvPr id="8" name="Date Placeholder 7"/>
          <p:cNvSpPr>
            <a:spLocks noGrp="1"/>
          </p:cNvSpPr>
          <p:nvPr>
            <p:ph type="dt" sz="half" idx="10"/>
          </p:nvPr>
        </p:nvSpPr>
        <p:spPr/>
        <p:txBody>
          <a:bodyPr/>
          <a:lstStyle/>
          <a:p>
            <a:fld id="{C0E3D216-1EC1-4B1E-A708-E3E80108F809}" type="datetime1">
              <a:rPr lang="en-US" smtClean="0"/>
              <a:t>4/9/2013</a:t>
            </a:fld>
            <a:endParaRPr lang="en-US" dirty="0"/>
          </a:p>
        </p:txBody>
      </p:sp>
      <p:sp>
        <p:nvSpPr>
          <p:cNvPr id="9" name="Slide Number Placeholder 8"/>
          <p:cNvSpPr>
            <a:spLocks noGrp="1"/>
          </p:cNvSpPr>
          <p:nvPr>
            <p:ph type="sldNum" sz="quarter" idx="12"/>
          </p:nvPr>
        </p:nvSpPr>
        <p:spPr/>
        <p:txBody>
          <a:bodyPr/>
          <a:lstStyle/>
          <a:p>
            <a:fld id="{6DAACC93-C03B-4B44-A4EC-DCF11C281142}" type="slidenum">
              <a:rPr lang="en-US" smtClean="0"/>
              <a:t>16</a:t>
            </a:fld>
            <a:endParaRPr lang="en-US" dirty="0"/>
          </a:p>
        </p:txBody>
      </p:sp>
      <p:sp>
        <p:nvSpPr>
          <p:cNvPr id="6" name="Title 5"/>
          <p:cNvSpPr>
            <a:spLocks noGrp="1"/>
          </p:cNvSpPr>
          <p:nvPr>
            <p:ph type="title"/>
          </p:nvPr>
        </p:nvSpPr>
        <p:spPr/>
        <p:txBody>
          <a:bodyPr/>
          <a:lstStyle/>
          <a:p>
            <a:r>
              <a:rPr lang="en-US" dirty="0" smtClean="0"/>
              <a:t>Nutrition</a:t>
            </a:r>
            <a:endParaRPr lang="en-US" dirty="0"/>
          </a:p>
        </p:txBody>
      </p:sp>
    </p:spTree>
    <p:extLst>
      <p:ext uri="{BB962C8B-B14F-4D97-AF65-F5344CB8AC3E}">
        <p14:creationId xmlns:p14="http://schemas.microsoft.com/office/powerpoint/2010/main" val="1148078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en-US" dirty="0" smtClean="0"/>
              <a:t>Bacteria that causes tetanus is very common and the disease is so serious that protection against acquiring tetanus outweighs any risks associated with vaccination.</a:t>
            </a:r>
          </a:p>
          <a:p>
            <a:r>
              <a:rPr lang="en-US" dirty="0" smtClean="0"/>
              <a:t>This a preventable disease by getting vaccinated.</a:t>
            </a:r>
          </a:p>
          <a:p>
            <a:r>
              <a:rPr lang="en-US" dirty="0" smtClean="0"/>
              <a:t>Side effects from the vaccine include fever, redness, swelling at the site, and soreness are common</a:t>
            </a:r>
            <a:endParaRPr lang="en-US" dirty="0"/>
          </a:p>
        </p:txBody>
      </p:sp>
      <p:sp>
        <p:nvSpPr>
          <p:cNvPr id="4" name="Date Placeholder 3"/>
          <p:cNvSpPr>
            <a:spLocks noGrp="1"/>
          </p:cNvSpPr>
          <p:nvPr>
            <p:ph type="dt" sz="half" idx="10"/>
          </p:nvPr>
        </p:nvSpPr>
        <p:spPr/>
        <p:txBody>
          <a:bodyPr/>
          <a:lstStyle/>
          <a:p>
            <a:fld id="{4B759FD4-C7B8-42A9-99BC-A36ACF133212}"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17</a:t>
            </a:fld>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extLst>
      <p:ext uri="{BB962C8B-B14F-4D97-AF65-F5344CB8AC3E}">
        <p14:creationId xmlns:p14="http://schemas.microsoft.com/office/powerpoint/2010/main" val="2128676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normAutofit/>
          </a:bodyPr>
          <a:lstStyle/>
          <a:p>
            <a:r>
              <a:rPr lang="en-US" dirty="0" smtClean="0"/>
              <a:t>It is an extremely severe </a:t>
            </a:r>
            <a:r>
              <a:rPr lang="en-US" dirty="0" smtClean="0"/>
              <a:t>polyradiculitis</a:t>
            </a:r>
            <a:r>
              <a:rPr lang="en-US" dirty="0" smtClean="0"/>
              <a:t> and polyneuritis affecting spinal and cranial nerves.</a:t>
            </a:r>
          </a:p>
          <a:p>
            <a:r>
              <a:rPr lang="en-US" dirty="0" smtClean="0"/>
              <a:t>It is a potent neurotoxin released by anaerobic bacillus </a:t>
            </a:r>
            <a:r>
              <a:rPr lang="en-US" i="1" dirty="0" smtClean="0"/>
              <a:t>Clostridium </a:t>
            </a:r>
            <a:r>
              <a:rPr lang="en-US" i="1" dirty="0" smtClean="0"/>
              <a:t>tetani</a:t>
            </a:r>
            <a:r>
              <a:rPr lang="en-US" dirty="0" smtClean="0"/>
              <a:t>. </a:t>
            </a:r>
          </a:p>
          <a:p>
            <a:r>
              <a:rPr lang="en-US" dirty="0" smtClean="0"/>
              <a:t>The toxin interferes with the function of the reflex arc by blocking inhibitory transmitters at the presynaptic sites in the spinal cord and brainstem. </a:t>
            </a:r>
          </a:p>
          <a:p>
            <a:endParaRPr lang="en-US" dirty="0"/>
          </a:p>
        </p:txBody>
      </p:sp>
      <p:sp>
        <p:nvSpPr>
          <p:cNvPr id="12" name="Date Placeholder 11"/>
          <p:cNvSpPr>
            <a:spLocks noGrp="1"/>
          </p:cNvSpPr>
          <p:nvPr>
            <p:ph type="dt" sz="half" idx="10"/>
          </p:nvPr>
        </p:nvSpPr>
        <p:spPr/>
        <p:txBody>
          <a:bodyPr/>
          <a:lstStyle/>
          <a:p>
            <a:fld id="{D1A8DF21-6EDF-4191-B289-DA16D4BF7004}" type="datetime1">
              <a:rPr lang="en-US" smtClean="0"/>
              <a:t>4/9/2013</a:t>
            </a:fld>
            <a:endParaRPr lang="en-US" dirty="0"/>
          </a:p>
        </p:txBody>
      </p:sp>
      <p:sp>
        <p:nvSpPr>
          <p:cNvPr id="13" name="Slide Number Placeholder 12"/>
          <p:cNvSpPr>
            <a:spLocks noGrp="1"/>
          </p:cNvSpPr>
          <p:nvPr>
            <p:ph type="sldNum" sz="quarter" idx="12"/>
          </p:nvPr>
        </p:nvSpPr>
        <p:spPr/>
        <p:txBody>
          <a:bodyPr/>
          <a:lstStyle/>
          <a:p>
            <a:fld id="{6DAACC93-C03B-4B44-A4EC-DCF11C281142}" type="slidenum">
              <a:rPr lang="en-US" smtClean="0"/>
              <a:t>2</a:t>
            </a:fld>
            <a:endParaRPr lang="en-US" dirty="0"/>
          </a:p>
        </p:txBody>
      </p:sp>
      <p:sp>
        <p:nvSpPr>
          <p:cNvPr id="10" name="Title 9"/>
          <p:cNvSpPr>
            <a:spLocks noGrp="1"/>
          </p:cNvSpPr>
          <p:nvPr>
            <p:ph type="title"/>
          </p:nvPr>
        </p:nvSpPr>
        <p:spPr/>
        <p:txBody>
          <a:bodyPr/>
          <a:lstStyle/>
          <a:p>
            <a:r>
              <a:rPr lang="en-US" dirty="0" smtClean="0"/>
              <a:t>What is tetanus?</a:t>
            </a:r>
            <a:endParaRPr lang="en-US" dirty="0"/>
          </a:p>
        </p:txBody>
      </p:sp>
    </p:spTree>
    <p:extLst>
      <p:ext uri="{BB962C8B-B14F-4D97-AF65-F5344CB8AC3E}">
        <p14:creationId xmlns:p14="http://schemas.microsoft.com/office/powerpoint/2010/main" val="2572080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r>
              <a:rPr lang="en-US" dirty="0" smtClean="0"/>
              <a:t>Spores are found in soil, garden mold, and manure.</a:t>
            </a:r>
          </a:p>
          <a:p>
            <a:r>
              <a:rPr lang="en-US" dirty="0" smtClean="0"/>
              <a:t>The number of cases per year worldwide are estimated to be 1 million.</a:t>
            </a:r>
          </a:p>
          <a:p>
            <a:r>
              <a:rPr lang="en-US" dirty="0" smtClean="0"/>
              <a:t>United States 50-70 cases each year.</a:t>
            </a:r>
          </a:p>
          <a:p>
            <a:r>
              <a:rPr lang="en-US" dirty="0" smtClean="0"/>
              <a:t>Majority of patients are over age 40, however the number under 40 is increasing which is most likely due to IV drug use.</a:t>
            </a:r>
          </a:p>
          <a:p>
            <a:r>
              <a:rPr lang="en-US" dirty="0" smtClean="0"/>
              <a:t>Mortality rates are declining and are 10% in the US.</a:t>
            </a:r>
          </a:p>
        </p:txBody>
      </p:sp>
      <p:sp>
        <p:nvSpPr>
          <p:cNvPr id="4" name="Date Placeholder 3"/>
          <p:cNvSpPr>
            <a:spLocks noGrp="1"/>
          </p:cNvSpPr>
          <p:nvPr>
            <p:ph type="dt" sz="half" idx="10"/>
          </p:nvPr>
        </p:nvSpPr>
        <p:spPr/>
        <p:txBody>
          <a:bodyPr/>
          <a:lstStyle/>
          <a:p>
            <a:fld id="{4C8A90EF-5DB7-4D9D-A59C-7A34722E71DE}"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3</a:t>
            </a:fld>
            <a:endParaRPr lang="en-US" dirty="0"/>
          </a:p>
        </p:txBody>
      </p:sp>
      <p:sp>
        <p:nvSpPr>
          <p:cNvPr id="2" name="Title 1"/>
          <p:cNvSpPr>
            <a:spLocks noGrp="1"/>
          </p:cNvSpPr>
          <p:nvPr>
            <p:ph type="title"/>
          </p:nvPr>
        </p:nvSpPr>
        <p:spPr/>
        <p:txBody>
          <a:bodyPr/>
          <a:lstStyle/>
          <a:p>
            <a:r>
              <a:rPr lang="en-US" dirty="0" smtClean="0"/>
              <a:t>What is tetanus?</a:t>
            </a:r>
            <a:endParaRPr lang="en-US" dirty="0"/>
          </a:p>
        </p:txBody>
      </p:sp>
    </p:spTree>
    <p:extLst>
      <p:ext uri="{BB962C8B-B14F-4D97-AF65-F5344CB8AC3E}">
        <p14:creationId xmlns:p14="http://schemas.microsoft.com/office/powerpoint/2010/main" val="626312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r>
              <a:rPr lang="en-US" dirty="0" smtClean="0"/>
              <a:t>Clostridium </a:t>
            </a:r>
            <a:r>
              <a:rPr lang="en-US" dirty="0" smtClean="0"/>
              <a:t>tetani</a:t>
            </a:r>
            <a:r>
              <a:rPr lang="en-US" dirty="0" smtClean="0"/>
              <a:t> enters the body through a traumatic wound which provides appropriate low-oxygen environment for organisms to mature and produce toxin. </a:t>
            </a:r>
          </a:p>
          <a:p>
            <a:r>
              <a:rPr lang="en-US" dirty="0" smtClean="0"/>
              <a:t>Other possible sources  are dental infection, chronic otitis media, injections of heroin, human and animal bites, frostbite, open fractures, and gunshot wounds. </a:t>
            </a:r>
          </a:p>
          <a:p>
            <a:endParaRPr lang="en-US" dirty="0"/>
          </a:p>
        </p:txBody>
      </p:sp>
      <p:sp>
        <p:nvSpPr>
          <p:cNvPr id="5" name="Date Placeholder 4"/>
          <p:cNvSpPr>
            <a:spLocks noGrp="1"/>
          </p:cNvSpPr>
          <p:nvPr>
            <p:ph type="dt" sz="half" idx="10"/>
          </p:nvPr>
        </p:nvSpPr>
        <p:spPr/>
        <p:txBody>
          <a:bodyPr/>
          <a:lstStyle/>
          <a:p>
            <a:fld id="{3A63C7BC-788D-4507-9D45-EE2F9AC0204D}" type="datetime1">
              <a:rPr lang="en-US" smtClean="0"/>
              <a:t>4/9/2013</a:t>
            </a:fld>
            <a:endParaRPr lang="en-US" dirty="0"/>
          </a:p>
        </p:txBody>
      </p:sp>
      <p:sp>
        <p:nvSpPr>
          <p:cNvPr id="6" name="Slide Number Placeholder 5"/>
          <p:cNvSpPr>
            <a:spLocks noGrp="1"/>
          </p:cNvSpPr>
          <p:nvPr>
            <p:ph type="sldNum" sz="quarter" idx="12"/>
          </p:nvPr>
        </p:nvSpPr>
        <p:spPr/>
        <p:txBody>
          <a:bodyPr/>
          <a:lstStyle/>
          <a:p>
            <a:fld id="{6DAACC93-C03B-4B44-A4EC-DCF11C281142}" type="slidenum">
              <a:rPr lang="en-US" smtClean="0"/>
              <a:t>4</a:t>
            </a:fld>
            <a:endParaRPr lang="en-US" dirty="0"/>
          </a:p>
        </p:txBody>
      </p:sp>
      <p:sp>
        <p:nvSpPr>
          <p:cNvPr id="3" name="Title 2"/>
          <p:cNvSpPr>
            <a:spLocks noGrp="1"/>
          </p:cNvSpPr>
          <p:nvPr>
            <p:ph type="title"/>
          </p:nvPr>
        </p:nvSpPr>
        <p:spPr/>
        <p:txBody>
          <a:bodyPr/>
          <a:lstStyle/>
          <a:p>
            <a:r>
              <a:rPr lang="en-US" dirty="0" smtClean="0"/>
              <a:t>Pathophysiology</a:t>
            </a:r>
            <a:endParaRPr lang="en-US" dirty="0"/>
          </a:p>
        </p:txBody>
      </p:sp>
    </p:spTree>
    <p:extLst>
      <p:ext uri="{BB962C8B-B14F-4D97-AF65-F5344CB8AC3E}">
        <p14:creationId xmlns:p14="http://schemas.microsoft.com/office/powerpoint/2010/main" val="4175197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Incubation period is usually 7 days but can range from 3 to 21 days.</a:t>
            </a:r>
          </a:p>
          <a:p>
            <a:r>
              <a:rPr lang="en-US" dirty="0" smtClean="0"/>
              <a:t>Symptoms usually appear after the original wound is healed. </a:t>
            </a:r>
          </a:p>
          <a:p>
            <a:r>
              <a:rPr lang="en-US" dirty="0" smtClean="0"/>
              <a:t>In general, the longer the incubation period the milder the illness is and prognosis is better. </a:t>
            </a:r>
            <a:endParaRPr lang="en-US" dirty="0"/>
          </a:p>
        </p:txBody>
      </p:sp>
      <p:sp>
        <p:nvSpPr>
          <p:cNvPr id="5" name="Date Placeholder 4"/>
          <p:cNvSpPr>
            <a:spLocks noGrp="1"/>
          </p:cNvSpPr>
          <p:nvPr>
            <p:ph type="dt" sz="half" idx="10"/>
          </p:nvPr>
        </p:nvSpPr>
        <p:spPr/>
        <p:txBody>
          <a:bodyPr/>
          <a:lstStyle/>
          <a:p>
            <a:fld id="{E0303258-0FD4-4536-B48C-C63D744512E4}" type="datetime1">
              <a:rPr lang="en-US" smtClean="0"/>
              <a:t>4/9/2013</a:t>
            </a:fld>
            <a:endParaRPr lang="en-US" dirty="0"/>
          </a:p>
        </p:txBody>
      </p:sp>
      <p:sp>
        <p:nvSpPr>
          <p:cNvPr id="6" name="Slide Number Placeholder 5"/>
          <p:cNvSpPr>
            <a:spLocks noGrp="1"/>
          </p:cNvSpPr>
          <p:nvPr>
            <p:ph type="sldNum" sz="quarter" idx="12"/>
          </p:nvPr>
        </p:nvSpPr>
        <p:spPr/>
        <p:txBody>
          <a:bodyPr/>
          <a:lstStyle/>
          <a:p>
            <a:fld id="{6DAACC93-C03B-4B44-A4EC-DCF11C281142}" type="slidenum">
              <a:rPr lang="en-US" smtClean="0"/>
              <a:t>5</a:t>
            </a:fld>
            <a:endParaRPr lang="en-US" dirty="0"/>
          </a:p>
        </p:txBody>
      </p:sp>
      <p:sp>
        <p:nvSpPr>
          <p:cNvPr id="3" name="Title 2"/>
          <p:cNvSpPr>
            <a:spLocks noGrp="1"/>
          </p:cNvSpPr>
          <p:nvPr>
            <p:ph type="title"/>
          </p:nvPr>
        </p:nvSpPr>
        <p:spPr/>
        <p:txBody>
          <a:bodyPr/>
          <a:lstStyle/>
          <a:p>
            <a:r>
              <a:rPr lang="en-US" dirty="0" smtClean="0"/>
              <a:t>Pathophysiology</a:t>
            </a:r>
            <a:endParaRPr lang="en-US" dirty="0"/>
          </a:p>
        </p:txBody>
      </p:sp>
    </p:spTree>
    <p:extLst>
      <p:ext uri="{BB962C8B-B14F-4D97-AF65-F5344CB8AC3E}">
        <p14:creationId xmlns:p14="http://schemas.microsoft.com/office/powerpoint/2010/main" val="3927786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Stiffness in the jaw and neck, fever and symptoms of general infections.</a:t>
            </a:r>
          </a:p>
          <a:p>
            <a:r>
              <a:rPr lang="en-US" dirty="0" smtClean="0"/>
              <a:t>Generalized tonic spams occur because of the lack of reciprocal innervation.</a:t>
            </a:r>
          </a:p>
          <a:p>
            <a:r>
              <a:rPr lang="en-US" dirty="0" smtClean="0"/>
              <a:t>As it progresses, neck, back, abdominal muscles and extremities become progressively rigid. </a:t>
            </a:r>
          </a:p>
          <a:p>
            <a:endParaRPr lang="en-US" dirty="0" smtClean="0"/>
          </a:p>
        </p:txBody>
      </p:sp>
      <p:sp>
        <p:nvSpPr>
          <p:cNvPr id="5" name="Date Placeholder 4"/>
          <p:cNvSpPr>
            <a:spLocks noGrp="1"/>
          </p:cNvSpPr>
          <p:nvPr>
            <p:ph type="dt" sz="half" idx="10"/>
          </p:nvPr>
        </p:nvSpPr>
        <p:spPr/>
        <p:txBody>
          <a:bodyPr/>
          <a:lstStyle/>
          <a:p>
            <a:fld id="{5AF4F94B-39D1-4AB4-B7A8-C86791390210}" type="datetime1">
              <a:rPr lang="en-US" smtClean="0"/>
              <a:t>4/9/2013</a:t>
            </a:fld>
            <a:endParaRPr lang="en-US" dirty="0"/>
          </a:p>
        </p:txBody>
      </p:sp>
      <p:sp>
        <p:nvSpPr>
          <p:cNvPr id="6" name="Slide Number Placeholder 5"/>
          <p:cNvSpPr>
            <a:spLocks noGrp="1"/>
          </p:cNvSpPr>
          <p:nvPr>
            <p:ph type="sldNum" sz="quarter" idx="12"/>
          </p:nvPr>
        </p:nvSpPr>
        <p:spPr/>
        <p:txBody>
          <a:bodyPr/>
          <a:lstStyle/>
          <a:p>
            <a:fld id="{6DAACC93-C03B-4B44-A4EC-DCF11C281142}" type="slidenum">
              <a:rPr lang="en-US" smtClean="0"/>
              <a:t>6</a:t>
            </a:fld>
            <a:endParaRPr lang="en-US" dirty="0"/>
          </a:p>
        </p:txBody>
      </p:sp>
      <p:sp>
        <p:nvSpPr>
          <p:cNvPr id="3" name="Title 2"/>
          <p:cNvSpPr>
            <a:spLocks noGrp="1"/>
          </p:cNvSpPr>
          <p:nvPr>
            <p:ph type="title"/>
          </p:nvPr>
        </p:nvSpPr>
        <p:spPr/>
        <p:txBody>
          <a:bodyPr>
            <a:normAutofit/>
          </a:bodyPr>
          <a:lstStyle/>
          <a:p>
            <a:r>
              <a:rPr lang="en-US" dirty="0" smtClean="0"/>
              <a:t>Clinical Manifestations</a:t>
            </a:r>
            <a:endParaRPr lang="en-US" dirty="0"/>
          </a:p>
        </p:txBody>
      </p:sp>
    </p:spTree>
    <p:extLst>
      <p:ext uri="{BB962C8B-B14F-4D97-AF65-F5344CB8AC3E}">
        <p14:creationId xmlns:p14="http://schemas.microsoft.com/office/powerpoint/2010/main" val="830332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334000"/>
          </a:xfrm>
        </p:spPr>
        <p:txBody>
          <a:bodyPr>
            <a:normAutofit/>
          </a:bodyPr>
          <a:lstStyle/>
          <a:p>
            <a:r>
              <a:rPr lang="en-US" dirty="0" smtClean="0"/>
              <a:t>In severe forms continuous tonic convulsions may occur with extreme arching of the back and retraction of the head. </a:t>
            </a:r>
          </a:p>
          <a:p>
            <a:r>
              <a:rPr lang="en-US" dirty="0" smtClean="0"/>
              <a:t>Laryngeal and respiratory spasms cause apnea and anoxia(low levels of oxygen).</a:t>
            </a:r>
          </a:p>
          <a:p>
            <a:r>
              <a:rPr lang="en-US" dirty="0" smtClean="0"/>
              <a:t>Profuse diaphoresis, labile hypertension, episodic tachycardia, hyperthermia, and dysrhythmias. </a:t>
            </a:r>
          </a:p>
          <a:p>
            <a:r>
              <a:rPr lang="en-US" dirty="0" smtClean="0"/>
              <a:t>Slightest noise, light can set off seizures which are very painful.</a:t>
            </a:r>
          </a:p>
          <a:p>
            <a:r>
              <a:rPr lang="en-US" dirty="0" smtClean="0"/>
              <a:t>Mortality rate is almost 100% in the severe form.</a:t>
            </a:r>
          </a:p>
          <a:p>
            <a:endParaRPr lang="en-US" dirty="0"/>
          </a:p>
        </p:txBody>
      </p:sp>
      <p:sp>
        <p:nvSpPr>
          <p:cNvPr id="4" name="Date Placeholder 3"/>
          <p:cNvSpPr>
            <a:spLocks noGrp="1"/>
          </p:cNvSpPr>
          <p:nvPr>
            <p:ph type="dt" sz="half" idx="10"/>
          </p:nvPr>
        </p:nvSpPr>
        <p:spPr/>
        <p:txBody>
          <a:bodyPr/>
          <a:lstStyle/>
          <a:p>
            <a:fld id="{FF9C1120-4B25-42FE-A74A-58E59478C864}"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7</a:t>
            </a:fld>
            <a:endParaRPr lang="en-US" dirty="0"/>
          </a:p>
        </p:txBody>
      </p:sp>
      <p:sp>
        <p:nvSpPr>
          <p:cNvPr id="2" name="Title 1"/>
          <p:cNvSpPr>
            <a:spLocks noGrp="1"/>
          </p:cNvSpPr>
          <p:nvPr>
            <p:ph type="title"/>
          </p:nvPr>
        </p:nvSpPr>
        <p:spPr/>
        <p:txBody>
          <a:bodyPr>
            <a:normAutofit/>
          </a:bodyPr>
          <a:lstStyle/>
          <a:p>
            <a:r>
              <a:rPr lang="en-US" dirty="0" smtClean="0"/>
              <a:t>Clinical Manifestations</a:t>
            </a:r>
            <a:endParaRPr lang="en-US" dirty="0"/>
          </a:p>
        </p:txBody>
      </p:sp>
    </p:spTree>
    <p:extLst>
      <p:ext uri="{BB962C8B-B14F-4D97-AF65-F5344CB8AC3E}">
        <p14:creationId xmlns:p14="http://schemas.microsoft.com/office/powerpoint/2010/main" val="2867750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7E0AFC-CB25-496D-B5F6-85F3DA61AB13}" type="datetime1">
              <a:rPr lang="en-US" smtClean="0"/>
              <a:t>4/9/2013</a:t>
            </a:fld>
            <a:endParaRPr lang="en-US" dirty="0"/>
          </a:p>
        </p:txBody>
      </p:sp>
      <p:sp>
        <p:nvSpPr>
          <p:cNvPr id="5" name="Slide Number Placeholder 4"/>
          <p:cNvSpPr>
            <a:spLocks noGrp="1"/>
          </p:cNvSpPr>
          <p:nvPr>
            <p:ph type="sldNum" sz="quarter" idx="12"/>
          </p:nvPr>
        </p:nvSpPr>
        <p:spPr/>
        <p:txBody>
          <a:bodyPr/>
          <a:lstStyle/>
          <a:p>
            <a:fld id="{6DAACC93-C03B-4B44-A4EC-DCF11C281142}" type="slidenum">
              <a:rPr lang="en-US" smtClean="0"/>
              <a:t>8</a:t>
            </a:fld>
            <a:endParaRPr lang="en-US" dirty="0"/>
          </a:p>
        </p:txBody>
      </p:sp>
      <p:sp>
        <p:nvSpPr>
          <p:cNvPr id="2" name="Title 1"/>
          <p:cNvSpPr>
            <a:spLocks noGrp="1"/>
          </p:cNvSpPr>
          <p:nvPr>
            <p:ph type="title"/>
          </p:nvPr>
        </p:nvSpPr>
        <p:spPr>
          <a:xfrm>
            <a:off x="419100" y="3706091"/>
            <a:ext cx="8305800" cy="2542309"/>
          </a:xfrm>
        </p:spPr>
        <p:txBody>
          <a:bodyPr>
            <a:normAutofit/>
          </a:bodyPr>
          <a:lstStyle/>
          <a:p>
            <a:r>
              <a:rPr lang="en-US" sz="2400" dirty="0" smtClean="0"/>
              <a:t>Tetanus: This baby has neonatal tetanus. His body is rigid. </a:t>
            </a:r>
            <a:br>
              <a:rPr lang="en-US" sz="2400" dirty="0" smtClean="0"/>
            </a:br>
            <a:r>
              <a:rPr lang="en-US" sz="2400" dirty="0" smtClean="0"/>
              <a:t>Infection can occur when the newly cut umbilical cord is </a:t>
            </a:r>
            <a:br>
              <a:rPr lang="en-US" sz="2400" dirty="0" smtClean="0"/>
            </a:br>
            <a:r>
              <a:rPr lang="en-US" sz="2400" dirty="0" smtClean="0"/>
              <a:t>exposed to dirt. Most newborns who get tetanus die.</a:t>
            </a:r>
            <a:br>
              <a:rPr lang="en-US" sz="2400" dirty="0" smtClean="0"/>
            </a:br>
            <a:r>
              <a:rPr lang="en-US" sz="1800" dirty="0" smtClean="0"/>
              <a:t>Photo courtesy of the Centers for Disease Control and Prevention (CDC)</a:t>
            </a:r>
            <a:endParaRPr lang="en-US" sz="18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09" y="381000"/>
            <a:ext cx="7620000" cy="3505200"/>
          </a:xfrm>
          <a:prstGeom prst="rect">
            <a:avLst/>
          </a:prstGeom>
        </p:spPr>
      </p:pic>
    </p:spTree>
    <p:extLst>
      <p:ext uri="{BB962C8B-B14F-4D97-AF65-F5344CB8AC3E}">
        <p14:creationId xmlns:p14="http://schemas.microsoft.com/office/powerpoint/2010/main" val="224779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half" idx="2"/>
          </p:nvPr>
        </p:nvSpPr>
        <p:spPr/>
        <p:txBody>
          <a:bodyPr/>
          <a:lstStyle/>
          <a:p>
            <a:r>
              <a:rPr lang="en-US" dirty="0" smtClean="0"/>
              <a:t>Photo courtesy of the Centers for Disease Control and Prevention (CDC)</a:t>
            </a:r>
            <a:endParaRPr lang="en-US" dirty="0"/>
          </a:p>
        </p:txBody>
      </p:sp>
      <p:pic>
        <p:nvPicPr>
          <p:cNvPr id="1026" name="Picture 2" descr="Blood agar plate culture of Haemophilus influenzae."/>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9591" b="9591"/>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6" name="Date Placeholder 5"/>
          <p:cNvSpPr>
            <a:spLocks noGrp="1"/>
          </p:cNvSpPr>
          <p:nvPr>
            <p:ph type="dt" sz="half" idx="10"/>
          </p:nvPr>
        </p:nvSpPr>
        <p:spPr/>
        <p:txBody>
          <a:bodyPr/>
          <a:lstStyle/>
          <a:p>
            <a:fld id="{637DC663-96F3-45B1-B7A7-A4D54E249C9F}" type="datetime1">
              <a:rPr lang="en-US" smtClean="0"/>
              <a:t>4/9/2013</a:t>
            </a:fld>
            <a:endParaRPr lang="en-US" dirty="0"/>
          </a:p>
        </p:txBody>
      </p:sp>
      <p:sp>
        <p:nvSpPr>
          <p:cNvPr id="7" name="Slide Number Placeholder 6"/>
          <p:cNvSpPr>
            <a:spLocks noGrp="1"/>
          </p:cNvSpPr>
          <p:nvPr>
            <p:ph type="sldNum" sz="quarter" idx="12"/>
          </p:nvPr>
        </p:nvSpPr>
        <p:spPr/>
        <p:txBody>
          <a:bodyPr/>
          <a:lstStyle/>
          <a:p>
            <a:fld id="{6DAACC93-C03B-4B44-A4EC-DCF11C281142}" type="slidenum">
              <a:rPr lang="en-US" smtClean="0"/>
              <a:t>9</a:t>
            </a:fld>
            <a:endParaRPr lang="en-US" dirty="0"/>
          </a:p>
        </p:txBody>
      </p:sp>
      <p:sp>
        <p:nvSpPr>
          <p:cNvPr id="3" name="Title 2"/>
          <p:cNvSpPr>
            <a:spLocks noGrp="1"/>
          </p:cNvSpPr>
          <p:nvPr>
            <p:ph type="title"/>
          </p:nvPr>
        </p:nvSpPr>
        <p:spPr/>
        <p:txBody>
          <a:bodyPr>
            <a:normAutofit fontScale="90000"/>
          </a:bodyPr>
          <a:lstStyle/>
          <a:p>
            <a:r>
              <a:rPr lang="en-US" b="0" dirty="0" smtClean="0"/>
              <a:t>Extreme arching of the back and retraction of the head.</a:t>
            </a:r>
            <a:endParaRPr lang="en-US" dirty="0"/>
          </a:p>
        </p:txBody>
      </p:sp>
    </p:spTree>
    <p:extLst>
      <p:ext uri="{BB962C8B-B14F-4D97-AF65-F5344CB8AC3E}">
        <p14:creationId xmlns:p14="http://schemas.microsoft.com/office/powerpoint/2010/main" val="11660315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8723</TotalTime>
  <Words>777</Words>
  <Application>Microsoft Office PowerPoint</Application>
  <PresentationFormat>On-screen Show (4:3)</PresentationFormat>
  <Paragraphs>100</Paragraphs>
  <Slides>17</Slides>
  <Notes>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Tetanus (lockjaw) Crystal Steible 4-11-13</vt:lpstr>
      <vt:lpstr>What is tetanus?</vt:lpstr>
      <vt:lpstr>What is tetanus?</vt:lpstr>
      <vt:lpstr>Pathophysiology</vt:lpstr>
      <vt:lpstr>Pathophysiology</vt:lpstr>
      <vt:lpstr>Clinical Manifestations</vt:lpstr>
      <vt:lpstr>Clinical Manifestations</vt:lpstr>
      <vt:lpstr>Tetanus: This baby has neonatal tetanus. His body is rigid.  Infection can occur when the newly cut umbilical cord is  exposed to dirt. Most newborns who get tetanus die. Photo courtesy of the Centers for Disease Control and Prevention (CDC)</vt:lpstr>
      <vt:lpstr>Extreme arching of the back and retraction of the head.</vt:lpstr>
      <vt:lpstr>Nursing and Collaborative Management</vt:lpstr>
      <vt:lpstr>Nursing and Collaborative Management</vt:lpstr>
      <vt:lpstr>Nursing and Collaborative Management</vt:lpstr>
      <vt:lpstr>Nursing and Collaborative Management</vt:lpstr>
      <vt:lpstr>Diagnostics</vt:lpstr>
      <vt:lpstr>Nursing Diagnosis</vt:lpstr>
      <vt:lpstr>Nutrition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dc:creator>
  <cp:lastModifiedBy>crystal</cp:lastModifiedBy>
  <cp:revision>18</cp:revision>
  <dcterms:created xsi:type="dcterms:W3CDTF">2013-04-04T00:27:23Z</dcterms:created>
  <dcterms:modified xsi:type="dcterms:W3CDTF">2013-04-10T01:51:17Z</dcterms:modified>
</cp:coreProperties>
</file>