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AC76A04-2CDA-4908-AB0B-F5A150BD8623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5E7442-E9D8-4EBF-B820-B50601449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Terrible Two’s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Toddler:</a:t>
            </a:r>
          </a:p>
          <a:p>
            <a:r>
              <a:rPr lang="en-US" dirty="0" smtClean="0"/>
              <a:t>Growth and Development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Active experimentation</a:t>
            </a:r>
          </a:p>
          <a:p>
            <a:r>
              <a:rPr lang="en-US" dirty="0" smtClean="0"/>
              <a:t>Cognitive processes develop rapidly during sensory motor, and preoperational phase- </a:t>
            </a:r>
          </a:p>
          <a:p>
            <a:r>
              <a:rPr lang="en-US" dirty="0" smtClean="0"/>
              <a:t>H</a:t>
            </a:r>
            <a:r>
              <a:rPr lang="en-US" dirty="0" smtClean="0"/>
              <a:t>owever reasoning skills are primitive and need to be understood to effectively deal with the typical behavior of a child this age </a:t>
            </a:r>
          </a:p>
          <a:p>
            <a:r>
              <a:rPr lang="en-US" dirty="0" smtClean="0"/>
              <a:t>New acquired physical skills are increasingly important for the function they serve rather than the act themselves</a:t>
            </a:r>
          </a:p>
          <a:p>
            <a:r>
              <a:rPr lang="en-US" dirty="0" smtClean="0"/>
              <a:t>Child increasingly ventures away from parent.</a:t>
            </a:r>
          </a:p>
          <a:p>
            <a:r>
              <a:rPr lang="en-US" dirty="0" smtClean="0"/>
              <a:t>Longer periods of separation are tolerable</a:t>
            </a:r>
          </a:p>
          <a:p>
            <a:r>
              <a:rPr lang="en-US" dirty="0" smtClean="0"/>
              <a:t> awareness of spatial relationships</a:t>
            </a:r>
          </a:p>
          <a:p>
            <a:r>
              <a:rPr lang="en-US" dirty="0" smtClean="0"/>
              <a:t>Recognizing shapes </a:t>
            </a:r>
          </a:p>
          <a:p>
            <a:r>
              <a:rPr lang="en-US" dirty="0" smtClean="0"/>
              <a:t>Object permanence </a:t>
            </a:r>
            <a:r>
              <a:rPr lang="en-US" smtClean="0"/>
              <a:t>is advanced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Injuries cause more death in children between the ages 1 and 4 than any other childhood age group except adolescents</a:t>
            </a:r>
          </a:p>
          <a:p>
            <a:r>
              <a:rPr lang="en-US" dirty="0" smtClean="0"/>
              <a:t>Motor vehicle </a:t>
            </a:r>
          </a:p>
          <a:p>
            <a:r>
              <a:rPr lang="en-US" dirty="0" smtClean="0"/>
              <a:t>Burns</a:t>
            </a:r>
          </a:p>
          <a:p>
            <a:r>
              <a:rPr lang="en-US" dirty="0" smtClean="0"/>
              <a:t>Drowning</a:t>
            </a:r>
          </a:p>
          <a:p>
            <a:r>
              <a:rPr lang="en-US" dirty="0" smtClean="0"/>
              <a:t>Poisoning</a:t>
            </a:r>
          </a:p>
          <a:p>
            <a:r>
              <a:rPr lang="en-US" dirty="0" smtClean="0"/>
              <a:t>Falls</a:t>
            </a:r>
          </a:p>
          <a:p>
            <a:r>
              <a:rPr lang="en-US" dirty="0" smtClean="0"/>
              <a:t>Chocking/ suffocation</a:t>
            </a:r>
          </a:p>
          <a:p>
            <a:r>
              <a:rPr lang="en-US" dirty="0" smtClean="0"/>
              <a:t>Bodily damage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Injury prevention: motor vehicle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federally approved car restraint</a:t>
            </a:r>
          </a:p>
          <a:p>
            <a:r>
              <a:rPr lang="en-US" dirty="0" smtClean="0"/>
              <a:t>Supervise child while playing outside</a:t>
            </a:r>
          </a:p>
          <a:p>
            <a:r>
              <a:rPr lang="en-US" dirty="0" smtClean="0"/>
              <a:t>Do not allow child to play on curb or behind parked car</a:t>
            </a:r>
          </a:p>
          <a:p>
            <a:r>
              <a:rPr lang="en-US" dirty="0" smtClean="0"/>
              <a:t>Do not permit child to play in pile of leaves, snow, or large cardboard container in high traffic area</a:t>
            </a:r>
          </a:p>
          <a:p>
            <a:r>
              <a:rPr lang="en-US" dirty="0" smtClean="0"/>
              <a:t>Supervise tricycle riding</a:t>
            </a:r>
          </a:p>
          <a:p>
            <a:r>
              <a:rPr lang="en-US" dirty="0" smtClean="0"/>
              <a:t>Lock fences and doors if not directly supervising children</a:t>
            </a:r>
          </a:p>
          <a:p>
            <a:r>
              <a:rPr lang="en-US" dirty="0" smtClean="0"/>
              <a:t>Teach child to obey pedestrian safety rules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Injury prevention: Drowning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Supervise closely when near any source of water regardless of depth, including buckets</a:t>
            </a:r>
          </a:p>
          <a:p>
            <a:r>
              <a:rPr lang="en-US" dirty="0" smtClean="0"/>
              <a:t>Keep bathroom doors closed and lid down on toilet</a:t>
            </a:r>
          </a:p>
          <a:p>
            <a:r>
              <a:rPr lang="en-US" dirty="0" smtClean="0"/>
              <a:t>Have fence around swimming pool and lock gate</a:t>
            </a:r>
          </a:p>
          <a:p>
            <a:r>
              <a:rPr lang="en-US" dirty="0" smtClean="0"/>
              <a:t>Teach swimming and water safety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Injury prevention: Burns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Turn pot handles toward back of stove</a:t>
            </a:r>
          </a:p>
          <a:p>
            <a:r>
              <a:rPr lang="en-US" dirty="0" smtClean="0"/>
              <a:t>Place guardrails in front of radiators, fireplaces or other heating elements</a:t>
            </a:r>
          </a:p>
          <a:p>
            <a:r>
              <a:rPr lang="en-US" dirty="0" smtClean="0"/>
              <a:t>Store matches and cigarette lighters in locked or inaccessible areas</a:t>
            </a:r>
          </a:p>
          <a:p>
            <a:r>
              <a:rPr lang="en-US" dirty="0" smtClean="0"/>
              <a:t>Place burning candles, hot food and cigarettes out of reach </a:t>
            </a:r>
          </a:p>
          <a:p>
            <a:r>
              <a:rPr lang="en-US" dirty="0" smtClean="0"/>
              <a:t>Do not let table cloths hang within child’s reach</a:t>
            </a:r>
          </a:p>
          <a:p>
            <a:r>
              <a:rPr lang="en-US" dirty="0" smtClean="0"/>
              <a:t>Do not let electric cord, curling iron, or other appliance hang within child’s reach</a:t>
            </a:r>
          </a:p>
          <a:p>
            <a:r>
              <a:rPr lang="en-US" dirty="0" smtClean="0"/>
              <a:t>Cover electrical outlets with plastic covers</a:t>
            </a:r>
          </a:p>
          <a:p>
            <a:r>
              <a:rPr lang="en-US" dirty="0" smtClean="0"/>
              <a:t>Teach what hot means</a:t>
            </a:r>
          </a:p>
          <a:p>
            <a:r>
              <a:rPr lang="en-US" dirty="0" smtClean="0"/>
              <a:t>Check bath water temp</a:t>
            </a:r>
          </a:p>
          <a:p>
            <a:r>
              <a:rPr lang="en-US" dirty="0" smtClean="0"/>
              <a:t>Apply sunscreen when child is exposed to sunlight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Injury prevention: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all potentially poison toxic agents out of reach or in locked cabinet</a:t>
            </a:r>
          </a:p>
          <a:p>
            <a:r>
              <a:rPr lang="en-US" dirty="0" smtClean="0"/>
              <a:t>Caution against eating non-eatable objects such as plants</a:t>
            </a:r>
          </a:p>
          <a:p>
            <a:r>
              <a:rPr lang="en-US" dirty="0" smtClean="0"/>
              <a:t>Administer medications as a drug not as candy</a:t>
            </a:r>
          </a:p>
          <a:p>
            <a:r>
              <a:rPr lang="en-US" dirty="0" smtClean="0"/>
              <a:t>Promptly discard empty poison containers</a:t>
            </a:r>
          </a:p>
          <a:p>
            <a:r>
              <a:rPr lang="en-US" dirty="0" smtClean="0"/>
              <a:t>Teach child not to play in trash containers</a:t>
            </a:r>
          </a:p>
          <a:p>
            <a:r>
              <a:rPr lang="en-US" dirty="0" smtClean="0"/>
              <a:t>Know number to nearest poison control center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Injury prevention: 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window guardrail; fasten securely</a:t>
            </a:r>
          </a:p>
          <a:p>
            <a:r>
              <a:rPr lang="en-US" dirty="0" smtClean="0"/>
              <a:t>Place gates at top and bottom of steps</a:t>
            </a:r>
          </a:p>
          <a:p>
            <a:r>
              <a:rPr lang="en-US" dirty="0" smtClean="0"/>
              <a:t>Keep doors locked or use childproof door knob covers</a:t>
            </a:r>
          </a:p>
          <a:p>
            <a:r>
              <a:rPr lang="en-US" dirty="0" smtClean="0"/>
              <a:t>Removes unsecure or scattered rugs</a:t>
            </a:r>
          </a:p>
          <a:p>
            <a:r>
              <a:rPr lang="en-US" dirty="0" smtClean="0"/>
              <a:t>Apply nonskid decals in bathtub or shower</a:t>
            </a:r>
          </a:p>
          <a:p>
            <a:r>
              <a:rPr lang="en-US" dirty="0" smtClean="0"/>
              <a:t>Keep crib rails fully raised and mattress at lowest level</a:t>
            </a:r>
          </a:p>
          <a:p>
            <a:r>
              <a:rPr lang="en-US" dirty="0" smtClean="0"/>
              <a:t>P</a:t>
            </a:r>
            <a:r>
              <a:rPr lang="en-US" dirty="0" smtClean="0"/>
              <a:t>lace carpeting under crib and in bathroom</a:t>
            </a:r>
          </a:p>
          <a:p>
            <a:r>
              <a:rPr lang="en-US" dirty="0" smtClean="0"/>
              <a:t>Keep large toys and bumper pads out of crib or playpen</a:t>
            </a:r>
          </a:p>
          <a:p>
            <a:r>
              <a:rPr lang="en-US" dirty="0" smtClean="0"/>
              <a:t>Never leave child unattended in shopping cart</a:t>
            </a:r>
          </a:p>
          <a:p>
            <a:r>
              <a:rPr lang="en-US" dirty="0" smtClean="0"/>
              <a:t>Supervise at playgrounds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Injury prevention: chocking and suffocation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large round chunks of meat such as whole hotdogs</a:t>
            </a:r>
          </a:p>
          <a:p>
            <a:r>
              <a:rPr lang="en-US" dirty="0" smtClean="0"/>
              <a:t>Avoid fruit with pits, fish with bones, hard candy, nuts, popcorn, grapes and marshmallows</a:t>
            </a:r>
          </a:p>
          <a:p>
            <a:r>
              <a:rPr lang="en-US" dirty="0" smtClean="0"/>
              <a:t>Choose large sturdy toys without sharp edges or small removable parts</a:t>
            </a:r>
          </a:p>
          <a:p>
            <a:r>
              <a:rPr lang="en-US" dirty="0" smtClean="0"/>
              <a:t>Select safe toy boxes</a:t>
            </a:r>
          </a:p>
          <a:p>
            <a:r>
              <a:rPr lang="en-US" dirty="0" smtClean="0"/>
              <a:t>Keep blinds or shade cords out of reach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Injury prevention: bodily damage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giving sharp or pointed objects such as knives, scissors or toothpicks when walking or running.</a:t>
            </a:r>
          </a:p>
          <a:p>
            <a:r>
              <a:rPr lang="en-US" dirty="0" smtClean="0"/>
              <a:t>Do not allow lollipops in mouth when walking or running</a:t>
            </a:r>
          </a:p>
          <a:p>
            <a:r>
              <a:rPr lang="en-US" dirty="0" smtClean="0"/>
              <a:t>Teach child name, address, and phone number</a:t>
            </a:r>
          </a:p>
          <a:p>
            <a:r>
              <a:rPr lang="en-US" dirty="0" smtClean="0"/>
              <a:t>Teach stranger safety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Spiritual &amp; moral 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Toddlers learn about God through the words and actions of those around them.</a:t>
            </a:r>
          </a:p>
          <a:p>
            <a:r>
              <a:rPr lang="en-US" dirty="0" smtClean="0"/>
              <a:t>Toddlers only have a vague idea of God and religious teachings because their cognitive processes; however if God is spoken about with reverence, young children associate God with something special. </a:t>
            </a:r>
          </a:p>
          <a:p>
            <a:r>
              <a:rPr lang="en-US" dirty="0" smtClean="0"/>
              <a:t>They begin to assimilate behaviors associated with the divine. (folding hands in prayer)</a:t>
            </a:r>
          </a:p>
          <a:p>
            <a:r>
              <a:rPr lang="en-US" dirty="0" smtClean="0"/>
              <a:t>Routines such as saying prayers before meals and bedtime can be important and comforting.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Growth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Average weight gain is 4-6 lbs (1.8 -2.7 kg)</a:t>
            </a:r>
          </a:p>
          <a:p>
            <a:r>
              <a:rPr lang="en-US" dirty="0" smtClean="0"/>
              <a:t>By age 2 ½ birth weight is quadrupled</a:t>
            </a:r>
          </a:p>
          <a:p>
            <a:r>
              <a:rPr lang="en-US" dirty="0" smtClean="0"/>
              <a:t>Height slows down, they usually grow 3 inches per year, mainly in the legs.</a:t>
            </a:r>
          </a:p>
          <a:p>
            <a:r>
              <a:rPr lang="en-US" dirty="0" smtClean="0"/>
              <a:t>Average height is 34 inches (86.6 cm)</a:t>
            </a:r>
          </a:p>
          <a:p>
            <a:r>
              <a:rPr lang="en-US" dirty="0" smtClean="0"/>
              <a:t>Head Circumference = chest circumference by age 1-2 usually 1 inch (2.5cm) by age 2</a:t>
            </a:r>
          </a:p>
          <a:p>
            <a:r>
              <a:rPr lang="en-US" dirty="0" smtClean="0"/>
              <a:t>Bowed or curved legs, potbellied</a:t>
            </a:r>
          </a:p>
          <a:p>
            <a:r>
              <a:rPr lang="en-US" dirty="0" smtClean="0"/>
              <a:t>Chest Circumference soon exceeds head circumference.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During the age 12-18 months the growth rate slows, decreasing the child's need for calories, protein, ad fluid. </a:t>
            </a:r>
          </a:p>
          <a:p>
            <a:r>
              <a:rPr lang="en-US" dirty="0" smtClean="0"/>
              <a:t>At 18 months, most toddlers manifest this decreased nutritional need with a decrease in appetite, a phenomenon known as </a:t>
            </a:r>
            <a:r>
              <a:rPr lang="en-US" i="1" dirty="0" smtClean="0"/>
              <a:t>physiologic anorexia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This is when they become picky, fussy eaters with strong taste preferences. </a:t>
            </a:r>
          </a:p>
          <a:p>
            <a:r>
              <a:rPr lang="en-US" dirty="0" smtClean="0"/>
              <a:t>For instance if someone in the family refuses food then they are more likely to imitate that response.</a:t>
            </a:r>
          </a:p>
          <a:p>
            <a:r>
              <a:rPr lang="en-US" dirty="0" smtClean="0"/>
              <a:t>Mealtime is more closely associated with physiological components than with nutritional ones.</a:t>
            </a:r>
          </a:p>
          <a:p>
            <a:r>
              <a:rPr lang="en-US" dirty="0" smtClean="0"/>
              <a:t>The ritualism of this age also dictates certain principles in feeding practices, they like to use the same dish, cup, or spoon and may reject it because it’s not.</a:t>
            </a:r>
          </a:p>
          <a:p>
            <a:r>
              <a:rPr lang="en-US" dirty="0" smtClean="0"/>
              <a:t>Nutrition is important during this stage because eating habits established in this period have lasting effects in subsequent years. Grazing, nibbling, and snacking, is a good way to ensure proper nutrition, provided that appropriate foods are offered.</a:t>
            </a:r>
          </a:p>
          <a:p>
            <a:r>
              <a:rPr lang="en-US" dirty="0" smtClean="0"/>
              <a:t>Appetite and food preferences are </a:t>
            </a:r>
            <a:r>
              <a:rPr lang="en-US" dirty="0" err="1" smtClean="0"/>
              <a:t>sporatic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development and activities of daily living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Young children can participate in tooth brushing but parents need to brush all the child’s teeth thoroughly</a:t>
            </a:r>
          </a:p>
          <a:p>
            <a:r>
              <a:rPr lang="en-US" dirty="0" smtClean="0"/>
              <a:t>The most effective cleaning of the teeth is done by the parents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toilet training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Bladder readiness- stay dry for 2 hours, waking up dry from a nap.</a:t>
            </a:r>
          </a:p>
          <a:p>
            <a:r>
              <a:rPr lang="en-US" dirty="0" smtClean="0"/>
              <a:t>Bowel readiness- control of anal sphincters</a:t>
            </a:r>
          </a:p>
          <a:p>
            <a:r>
              <a:rPr lang="en-US" dirty="0" smtClean="0"/>
              <a:t>Cognitive readiness- recognizing urge to defecate or urinate, verbal and nonverbal commutative skills to indicate when wet or has urge to use restroom.</a:t>
            </a:r>
          </a:p>
          <a:p>
            <a:r>
              <a:rPr lang="en-US" dirty="0" smtClean="0"/>
              <a:t>Motor readiness- </a:t>
            </a:r>
            <a:r>
              <a:rPr lang="en-US" dirty="0" smtClean="0"/>
              <a:t>imitates and follows direction.</a:t>
            </a:r>
            <a:endParaRPr lang="en-US" dirty="0" smtClean="0"/>
          </a:p>
          <a:p>
            <a:r>
              <a:rPr lang="en-US" dirty="0" smtClean="0"/>
              <a:t>Psychological readiness- </a:t>
            </a:r>
            <a:r>
              <a:rPr lang="en-US" dirty="0" err="1" smtClean="0"/>
              <a:t>willigness</a:t>
            </a:r>
            <a:r>
              <a:rPr lang="en-US" dirty="0" smtClean="0"/>
              <a:t> to please parent, ability to sit on toilet for 5-10 minutes and curiosity of toilet habits, and desired to be changed with wet or soiled diapers.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healthy family functioning: Sibling rivalry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Natural jealousy and resentment of child to a new child in the family </a:t>
            </a:r>
          </a:p>
          <a:p>
            <a:r>
              <a:rPr lang="en-US" dirty="0" smtClean="0"/>
              <a:t>Preparation of a child for an addition in the family is individualized but age dictates some important considerations.</a:t>
            </a:r>
          </a:p>
          <a:p>
            <a:r>
              <a:rPr lang="en-US" dirty="0" smtClean="0"/>
              <a:t>Time for them is a vague concept so preparing them too soon for the birth may lessen their interest by the time the even occurs.</a:t>
            </a:r>
          </a:p>
          <a:p>
            <a:r>
              <a:rPr lang="en-US" dirty="0" smtClean="0"/>
              <a:t>Parents should stress the activities that will take place when the baby arrives home, such as diapering, feedings, bathing and dressing.</a:t>
            </a:r>
          </a:p>
          <a:p>
            <a:r>
              <a:rPr lang="en-US" dirty="0" smtClean="0"/>
              <a:t>Toddlers can help with the care of the newborn by getting diapers and other small tasks.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healthy family and functioning: temper tantrums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Toddlers may assert their independence by violently objecting to discipline.</a:t>
            </a:r>
          </a:p>
          <a:p>
            <a:r>
              <a:rPr lang="en-US" dirty="0" smtClean="0"/>
              <a:t>The best approach toward tapering temper tantrums requires consistency in developmentally appropriate expectations and rewards.</a:t>
            </a:r>
          </a:p>
          <a:p>
            <a:r>
              <a:rPr lang="en-US" dirty="0" smtClean="0"/>
              <a:t>Ignore the behavior, given that the behavior is not injurious. </a:t>
            </a:r>
          </a:p>
          <a:p>
            <a:r>
              <a:rPr lang="en-US" dirty="0" smtClean="0"/>
              <a:t>Temper tantrums are common during the toddler years and essentially represent normal development behaviors. (some can be signs of serious behaviors)</a:t>
            </a:r>
          </a:p>
          <a:p>
            <a:r>
              <a:rPr lang="en-US" dirty="0" smtClean="0"/>
              <a:t>Pick your battles</a:t>
            </a:r>
          </a:p>
          <a:p>
            <a:r>
              <a:rPr lang="en-US" dirty="0" smtClean="0"/>
              <a:t>Give comfort once they are able to control their emotions but don’t give in to the original request</a:t>
            </a:r>
          </a:p>
          <a:p>
            <a:r>
              <a:rPr lang="en-US" dirty="0" smtClean="0"/>
              <a:t>Offer options instead of “all or nothing”</a:t>
            </a:r>
          </a:p>
          <a:p>
            <a:r>
              <a:rPr lang="en-US" dirty="0" smtClean="0"/>
              <a:t>Praise them for positive behaviors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healthy family functioning: negativism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Difficulties in rearing children in this age group in their constant “no” response to every request.</a:t>
            </a:r>
          </a:p>
          <a:p>
            <a:r>
              <a:rPr lang="en-US" dirty="0" smtClean="0"/>
              <a:t>Negativism is not an expression of being stubborn or insolent, but necessary assertion of self-control. </a:t>
            </a:r>
          </a:p>
          <a:p>
            <a:r>
              <a:rPr lang="en-US" dirty="0" smtClean="0"/>
              <a:t>Reduce opportunities for a “no” answer, give them options to choose something instead of asking them if they want something.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healthy family functioning: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Retreat from one’s present pattern of functioning to past levels if behaviors is referred to as regression.</a:t>
            </a:r>
          </a:p>
          <a:p>
            <a:r>
              <a:rPr lang="en-US" dirty="0" smtClean="0"/>
              <a:t>Used with discomfort and stress</a:t>
            </a:r>
          </a:p>
          <a:p>
            <a:r>
              <a:rPr lang="en-US" dirty="0" smtClean="0"/>
              <a:t>This is common in toddlers, any threat to their autonomy, such as illness, hospitalization, separation from parents, or adjustment to a new sibling, represents a need to revert to earlier forms of behavior such as increased dependency, refusal of the potty chair, temper tantrums, demand for a bottle or stroller, even the crib.  </a:t>
            </a:r>
          </a:p>
          <a:p>
            <a:r>
              <a:rPr lang="en-US" dirty="0" smtClean="0"/>
              <a:t>When it does occur it’s best to ignore it while it’s happening.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is the major cognitive achievement in toddlerhood?</a:t>
            </a:r>
          </a:p>
          <a:p>
            <a:r>
              <a:rPr lang="en-US" dirty="0" smtClean="0"/>
              <a:t>A. Tying their shoes</a:t>
            </a:r>
          </a:p>
          <a:p>
            <a:r>
              <a:rPr lang="en-US" dirty="0" smtClean="0"/>
              <a:t>B. Using the toilet</a:t>
            </a:r>
          </a:p>
          <a:p>
            <a:r>
              <a:rPr lang="en-US" dirty="0" smtClean="0"/>
              <a:t>C. Language</a:t>
            </a:r>
          </a:p>
          <a:p>
            <a:r>
              <a:rPr lang="en-US" dirty="0" smtClean="0"/>
              <a:t>D. Critical thinking skills</a:t>
            </a:r>
          </a:p>
          <a:p>
            <a:endParaRPr lang="en-US" dirty="0" smtClean="0"/>
          </a:p>
          <a:p>
            <a:r>
              <a:rPr lang="en-US" dirty="0" smtClean="0"/>
              <a:t>The toddler stage extending from 12-36 months is a period of intense ______ of the environment?</a:t>
            </a:r>
          </a:p>
          <a:p>
            <a:r>
              <a:rPr lang="en-US" dirty="0" smtClean="0"/>
              <a:t>A. Exploration</a:t>
            </a:r>
          </a:p>
          <a:p>
            <a:r>
              <a:rPr lang="en-US" dirty="0" smtClean="0"/>
              <a:t>B. Therapy</a:t>
            </a:r>
          </a:p>
          <a:p>
            <a:r>
              <a:rPr lang="en-US" dirty="0" smtClean="0"/>
              <a:t>C. Cognitive development</a:t>
            </a:r>
          </a:p>
          <a:p>
            <a:r>
              <a:rPr lang="en-US" dirty="0" smtClean="0"/>
              <a:t>D. Whining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Perry, Shannon, Marilyn </a:t>
            </a:r>
            <a:r>
              <a:rPr lang="en-US" dirty="0" err="1" smtClean="0"/>
              <a:t>Hockenberry</a:t>
            </a:r>
            <a:r>
              <a:rPr lang="en-US" dirty="0" smtClean="0"/>
              <a:t>, </a:t>
            </a:r>
            <a:r>
              <a:rPr lang="en-US" dirty="0" err="1" smtClean="0"/>
              <a:t>Deitra</a:t>
            </a:r>
            <a:r>
              <a:rPr lang="en-US" dirty="0" smtClean="0"/>
              <a:t> </a:t>
            </a:r>
            <a:r>
              <a:rPr lang="en-US" dirty="0" err="1" smtClean="0"/>
              <a:t>Lowdermilk</a:t>
            </a:r>
            <a:r>
              <a:rPr lang="en-US" dirty="0" smtClean="0"/>
              <a:t>, and David Wilson. </a:t>
            </a:r>
            <a:r>
              <a:rPr lang="en-US" i="1" dirty="0" smtClean="0"/>
              <a:t>Maternal Child Nursing Care</a:t>
            </a:r>
            <a:r>
              <a:rPr lang="en-US" dirty="0" smtClean="0"/>
              <a:t>. Maryland Heights, Missouri: Mosby; Elsevier, 2010. Print.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Senses are becoming well developed</a:t>
            </a:r>
          </a:p>
          <a:p>
            <a:r>
              <a:rPr lang="en-US" dirty="0" smtClean="0"/>
              <a:t>Age 12-13 month toddlers walk alone</a:t>
            </a:r>
          </a:p>
          <a:p>
            <a:r>
              <a:rPr lang="en-US" dirty="0" smtClean="0"/>
              <a:t>Age 18 month they attempt to run but fall easily</a:t>
            </a:r>
          </a:p>
          <a:p>
            <a:r>
              <a:rPr lang="en-US" dirty="0" smtClean="0"/>
              <a:t>Age 2-3 can stand well in upright position </a:t>
            </a:r>
          </a:p>
          <a:p>
            <a:r>
              <a:rPr lang="en-US" dirty="0" smtClean="0"/>
              <a:t>Age 2-3½ jump with both feet and stand on one foot for a few seconds, tiptoe, climb stairs. </a:t>
            </a:r>
          </a:p>
          <a:p>
            <a:r>
              <a:rPr lang="en-US" dirty="0" smtClean="0"/>
              <a:t>Age 12 months they grasp small objects</a:t>
            </a:r>
          </a:p>
          <a:p>
            <a:r>
              <a:rPr lang="en-US" dirty="0" smtClean="0"/>
              <a:t>By 18 months they can throw a ball overhand</a:t>
            </a:r>
          </a:p>
          <a:p>
            <a:r>
              <a:rPr lang="en-US" dirty="0" smtClean="0"/>
              <a:t>13-18 months they use active experimentation to achieve previously unattainable goals. </a:t>
            </a:r>
          </a:p>
          <a:p>
            <a:r>
              <a:rPr lang="en-US" dirty="0" smtClean="0"/>
              <a:t>Age 19-24 months they can imitate and mimic </a:t>
            </a:r>
          </a:p>
          <a:p>
            <a:r>
              <a:rPr lang="en-US" dirty="0" smtClean="0"/>
              <a:t>Age 2 they recognize gender differences</a:t>
            </a:r>
          </a:p>
          <a:p>
            <a:r>
              <a:rPr lang="en-US" dirty="0" smtClean="0"/>
              <a:t>By 15 months they feed themselves</a:t>
            </a:r>
          </a:p>
          <a:p>
            <a:r>
              <a:rPr lang="en-US" dirty="0" smtClean="0"/>
              <a:t>By 24 months they use a spoon</a:t>
            </a:r>
          </a:p>
          <a:p>
            <a:r>
              <a:rPr lang="en-US" dirty="0" smtClean="0"/>
              <a:t>By 36 months they are using a fork</a:t>
            </a:r>
          </a:p>
          <a:p>
            <a:r>
              <a:rPr lang="en-US" dirty="0" smtClean="0"/>
              <a:t>Girls begin toilet training 2-2½ months before boys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second year children recognize themselves in a mirror and make verbal references to themselves.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15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expressive </a:t>
            </a:r>
            <a:r>
              <a:rPr lang="en-US" dirty="0" err="1" smtClean="0"/>
              <a:t>gargon</a:t>
            </a:r>
            <a:endParaRPr lang="en-US" dirty="0" smtClean="0"/>
          </a:p>
          <a:p>
            <a:r>
              <a:rPr lang="en-US" dirty="0" smtClean="0"/>
              <a:t>Says 4-6 words including names</a:t>
            </a:r>
          </a:p>
          <a:p>
            <a:r>
              <a:rPr lang="en-US" dirty="0" smtClean="0"/>
              <a:t>Asks for objects by pointing</a:t>
            </a:r>
          </a:p>
          <a:p>
            <a:r>
              <a:rPr lang="en-US" dirty="0" smtClean="0"/>
              <a:t>Understands simple commands</a:t>
            </a:r>
          </a:p>
          <a:p>
            <a:r>
              <a:rPr lang="en-US" dirty="0" smtClean="0"/>
              <a:t>May use head shaking gesture to denote “No”</a:t>
            </a:r>
          </a:p>
          <a:p>
            <a:r>
              <a:rPr lang="en-US" dirty="0" smtClean="0"/>
              <a:t>Uses “No” even while agreeing to the request</a:t>
            </a:r>
          </a:p>
          <a:p>
            <a:r>
              <a:rPr lang="en-US" dirty="0" smtClean="0"/>
              <a:t>Uses common repetitive gestures such as putting cup to mouth when empty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18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Says ten or more words</a:t>
            </a:r>
          </a:p>
          <a:p>
            <a:r>
              <a:rPr lang="en-US" dirty="0" smtClean="0"/>
              <a:t>Points to a common object such a shoe or ball and two or three body parts</a:t>
            </a:r>
          </a:p>
          <a:p>
            <a:r>
              <a:rPr lang="en-US" dirty="0" smtClean="0"/>
              <a:t>Forms gesture word combinations</a:t>
            </a:r>
          </a:p>
          <a:p>
            <a:r>
              <a:rPr lang="en-US" dirty="0" smtClean="0"/>
              <a:t>Forms word combinations</a:t>
            </a:r>
          </a:p>
          <a:p>
            <a:r>
              <a:rPr lang="en-US" dirty="0" smtClean="0"/>
              <a:t>Forms gesture-gesture combinations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24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vocabulary of approximately 300 words</a:t>
            </a:r>
          </a:p>
          <a:p>
            <a:r>
              <a:rPr lang="en-US" dirty="0" smtClean="0"/>
              <a:t>Uses two or three word phrases</a:t>
            </a:r>
          </a:p>
          <a:p>
            <a:r>
              <a:rPr lang="en-US" dirty="0" smtClean="0"/>
              <a:t>Uses pronouns “I,” “me,” “you.”</a:t>
            </a:r>
          </a:p>
          <a:p>
            <a:r>
              <a:rPr lang="en-US" dirty="0" smtClean="0"/>
              <a:t>Understands directional commands</a:t>
            </a:r>
          </a:p>
          <a:p>
            <a:r>
              <a:rPr lang="en-US" dirty="0" smtClean="0"/>
              <a:t>Gives first name; refers to self by name</a:t>
            </a:r>
          </a:p>
          <a:p>
            <a:r>
              <a:rPr lang="en-US" dirty="0" smtClean="0"/>
              <a:t>Verbalizes need for toileting, food, or drink</a:t>
            </a:r>
          </a:p>
          <a:p>
            <a:r>
              <a:rPr lang="en-US" dirty="0" smtClean="0"/>
              <a:t>Talks incessantly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30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Gives first and last name</a:t>
            </a:r>
          </a:p>
          <a:p>
            <a:r>
              <a:rPr lang="en-US" dirty="0" smtClean="0"/>
              <a:t>Refers to self by appropriate pronoun</a:t>
            </a:r>
          </a:p>
          <a:p>
            <a:r>
              <a:rPr lang="en-US" dirty="0" smtClean="0"/>
              <a:t>Uses plurals </a:t>
            </a:r>
          </a:p>
          <a:p>
            <a:r>
              <a:rPr lang="en-US" dirty="0" smtClean="0"/>
              <a:t>Names 1 color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Toddlers are faced with the mastery of several important tasks </a:t>
            </a:r>
          </a:p>
          <a:p>
            <a:r>
              <a:rPr lang="en-US" dirty="0" smtClean="0"/>
              <a:t>If the need for basic trust has been satisfied, they are ready to give up dependence for control, independence, and autonomy</a:t>
            </a:r>
          </a:p>
          <a:p>
            <a:r>
              <a:rPr lang="en-US" dirty="0" smtClean="0"/>
              <a:t>Some specific tasks to be dealt with include:</a:t>
            </a:r>
          </a:p>
          <a:p>
            <a:r>
              <a:rPr lang="en-US" dirty="0" smtClean="0"/>
              <a:t>-Differentiates self from others, particularly the mother</a:t>
            </a:r>
          </a:p>
          <a:p>
            <a:r>
              <a:rPr lang="en-US" dirty="0" smtClean="0"/>
              <a:t>-Toleration of separation of parent</a:t>
            </a:r>
          </a:p>
          <a:p>
            <a:r>
              <a:rPr lang="en-US" dirty="0" smtClean="0"/>
              <a:t>-Ability to delay gratification</a:t>
            </a:r>
          </a:p>
          <a:p>
            <a:r>
              <a:rPr lang="en-US" dirty="0" smtClean="0"/>
              <a:t>-Control over bodily functions</a:t>
            </a:r>
          </a:p>
          <a:p>
            <a:r>
              <a:rPr lang="en-US" dirty="0" smtClean="0"/>
              <a:t>-Acquisition of socially acceptable behavior</a:t>
            </a:r>
          </a:p>
          <a:p>
            <a:r>
              <a:rPr lang="en-US" dirty="0" smtClean="0"/>
              <a:t>-Verbal means of communication</a:t>
            </a:r>
          </a:p>
          <a:p>
            <a:r>
              <a:rPr lang="en-US" dirty="0" smtClean="0"/>
              <a:t>-Ability to interact with others in a less egocentric manner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156</TotalTime>
  <Words>1875</Words>
  <Application>Microsoft Office PowerPoint</Application>
  <PresentationFormat>On-screen Show (4:3)</PresentationFormat>
  <Paragraphs>202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Opulent</vt:lpstr>
      <vt:lpstr>Terrible Two’s</vt:lpstr>
      <vt:lpstr>Physical Growth Changes</vt:lpstr>
      <vt:lpstr>Development milestones</vt:lpstr>
      <vt:lpstr>Recognizing self</vt:lpstr>
      <vt:lpstr>Language 15 months</vt:lpstr>
      <vt:lpstr>Language 18 months</vt:lpstr>
      <vt:lpstr>Language 24 months</vt:lpstr>
      <vt:lpstr>Language 30 months</vt:lpstr>
      <vt:lpstr>Emotional development</vt:lpstr>
      <vt:lpstr>Cognitive </vt:lpstr>
      <vt:lpstr>safety</vt:lpstr>
      <vt:lpstr>Injury prevention: motor vehicle</vt:lpstr>
      <vt:lpstr>Injury prevention: Drowning</vt:lpstr>
      <vt:lpstr>Injury prevention: Burns</vt:lpstr>
      <vt:lpstr>Injury prevention: poisoning</vt:lpstr>
      <vt:lpstr>Injury prevention: falls</vt:lpstr>
      <vt:lpstr>Injury prevention: chocking and suffocation</vt:lpstr>
      <vt:lpstr>Injury prevention: bodily damage</vt:lpstr>
      <vt:lpstr>Spiritual &amp; moral  development</vt:lpstr>
      <vt:lpstr>Nutrition</vt:lpstr>
      <vt:lpstr>Promoting development and activities of daily living</vt:lpstr>
      <vt:lpstr>Assessing toilet training readiness</vt:lpstr>
      <vt:lpstr>Promoting healthy family functioning: Sibling rivalry</vt:lpstr>
      <vt:lpstr>Promoting healthy family and functioning: temper tantrums</vt:lpstr>
      <vt:lpstr>Promoting healthy family functioning: negativism</vt:lpstr>
      <vt:lpstr>Promoting healthy family functioning: regression</vt:lpstr>
      <vt:lpstr>Two questions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Terrible Two’s</dc:title>
  <dc:creator>Morgan</dc:creator>
  <cp:lastModifiedBy>Morgan</cp:lastModifiedBy>
  <cp:revision>1</cp:revision>
  <dcterms:created xsi:type="dcterms:W3CDTF">2012-09-06T13:24:02Z</dcterms:created>
  <dcterms:modified xsi:type="dcterms:W3CDTF">2012-09-06T16:01:00Z</dcterms:modified>
</cp:coreProperties>
</file>