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78315" autoAdjust="0"/>
  </p:normalViewPr>
  <p:slideViewPr>
    <p:cSldViewPr>
      <p:cViewPr varScale="1">
        <p:scale>
          <a:sx n="57" d="100"/>
          <a:sy n="57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56B703-57FB-485C-ACB5-98F59875738C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294E7E3-8A1B-420C-88F9-F1CCBECE9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4E7E3-8A1B-420C-88F9-F1CCBECE917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-INH: </a:t>
            </a:r>
            <a:r>
              <a:rPr lang="en-US" dirty="0" err="1" smtClean="0"/>
              <a:t>Isoniazid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antitubercular</a:t>
            </a:r>
            <a:r>
              <a:rPr lang="en-US" baseline="0" dirty="0" smtClean="0"/>
              <a:t>, inhibits synthesis of bacterial cell wall and hinders cell division)</a:t>
            </a:r>
            <a:endParaRPr lang="en-US" dirty="0" smtClean="0"/>
          </a:p>
          <a:p>
            <a:r>
              <a:rPr lang="en-US" dirty="0" smtClean="0"/>
              <a:t>-ROF: </a:t>
            </a:r>
            <a:r>
              <a:rPr lang="en-US" dirty="0" err="1" smtClean="0"/>
              <a:t>Rifampin</a:t>
            </a:r>
            <a:r>
              <a:rPr lang="en-US" dirty="0" smtClean="0"/>
              <a:t> (</a:t>
            </a:r>
            <a:r>
              <a:rPr lang="en-US" dirty="0" err="1" smtClean="0"/>
              <a:t>antitubercular</a:t>
            </a:r>
            <a:r>
              <a:rPr lang="en-US" dirty="0" smtClean="0"/>
              <a:t>, </a:t>
            </a:r>
            <a:r>
              <a:rPr lang="en-US" dirty="0" err="1" smtClean="0"/>
              <a:t>interers</a:t>
            </a:r>
            <a:r>
              <a:rPr lang="en-US" dirty="0" smtClean="0"/>
              <a:t> with RNA</a:t>
            </a:r>
            <a:r>
              <a:rPr lang="en-US" baseline="0" dirty="0" smtClean="0"/>
              <a:t> synthesis, able to kill slower-growing organisms that reside in </a:t>
            </a:r>
            <a:r>
              <a:rPr lang="en-US" baseline="0" dirty="0" err="1" smtClean="0"/>
              <a:t>granuloma</a:t>
            </a:r>
            <a:r>
              <a:rPr lang="en-US" baseline="0" dirty="0" smtClean="0"/>
              <a:t> in lungs or other organs)</a:t>
            </a:r>
            <a:endParaRPr lang="en-US" dirty="0" smtClean="0"/>
          </a:p>
          <a:p>
            <a:r>
              <a:rPr lang="en-US" dirty="0" smtClean="0"/>
              <a:t>-PZA: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pyrasinamide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antitubercular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bacteriostatic</a:t>
            </a:r>
            <a:r>
              <a:rPr lang="en-US" baseline="0" dirty="0" smtClean="0"/>
              <a:t> or </a:t>
            </a:r>
            <a:r>
              <a:rPr lang="en-US" baseline="0" dirty="0" err="1" smtClean="0"/>
              <a:t>bacteriocidal</a:t>
            </a:r>
            <a:r>
              <a:rPr lang="en-US" baseline="0" dirty="0" smtClean="0"/>
              <a:t>)</a:t>
            </a:r>
          </a:p>
          <a:p>
            <a:r>
              <a:rPr lang="en-US" baseline="0" dirty="0" smtClean="0"/>
              <a:t>-ETB: </a:t>
            </a:r>
            <a:r>
              <a:rPr lang="en-US" baseline="0" dirty="0" err="1" smtClean="0"/>
              <a:t>ethambutol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antitubercular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interfers</a:t>
            </a:r>
            <a:r>
              <a:rPr lang="en-US" baseline="0" dirty="0" smtClean="0"/>
              <a:t> with cell metabolism and multiplication by inhibiting bacterial metabolites</a:t>
            </a:r>
          </a:p>
          <a:p>
            <a:r>
              <a:rPr lang="en-US" baseline="0" dirty="0" smtClean="0"/>
              <a:t>-streptomycin: (</a:t>
            </a:r>
            <a:r>
              <a:rPr lang="en-US" baseline="0" dirty="0" err="1" smtClean="0"/>
              <a:t>aminoglycoside</a:t>
            </a:r>
            <a:r>
              <a:rPr lang="en-US" baseline="0" dirty="0" smtClean="0"/>
              <a:t> antibiotic, transported across cell membrane, binds to receptor proteins, and prevents cell reproduction)</a:t>
            </a:r>
          </a:p>
          <a:p>
            <a:r>
              <a:rPr lang="en-US" baseline="0" dirty="0" smtClean="0"/>
              <a:t>-DOTS: Directly Observed Treatment Strategy: comprehensive approach to TB control,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4E7E3-8A1B-420C-88F9-F1CCBECE917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-Immunotherapy:</a:t>
            </a:r>
            <a:r>
              <a:rPr lang="en-US" baseline="0" dirty="0" smtClean="0"/>
              <a:t> New studies with immunotherapy that contains specific cytokines and </a:t>
            </a:r>
            <a:r>
              <a:rPr lang="en-US" baseline="0" dirty="0" err="1" smtClean="0"/>
              <a:t>immunomodulators</a:t>
            </a:r>
            <a:r>
              <a:rPr lang="en-US" baseline="0" dirty="0" smtClean="0"/>
              <a:t> that can affect latent TB and help prevent the active form. </a:t>
            </a:r>
          </a:p>
          <a:p>
            <a:r>
              <a:rPr lang="en-US" baseline="0" dirty="0" smtClean="0"/>
              <a:t>-Stop  TB Italia engage students, community members, and professors by presenting information about tuberculosis and the Stop TB Partnership and their strategies.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4E7E3-8A1B-420C-88F9-F1CCBECE917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9FDFC63-D8B9-4E02-8A63-55E075013251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AE7845-0231-4A2B-B128-B249349A7C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8u9us4aCV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" TargetMode="External"/><Relationship Id="rId2" Type="http://schemas.openxmlformats.org/officeDocument/2006/relationships/hyperlink" Target="http://www.stoptb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accent1"/>
                </a:solidFill>
              </a:rPr>
              <a:t>Tuberculosis IN ITALY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3069102"/>
          </a:xfrm>
        </p:spPr>
        <p:txBody>
          <a:bodyPr/>
          <a:lstStyle/>
          <a:p>
            <a:r>
              <a:rPr lang="en-US" dirty="0" smtClean="0"/>
              <a:t>Globalization in Health Care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http://www.youtube.com/watch?v=Y8u9us4aCVg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Population: 61,261,254 </a:t>
            </a:r>
          </a:p>
          <a:p>
            <a:r>
              <a:rPr lang="en-US" dirty="0" smtClean="0"/>
              <a:t>Median Age: </a:t>
            </a:r>
          </a:p>
          <a:p>
            <a:pPr lvl="1"/>
            <a:r>
              <a:rPr lang="en-US" dirty="0" smtClean="0"/>
              <a:t>Total: 43.5 years old</a:t>
            </a:r>
          </a:p>
          <a:p>
            <a:pPr lvl="1"/>
            <a:r>
              <a:rPr lang="en-US" dirty="0" smtClean="0"/>
              <a:t>Male: 42.4 years old</a:t>
            </a:r>
          </a:p>
          <a:p>
            <a:pPr lvl="1"/>
            <a:r>
              <a:rPr lang="en-US" dirty="0" smtClean="0"/>
              <a:t>Female: 44.7 years old</a:t>
            </a:r>
          </a:p>
          <a:p>
            <a:r>
              <a:rPr lang="en-US" dirty="0" smtClean="0"/>
              <a:t>Age structure: </a:t>
            </a:r>
          </a:p>
          <a:p>
            <a:pPr lvl="1"/>
            <a:r>
              <a:rPr lang="en-US" dirty="0" smtClean="0"/>
              <a:t>0-14 years: 13.8%</a:t>
            </a:r>
          </a:p>
          <a:p>
            <a:pPr lvl="1"/>
            <a:r>
              <a:rPr lang="en-US" dirty="0" smtClean="0"/>
              <a:t>15-64 years: 65.9%</a:t>
            </a:r>
          </a:p>
          <a:p>
            <a:pPr lvl="1"/>
            <a:r>
              <a:rPr lang="en-US" dirty="0" smtClean="0"/>
              <a:t>65 years and older: 20.3%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 </a:t>
            </a:r>
            <a:r>
              <a:rPr lang="en-US" dirty="0" err="1" smtClean="0"/>
              <a:t>con’d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rate: 0.38%</a:t>
            </a:r>
          </a:p>
          <a:p>
            <a:r>
              <a:rPr lang="en-US" dirty="0" smtClean="0"/>
              <a:t>Birth rate: 9 births per 1,000 people</a:t>
            </a:r>
          </a:p>
          <a:p>
            <a:r>
              <a:rPr lang="en-US" dirty="0" smtClean="0"/>
              <a:t>Death rate: 10 deaths per 1,000 people</a:t>
            </a:r>
          </a:p>
          <a:p>
            <a:r>
              <a:rPr lang="en-US" dirty="0" smtClean="0"/>
              <a:t>Net migration rate: 4.67 migrants per 1,000 people</a:t>
            </a:r>
          </a:p>
          <a:p>
            <a:r>
              <a:rPr lang="en-US" dirty="0" smtClean="0"/>
              <a:t>Physician’s density: 4.24 per 1,000 people</a:t>
            </a:r>
          </a:p>
          <a:p>
            <a:r>
              <a:rPr lang="en-US" dirty="0" smtClean="0"/>
              <a:t>Hospital bed density: 3.7 beds per 1,000 people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Tuberculosis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Contagious bacterial infection caused by mycobacterium tuberculosis that involves the lungs and may spread to other organs</a:t>
            </a:r>
          </a:p>
          <a:p>
            <a:r>
              <a:rPr lang="en-US" dirty="0" smtClean="0"/>
              <a:t>Spread by breathing in droplets from a cough or sneeze of an infected person</a:t>
            </a:r>
          </a:p>
          <a:p>
            <a:r>
              <a:rPr lang="en-US" dirty="0" smtClean="0"/>
              <a:t>Infection may be dormant and resurface later on</a:t>
            </a:r>
          </a:p>
          <a:p>
            <a:r>
              <a:rPr lang="en-US" dirty="0" smtClean="0"/>
              <a:t>Elderly, infants, people with weak immune system are at higher risk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Cough (usually productive)</a:t>
            </a:r>
          </a:p>
          <a:p>
            <a:r>
              <a:rPr lang="en-US" dirty="0" smtClean="0"/>
              <a:t>Coughing up blood</a:t>
            </a:r>
          </a:p>
          <a:p>
            <a:r>
              <a:rPr lang="en-US" dirty="0" smtClean="0"/>
              <a:t>Excessive sweating, especially at night</a:t>
            </a:r>
          </a:p>
          <a:p>
            <a:r>
              <a:rPr lang="en-US" dirty="0" smtClean="0"/>
              <a:t>Fatigue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Unintentional weight loss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 of people impacted yearly: 6 per 1,000 people</a:t>
            </a:r>
          </a:p>
          <a:p>
            <a:r>
              <a:rPr lang="en-US" dirty="0" smtClean="0"/>
              <a:t>Number of people living with TB in 2011: 2,100 </a:t>
            </a:r>
          </a:p>
          <a:p>
            <a:r>
              <a:rPr lang="en-US" dirty="0" smtClean="0"/>
              <a:t>Cost of the disease yearly: </a:t>
            </a:r>
          </a:p>
          <a:p>
            <a:pPr lvl="1"/>
            <a:r>
              <a:rPr lang="en-US" dirty="0" smtClean="0"/>
              <a:t>$16,703</a:t>
            </a:r>
          </a:p>
          <a:p>
            <a:pPr lvl="2"/>
            <a:r>
              <a:rPr lang="en-US" dirty="0" smtClean="0"/>
              <a:t>Hospitalization</a:t>
            </a:r>
          </a:p>
          <a:p>
            <a:pPr lvl="2"/>
            <a:r>
              <a:rPr lang="en-US" dirty="0" smtClean="0"/>
              <a:t>Treatments</a:t>
            </a:r>
          </a:p>
          <a:p>
            <a:pPr lvl="2"/>
            <a:r>
              <a:rPr lang="en-US" dirty="0" smtClean="0"/>
              <a:t>Doctors</a:t>
            </a:r>
          </a:p>
          <a:p>
            <a:pPr lvl="2"/>
            <a:r>
              <a:rPr lang="en-US" dirty="0" smtClean="0"/>
              <a:t>tests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</a:t>
            </a:r>
          </a:p>
          <a:p>
            <a:r>
              <a:rPr lang="en-US" dirty="0" smtClean="0"/>
              <a:t>RIF</a:t>
            </a:r>
          </a:p>
          <a:p>
            <a:r>
              <a:rPr lang="en-US" dirty="0" smtClean="0"/>
              <a:t>PZA</a:t>
            </a:r>
          </a:p>
          <a:p>
            <a:r>
              <a:rPr lang="en-US" dirty="0" smtClean="0"/>
              <a:t>ETB</a:t>
            </a:r>
          </a:p>
          <a:p>
            <a:r>
              <a:rPr lang="en-US" dirty="0" smtClean="0"/>
              <a:t>streptomycin</a:t>
            </a:r>
          </a:p>
          <a:p>
            <a:r>
              <a:rPr lang="en-US" dirty="0" smtClean="0"/>
              <a:t>DOTS intervention</a:t>
            </a:r>
          </a:p>
          <a:p>
            <a:r>
              <a:rPr lang="en-US" dirty="0" smtClean="0"/>
              <a:t>4 months after neg. smear and improvement of symptoms, continue with only INH and RIF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studies with Immunotherapy</a:t>
            </a:r>
          </a:p>
          <a:p>
            <a:r>
              <a:rPr lang="en-US" dirty="0" smtClean="0"/>
              <a:t>Education via Stop TB Italia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Centers for Disease Control and Prevention. Targeted Tuberculin testing and treatment of latent tuberculosis infection: MMWR 2000; 49 (No. RR-6) : 41.</a:t>
            </a:r>
          </a:p>
          <a:p>
            <a:r>
              <a:rPr lang="en-US" dirty="0" smtClean="0">
                <a:hlinkClick r:id="rId2"/>
              </a:rPr>
              <a:t>www.stoptb.org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www.ncbi.nlm.nih.gov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1890</TotalTime>
  <Words>437</Words>
  <Application>Microsoft Office PowerPoint</Application>
  <PresentationFormat>On-screen Show (4:3)</PresentationFormat>
  <Paragraphs>71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Tuberculosis IN ITALY</vt:lpstr>
      <vt:lpstr>Demographics</vt:lpstr>
      <vt:lpstr>Demographics con’d</vt:lpstr>
      <vt:lpstr>Tuberculosis</vt:lpstr>
      <vt:lpstr>Symptoms </vt:lpstr>
      <vt:lpstr>Incidence</vt:lpstr>
      <vt:lpstr>Treatment </vt:lpstr>
      <vt:lpstr>Prevention </vt:lpstr>
      <vt:lpstr>Works Cited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Tuberculosis</dc:title>
  <dc:creator>Alyssa</dc:creator>
  <cp:lastModifiedBy>ao731811</cp:lastModifiedBy>
  <cp:revision>50</cp:revision>
  <dcterms:created xsi:type="dcterms:W3CDTF">2013-01-15T20:56:10Z</dcterms:created>
  <dcterms:modified xsi:type="dcterms:W3CDTF">2013-01-22T13:16:12Z</dcterms:modified>
</cp:coreProperties>
</file>