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9" r:id="rId2"/>
    <p:sldId id="260" r:id="rId3"/>
    <p:sldId id="261" r:id="rId4"/>
    <p:sldId id="262" r:id="rId5"/>
    <p:sldId id="263" r:id="rId6"/>
    <p:sldId id="264" r:id="rId7"/>
    <p:sldId id="265" r:id="rId8"/>
    <p:sldId id="266" r:id="rId9"/>
    <p:sldId id="256" r:id="rId10"/>
    <p:sldId id="258" r:id="rId11"/>
    <p:sldId id="267" r:id="rId12"/>
    <p:sldId id="269" r:id="rId13"/>
    <p:sldId id="257" r:id="rId14"/>
    <p:sldId id="268"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4938" autoAdjust="0"/>
  </p:normalViewPr>
  <p:slideViewPr>
    <p:cSldViewPr>
      <p:cViewPr varScale="1">
        <p:scale>
          <a:sx n="31" d="100"/>
          <a:sy n="31" d="100"/>
        </p:scale>
        <p:origin x="-249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932E66-9A17-4169-BCD0-0C37EA8E72D4}" type="datetimeFigureOut">
              <a:rPr lang="en-US" smtClean="0"/>
              <a:t>1/20/2013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927EA3-864A-4B1E-83C5-E812F7457A09}" type="slidenum">
              <a:rPr lang="en-US" smtClean="0"/>
              <a:t>‹#›</a:t>
            </a:fld>
            <a:endParaRPr lang="en-US" dirty="0"/>
          </a:p>
        </p:txBody>
      </p:sp>
    </p:spTree>
    <p:extLst>
      <p:ext uri="{BB962C8B-B14F-4D97-AF65-F5344CB8AC3E}">
        <p14:creationId xmlns:p14="http://schemas.microsoft.com/office/powerpoint/2010/main" val="1534582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Mali is a landlocked country in West Africa.  Most of the country lies in the southern portion of the Sahara.</a:t>
            </a:r>
          </a:p>
          <a:p>
            <a:endParaRPr lang="en-US" dirty="0" smtClean="0"/>
          </a:p>
          <a:p>
            <a:r>
              <a:rPr lang="en-US" dirty="0" smtClean="0"/>
              <a:t>Capital City is Bamako.  The majority of</a:t>
            </a:r>
            <a:r>
              <a:rPr lang="en-US" baseline="0" dirty="0" smtClean="0"/>
              <a:t> the people who reside in Mali are Muslim.</a:t>
            </a:r>
            <a:endParaRPr lang="en-US" dirty="0" smtClean="0"/>
          </a:p>
          <a:p>
            <a:endParaRPr lang="en-US" dirty="0" smtClean="0"/>
          </a:p>
          <a:p>
            <a:r>
              <a:rPr lang="en-US" dirty="0" smtClean="0"/>
              <a:t>The country's economic structure centers on agriculture. Large exporter of cotton.</a:t>
            </a:r>
          </a:p>
          <a:p>
            <a:endParaRPr lang="en-US" dirty="0" smtClean="0"/>
          </a:p>
          <a:p>
            <a:r>
              <a:rPr lang="en-US" dirty="0" smtClean="0"/>
              <a:t>Some of Mali's prominent natural resources include gold, the third largest producer of gold in the African continent, and salt. </a:t>
            </a:r>
          </a:p>
          <a:p>
            <a:endParaRPr lang="en-US" dirty="0" smtClean="0"/>
          </a:p>
          <a:p>
            <a:r>
              <a:rPr lang="en-US" dirty="0" smtClean="0"/>
              <a:t>About half the population lives below the international poverty line of US$1.25 a day.</a:t>
            </a:r>
          </a:p>
          <a:p>
            <a:endParaRPr lang="en-US" dirty="0" smtClean="0"/>
          </a:p>
          <a:p>
            <a:r>
              <a:rPr lang="en-US" dirty="0" smtClean="0"/>
              <a:t>Mali faces many health challenges related to poverty.  Malnutrition, inadequate hygiene and sanitation are commonplace.</a:t>
            </a:r>
          </a:p>
          <a:p>
            <a:endParaRPr lang="en-US" dirty="0" smtClean="0"/>
          </a:p>
          <a:p>
            <a:r>
              <a:rPr lang="en-US" dirty="0" smtClean="0"/>
              <a:t>2010 estimates that 62-65% of the population does not have access to safe drinking water.</a:t>
            </a:r>
          </a:p>
          <a:p>
            <a:endParaRPr lang="en-US" dirty="0" smtClean="0"/>
          </a:p>
          <a:p>
            <a:r>
              <a:rPr lang="en-US" dirty="0" smtClean="0"/>
              <a:t>85-91% of Mali’s girls and women have experienced female genital mutilation.</a:t>
            </a:r>
          </a:p>
          <a:p>
            <a:endParaRPr lang="en-US" dirty="0"/>
          </a:p>
        </p:txBody>
      </p:sp>
      <p:sp>
        <p:nvSpPr>
          <p:cNvPr id="4" name="Slide Number Placeholder 3"/>
          <p:cNvSpPr>
            <a:spLocks noGrp="1"/>
          </p:cNvSpPr>
          <p:nvPr>
            <p:ph type="sldNum" sz="quarter" idx="10"/>
          </p:nvPr>
        </p:nvSpPr>
        <p:spPr/>
        <p:txBody>
          <a:bodyPr/>
          <a:lstStyle/>
          <a:p>
            <a:fld id="{41927EA3-864A-4B1E-83C5-E812F7457A09}" type="slidenum">
              <a:rPr lang="en-US" smtClean="0"/>
              <a:t>2</a:t>
            </a:fld>
            <a:endParaRPr lang="en-US" dirty="0"/>
          </a:p>
        </p:txBody>
      </p:sp>
    </p:spTree>
    <p:extLst>
      <p:ext uri="{BB962C8B-B14F-4D97-AF65-F5344CB8AC3E}">
        <p14:creationId xmlns:p14="http://schemas.microsoft.com/office/powerpoint/2010/main" val="2788386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Gross domestic product (GDP) is the market value of all officially recognized final goods and services produced within a country in a given period of time.</a:t>
            </a:r>
            <a:endParaRPr lang="en-US" dirty="0"/>
          </a:p>
        </p:txBody>
      </p:sp>
      <p:sp>
        <p:nvSpPr>
          <p:cNvPr id="4" name="Slide Number Placeholder 3"/>
          <p:cNvSpPr>
            <a:spLocks noGrp="1"/>
          </p:cNvSpPr>
          <p:nvPr>
            <p:ph type="sldNum" sz="quarter" idx="10"/>
          </p:nvPr>
        </p:nvSpPr>
        <p:spPr/>
        <p:txBody>
          <a:bodyPr/>
          <a:lstStyle/>
          <a:p>
            <a:fld id="{41927EA3-864A-4B1E-83C5-E812F7457A09}" type="slidenum">
              <a:rPr lang="en-US" smtClean="0"/>
              <a:t>10</a:t>
            </a:fld>
            <a:endParaRPr lang="en-US" dirty="0"/>
          </a:p>
        </p:txBody>
      </p:sp>
    </p:spTree>
    <p:extLst>
      <p:ext uri="{BB962C8B-B14F-4D97-AF65-F5344CB8AC3E}">
        <p14:creationId xmlns:p14="http://schemas.microsoft.com/office/powerpoint/2010/main" val="717358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Treating</a:t>
            </a:r>
            <a:r>
              <a:rPr lang="en-US" baseline="0" dirty="0" smtClean="0"/>
              <a:t> existing cases of TB and preventing future instances of the disease has been a hard fought battle for both the  Malian government, as well as, world health organizations. The treatment and prevention of diseases such as TB and HIV/AIDs  has been going on for a long period of time in Mali. However, as with many other third world countries there is often a shortage of funding for these types of programs. Two of the largest TB programs in Mali include: the global fund program, and the World Health organization’s DOTs program. Both of these programs aim at the prevention and treatment of the disease through testing and treating existing cases of TB. They also work at education about the disease through national radio, print, and television advertisements (encouraging people to get tested, lesson stigma of the disease, traditional use of herbal/medicinal/natural remedies). Through these programs individuals will receive free TB testing and treatment. Along with treatment of disease many world  humanitarian organizations are working to improve living conditions for the people of Mali by providing them access to safe drinking water, fighting malnutrition, overcrowding, and unsanitary conditions. In addition to </a:t>
            </a:r>
            <a:r>
              <a:rPr lang="en-US" baseline="0" smtClean="0"/>
              <a:t>HIV/AIDS education </a:t>
            </a:r>
            <a:r>
              <a:rPr lang="en-US" baseline="0" dirty="0" smtClean="0"/>
              <a:t>All of these improvements in living conditions for these individuals will help create healthier people less susceptible to disease.</a:t>
            </a:r>
            <a:endParaRPr lang="en-US" dirty="0"/>
          </a:p>
        </p:txBody>
      </p:sp>
      <p:sp>
        <p:nvSpPr>
          <p:cNvPr id="4" name="Slide Number Placeholder 3"/>
          <p:cNvSpPr>
            <a:spLocks noGrp="1"/>
          </p:cNvSpPr>
          <p:nvPr>
            <p:ph type="sldNum" sz="quarter" idx="10"/>
          </p:nvPr>
        </p:nvSpPr>
        <p:spPr/>
        <p:txBody>
          <a:bodyPr/>
          <a:lstStyle/>
          <a:p>
            <a:fld id="{41927EA3-864A-4B1E-83C5-E812F7457A09}" type="slidenum">
              <a:rPr lang="en-US" smtClean="0"/>
              <a:t>12</a:t>
            </a:fld>
            <a:endParaRPr lang="en-US" dirty="0"/>
          </a:p>
        </p:txBody>
      </p:sp>
    </p:spTree>
    <p:extLst>
      <p:ext uri="{BB962C8B-B14F-4D97-AF65-F5344CB8AC3E}">
        <p14:creationId xmlns:p14="http://schemas.microsoft.com/office/powerpoint/2010/main" val="4000723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927EA3-864A-4B1E-83C5-E812F7457A09}" type="slidenum">
              <a:rPr lang="en-US" smtClean="0"/>
              <a:t>15</a:t>
            </a:fld>
            <a:endParaRPr lang="en-US" dirty="0"/>
          </a:p>
        </p:txBody>
      </p:sp>
    </p:spTree>
    <p:extLst>
      <p:ext uri="{BB962C8B-B14F-4D97-AF65-F5344CB8AC3E}">
        <p14:creationId xmlns:p14="http://schemas.microsoft.com/office/powerpoint/2010/main" val="3971466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FF0793-1AAD-42FA-9110-64DF8FBE0DD2}" type="datetimeFigureOut">
              <a:rPr lang="en-US" smtClean="0"/>
              <a:t>1/20/2013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FB6D04-A602-4258-B9D2-02BE9CE86F91}" type="slidenum">
              <a:rPr lang="en-US" smtClean="0"/>
              <a:t>‹#›</a:t>
            </a:fld>
            <a:endParaRPr lang="en-US" dirty="0"/>
          </a:p>
        </p:txBody>
      </p:sp>
    </p:spTree>
    <p:extLst>
      <p:ext uri="{BB962C8B-B14F-4D97-AF65-F5344CB8AC3E}">
        <p14:creationId xmlns:p14="http://schemas.microsoft.com/office/powerpoint/2010/main" val="594975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FF0793-1AAD-42FA-9110-64DF8FBE0DD2}" type="datetimeFigureOut">
              <a:rPr lang="en-US" smtClean="0"/>
              <a:t>1/20/2013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FB6D04-A602-4258-B9D2-02BE9CE86F91}" type="slidenum">
              <a:rPr lang="en-US" smtClean="0"/>
              <a:t>‹#›</a:t>
            </a:fld>
            <a:endParaRPr lang="en-US" dirty="0"/>
          </a:p>
        </p:txBody>
      </p:sp>
    </p:spTree>
    <p:extLst>
      <p:ext uri="{BB962C8B-B14F-4D97-AF65-F5344CB8AC3E}">
        <p14:creationId xmlns:p14="http://schemas.microsoft.com/office/powerpoint/2010/main" val="3547811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FF0793-1AAD-42FA-9110-64DF8FBE0DD2}" type="datetimeFigureOut">
              <a:rPr lang="en-US" smtClean="0"/>
              <a:t>1/20/2013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FB6D04-A602-4258-B9D2-02BE9CE86F91}" type="slidenum">
              <a:rPr lang="en-US" smtClean="0"/>
              <a:t>‹#›</a:t>
            </a:fld>
            <a:endParaRPr lang="en-US" dirty="0"/>
          </a:p>
        </p:txBody>
      </p:sp>
    </p:spTree>
    <p:extLst>
      <p:ext uri="{BB962C8B-B14F-4D97-AF65-F5344CB8AC3E}">
        <p14:creationId xmlns:p14="http://schemas.microsoft.com/office/powerpoint/2010/main" val="3158054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FF0793-1AAD-42FA-9110-64DF8FBE0DD2}" type="datetimeFigureOut">
              <a:rPr lang="en-US" smtClean="0"/>
              <a:t>1/20/2013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FB6D04-A602-4258-B9D2-02BE9CE86F91}" type="slidenum">
              <a:rPr lang="en-US" smtClean="0"/>
              <a:t>‹#›</a:t>
            </a:fld>
            <a:endParaRPr lang="en-US" dirty="0"/>
          </a:p>
        </p:txBody>
      </p:sp>
    </p:spTree>
    <p:extLst>
      <p:ext uri="{BB962C8B-B14F-4D97-AF65-F5344CB8AC3E}">
        <p14:creationId xmlns:p14="http://schemas.microsoft.com/office/powerpoint/2010/main" val="2696955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FF0793-1AAD-42FA-9110-64DF8FBE0DD2}" type="datetimeFigureOut">
              <a:rPr lang="en-US" smtClean="0"/>
              <a:t>1/20/2013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FB6D04-A602-4258-B9D2-02BE9CE86F91}" type="slidenum">
              <a:rPr lang="en-US" smtClean="0"/>
              <a:t>‹#›</a:t>
            </a:fld>
            <a:endParaRPr lang="en-US" dirty="0"/>
          </a:p>
        </p:txBody>
      </p:sp>
    </p:spTree>
    <p:extLst>
      <p:ext uri="{BB962C8B-B14F-4D97-AF65-F5344CB8AC3E}">
        <p14:creationId xmlns:p14="http://schemas.microsoft.com/office/powerpoint/2010/main" val="160509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FF0793-1AAD-42FA-9110-64DF8FBE0DD2}" type="datetimeFigureOut">
              <a:rPr lang="en-US" smtClean="0"/>
              <a:t>1/20/2013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FB6D04-A602-4258-B9D2-02BE9CE86F91}" type="slidenum">
              <a:rPr lang="en-US" smtClean="0"/>
              <a:t>‹#›</a:t>
            </a:fld>
            <a:endParaRPr lang="en-US" dirty="0"/>
          </a:p>
        </p:txBody>
      </p:sp>
    </p:spTree>
    <p:extLst>
      <p:ext uri="{BB962C8B-B14F-4D97-AF65-F5344CB8AC3E}">
        <p14:creationId xmlns:p14="http://schemas.microsoft.com/office/powerpoint/2010/main" val="3923069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FF0793-1AAD-42FA-9110-64DF8FBE0DD2}" type="datetimeFigureOut">
              <a:rPr lang="en-US" smtClean="0"/>
              <a:t>1/20/2013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EFB6D04-A602-4258-B9D2-02BE9CE86F91}" type="slidenum">
              <a:rPr lang="en-US" smtClean="0"/>
              <a:t>‹#›</a:t>
            </a:fld>
            <a:endParaRPr lang="en-US" dirty="0"/>
          </a:p>
        </p:txBody>
      </p:sp>
    </p:spTree>
    <p:extLst>
      <p:ext uri="{BB962C8B-B14F-4D97-AF65-F5344CB8AC3E}">
        <p14:creationId xmlns:p14="http://schemas.microsoft.com/office/powerpoint/2010/main" val="3604392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FF0793-1AAD-42FA-9110-64DF8FBE0DD2}" type="datetimeFigureOut">
              <a:rPr lang="en-US" smtClean="0"/>
              <a:t>1/20/2013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FB6D04-A602-4258-B9D2-02BE9CE86F91}" type="slidenum">
              <a:rPr lang="en-US" smtClean="0"/>
              <a:t>‹#›</a:t>
            </a:fld>
            <a:endParaRPr lang="en-US" dirty="0"/>
          </a:p>
        </p:txBody>
      </p:sp>
    </p:spTree>
    <p:extLst>
      <p:ext uri="{BB962C8B-B14F-4D97-AF65-F5344CB8AC3E}">
        <p14:creationId xmlns:p14="http://schemas.microsoft.com/office/powerpoint/2010/main" val="409099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F0793-1AAD-42FA-9110-64DF8FBE0DD2}" type="datetimeFigureOut">
              <a:rPr lang="en-US" smtClean="0"/>
              <a:t>1/20/2013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EFB6D04-A602-4258-B9D2-02BE9CE86F91}" type="slidenum">
              <a:rPr lang="en-US" smtClean="0"/>
              <a:t>‹#›</a:t>
            </a:fld>
            <a:endParaRPr lang="en-US" dirty="0"/>
          </a:p>
        </p:txBody>
      </p:sp>
    </p:spTree>
    <p:extLst>
      <p:ext uri="{BB962C8B-B14F-4D97-AF65-F5344CB8AC3E}">
        <p14:creationId xmlns:p14="http://schemas.microsoft.com/office/powerpoint/2010/main" val="4134041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FF0793-1AAD-42FA-9110-64DF8FBE0DD2}" type="datetimeFigureOut">
              <a:rPr lang="en-US" smtClean="0"/>
              <a:t>1/20/2013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FB6D04-A602-4258-B9D2-02BE9CE86F91}" type="slidenum">
              <a:rPr lang="en-US" smtClean="0"/>
              <a:t>‹#›</a:t>
            </a:fld>
            <a:endParaRPr lang="en-US" dirty="0"/>
          </a:p>
        </p:txBody>
      </p:sp>
    </p:spTree>
    <p:extLst>
      <p:ext uri="{BB962C8B-B14F-4D97-AF65-F5344CB8AC3E}">
        <p14:creationId xmlns:p14="http://schemas.microsoft.com/office/powerpoint/2010/main" val="2558349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FF0793-1AAD-42FA-9110-64DF8FBE0DD2}" type="datetimeFigureOut">
              <a:rPr lang="en-US" smtClean="0"/>
              <a:t>1/20/2013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FB6D04-A602-4258-B9D2-02BE9CE86F91}" type="slidenum">
              <a:rPr lang="en-US" smtClean="0"/>
              <a:t>‹#›</a:t>
            </a:fld>
            <a:endParaRPr lang="en-US" dirty="0"/>
          </a:p>
        </p:txBody>
      </p:sp>
    </p:spTree>
    <p:extLst>
      <p:ext uri="{BB962C8B-B14F-4D97-AF65-F5344CB8AC3E}">
        <p14:creationId xmlns:p14="http://schemas.microsoft.com/office/powerpoint/2010/main" val="1079428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F0793-1AAD-42FA-9110-64DF8FBE0DD2}" type="datetimeFigureOut">
              <a:rPr lang="en-US" smtClean="0"/>
              <a:t>1/20/2013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FB6D04-A602-4258-B9D2-02BE9CE86F91}" type="slidenum">
              <a:rPr lang="en-US" smtClean="0"/>
              <a:t>‹#›</a:t>
            </a:fld>
            <a:endParaRPr lang="en-US" dirty="0"/>
          </a:p>
        </p:txBody>
      </p:sp>
    </p:spTree>
    <p:extLst>
      <p:ext uri="{BB962C8B-B14F-4D97-AF65-F5344CB8AC3E}">
        <p14:creationId xmlns:p14="http://schemas.microsoft.com/office/powerpoint/2010/main" val="2758076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who.int/countries/usa/en/" TargetMode="External"/><Relationship Id="rId2" Type="http://schemas.openxmlformats.org/officeDocument/2006/relationships/hyperlink" Target="http://www.who.int/countries/mli/en/" TargetMode="External"/><Relationship Id="rId1" Type="http://schemas.openxmlformats.org/officeDocument/2006/relationships/slideLayout" Target="../slideLayouts/slideLayout2.xml"/><Relationship Id="rId5" Type="http://schemas.openxmlformats.org/officeDocument/2006/relationships/hyperlink" Target="https://www.cia.gov/library/publications/the-world-factbook/rankorder/2102rank.html?countryName=Mali&amp;countryCode=ml&amp;regionCode=afr&amp;rank=206" TargetMode="External"/><Relationship Id="rId4" Type="http://schemas.openxmlformats.org/officeDocument/2006/relationships/hyperlink" Target="http://www.who.int/reproductivehealth/topics/fgm/prevalence/en/index.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Globalization in Health Care</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solidFill>
                  <a:schemeClr val="tx1"/>
                </a:solidFill>
              </a:rPr>
              <a:t>NCA I</a:t>
            </a:r>
          </a:p>
          <a:p>
            <a:r>
              <a:rPr lang="en-US" dirty="0" smtClean="0">
                <a:solidFill>
                  <a:schemeClr val="tx1"/>
                </a:solidFill>
              </a:rPr>
              <a:t>1/22/13</a:t>
            </a:r>
          </a:p>
          <a:p>
            <a:endParaRPr lang="en-US" dirty="0" smtClean="0">
              <a:solidFill>
                <a:schemeClr val="tx1"/>
              </a:solidFill>
            </a:endParaRPr>
          </a:p>
          <a:p>
            <a:r>
              <a:rPr lang="en-US" dirty="0" smtClean="0">
                <a:solidFill>
                  <a:schemeClr val="tx1"/>
                </a:solidFill>
              </a:rPr>
              <a:t>Katy Pennell</a:t>
            </a:r>
          </a:p>
          <a:p>
            <a:r>
              <a:rPr lang="en-US" dirty="0" smtClean="0">
                <a:solidFill>
                  <a:schemeClr val="tx1"/>
                </a:solidFill>
              </a:rPr>
              <a:t>Amanda Reinhart</a:t>
            </a:r>
            <a:endParaRPr lang="en-US" dirty="0">
              <a:solidFill>
                <a:schemeClr val="tx1"/>
              </a:solidFill>
            </a:endParaRPr>
          </a:p>
        </p:txBody>
      </p:sp>
    </p:spTree>
    <p:extLst>
      <p:ext uri="{BB962C8B-B14F-4D97-AF65-F5344CB8AC3E}">
        <p14:creationId xmlns:p14="http://schemas.microsoft.com/office/powerpoint/2010/main" val="661616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Expenditure on Health</a:t>
            </a:r>
            <a:endParaRPr lang="en-US" dirty="0"/>
          </a:p>
        </p:txBody>
      </p:sp>
      <p:sp>
        <p:nvSpPr>
          <p:cNvPr id="3" name="Content Placeholder 2"/>
          <p:cNvSpPr>
            <a:spLocks noGrp="1"/>
          </p:cNvSpPr>
          <p:nvPr>
            <p:ph idx="1"/>
          </p:nvPr>
        </p:nvSpPr>
        <p:spPr/>
        <p:txBody>
          <a:bodyPr>
            <a:normAutofit/>
          </a:bodyPr>
          <a:lstStyle/>
          <a:p>
            <a:r>
              <a:rPr lang="en-US" sz="2400" dirty="0" smtClean="0"/>
              <a:t>Total expenditure on health per capita (Intl $, 2010)     $56</a:t>
            </a:r>
          </a:p>
          <a:p>
            <a:pPr marL="3657600" lvl="8" indent="0">
              <a:buNone/>
            </a:pPr>
            <a:r>
              <a:rPr lang="en-US" sz="2400" dirty="0" smtClean="0"/>
              <a:t>	</a:t>
            </a:r>
            <a:r>
              <a:rPr lang="en-US" sz="2400" dirty="0"/>
              <a:t>	</a:t>
            </a:r>
            <a:r>
              <a:rPr lang="en-US" sz="2400" dirty="0" smtClean="0"/>
              <a:t>       U.S.         $8,362</a:t>
            </a:r>
          </a:p>
          <a:p>
            <a:pPr marL="0" indent="0">
              <a:buNone/>
            </a:pPr>
            <a:endParaRPr lang="en-US" sz="2400" dirty="0"/>
          </a:p>
          <a:p>
            <a:endParaRPr lang="en-US" sz="2400" dirty="0" smtClean="0"/>
          </a:p>
          <a:p>
            <a:endParaRPr lang="en-US" sz="2400" dirty="0"/>
          </a:p>
          <a:p>
            <a:r>
              <a:rPr lang="en-US" sz="2400" dirty="0" smtClean="0"/>
              <a:t>Total expenditure on health as % of GDP (2010)	5.0%</a:t>
            </a:r>
          </a:p>
          <a:p>
            <a:pPr marL="457200" lvl="1" indent="0">
              <a:buNone/>
            </a:pPr>
            <a:r>
              <a:rPr lang="en-US" sz="2400" dirty="0"/>
              <a:t>	</a:t>
            </a:r>
            <a:r>
              <a:rPr lang="en-US" sz="2400" dirty="0" smtClean="0"/>
              <a:t>					  U.S.     17.9%</a:t>
            </a:r>
            <a:endParaRPr lang="en-US" sz="2400" dirty="0"/>
          </a:p>
        </p:txBody>
      </p:sp>
    </p:spTree>
    <p:extLst>
      <p:ext uri="{BB962C8B-B14F-4D97-AF65-F5344CB8AC3E}">
        <p14:creationId xmlns:p14="http://schemas.microsoft.com/office/powerpoint/2010/main" val="2605550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Mali doing to Combat and Prevent TB?</a:t>
            </a:r>
            <a:endParaRPr lang="en-US" dirty="0"/>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49784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2638" y="2260600"/>
            <a:ext cx="3632200" cy="363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16611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67400" cy="45719"/>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lstStyle/>
          <a:p>
            <a:r>
              <a:rPr lang="en-US" dirty="0" smtClean="0"/>
              <a:t>The Global Fund programs</a:t>
            </a:r>
          </a:p>
          <a:p>
            <a:pPr marL="0" indent="0">
              <a:buNone/>
            </a:pPr>
            <a:endParaRPr lang="en-US" dirty="0" smtClean="0"/>
          </a:p>
          <a:p>
            <a:r>
              <a:rPr lang="en-US" dirty="0" smtClean="0"/>
              <a:t>WHO DOTs (directly observed treatment) program</a:t>
            </a:r>
          </a:p>
          <a:p>
            <a:endParaRPr lang="en-US" dirty="0" smtClean="0"/>
          </a:p>
          <a:p>
            <a:r>
              <a:rPr lang="en-US" dirty="0" smtClean="0"/>
              <a:t>A community approach to: education, awareness, overcrowding, sanitation, stigmas associated with the disease, early detection</a:t>
            </a:r>
            <a:endParaRPr lang="en-US" dirty="0"/>
          </a:p>
        </p:txBody>
      </p:sp>
    </p:spTree>
    <p:extLst>
      <p:ext uri="{BB962C8B-B14F-4D97-AF65-F5344CB8AC3E}">
        <p14:creationId xmlns:p14="http://schemas.microsoft.com/office/powerpoint/2010/main" val="207613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hlinkClick r:id="rId2"/>
              </a:rPr>
              <a:t>http://www.who.int/countries/mli/en/</a:t>
            </a:r>
            <a:endParaRPr lang="en-US" dirty="0"/>
          </a:p>
          <a:p>
            <a:pPr marL="0" indent="0">
              <a:buNone/>
            </a:pPr>
            <a:r>
              <a:rPr lang="en-US" dirty="0" smtClean="0">
                <a:hlinkClick r:id="rId3"/>
              </a:rPr>
              <a:t>http://www.who.int/countries/usa/en/</a:t>
            </a:r>
            <a:endParaRPr lang="en-US" dirty="0" smtClean="0"/>
          </a:p>
          <a:p>
            <a:pPr marL="0" indent="0">
              <a:buNone/>
            </a:pPr>
            <a:r>
              <a:rPr lang="en-US" dirty="0" smtClean="0">
                <a:hlinkClick r:id="rId4"/>
              </a:rPr>
              <a:t>http://www.who.int/reproductivehealth/topics/fgm/prevalence/en/index.html</a:t>
            </a:r>
            <a:endParaRPr lang="en-US" dirty="0" smtClean="0"/>
          </a:p>
          <a:p>
            <a:pPr marL="0" indent="0">
              <a:buNone/>
            </a:pPr>
            <a:r>
              <a:rPr lang="en-US" dirty="0" smtClean="0">
                <a:hlinkClick r:id="rId5"/>
              </a:rPr>
              <a:t>https://www.cia.gov/library/publications/the-world-factbook/rankorder/2102rank.html?countryName=Mali&amp;countryCode=ml&amp;regionCode=afr&amp;rank=206#ml</a:t>
            </a:r>
            <a:endParaRPr lang="en-US" dirty="0" smtClean="0"/>
          </a:p>
          <a:p>
            <a:pPr marL="0" indent="0">
              <a:buNone/>
            </a:pPr>
            <a:r>
              <a:rPr lang="en-US" dirty="0" smtClean="0"/>
              <a:t>http://www.who.int/bulletin/volumes/85/5/06-036210/en/</a:t>
            </a:r>
            <a:endParaRPr lang="en-US" dirty="0"/>
          </a:p>
        </p:txBody>
      </p:sp>
    </p:spTree>
    <p:extLst>
      <p:ext uri="{BB962C8B-B14F-4D97-AF65-F5344CB8AC3E}">
        <p14:creationId xmlns:p14="http://schemas.microsoft.com/office/powerpoint/2010/main" val="3158816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Cont’d</a:t>
            </a:r>
            <a:endParaRPr lang="en-US" dirty="0"/>
          </a:p>
        </p:txBody>
      </p:sp>
      <p:sp>
        <p:nvSpPr>
          <p:cNvPr id="3" name="Content Placeholder 2"/>
          <p:cNvSpPr>
            <a:spLocks noGrp="1"/>
          </p:cNvSpPr>
          <p:nvPr>
            <p:ph idx="1"/>
          </p:nvPr>
        </p:nvSpPr>
        <p:spPr/>
        <p:txBody>
          <a:bodyPr/>
          <a:lstStyle/>
          <a:p>
            <a:pPr marL="0" indent="0">
              <a:buNone/>
            </a:pPr>
            <a:r>
              <a:rPr lang="en-US" dirty="0" smtClean="0"/>
              <a:t>http://allafrica.com/stories/201108030084.html</a:t>
            </a:r>
            <a:endParaRPr lang="en-US" dirty="0"/>
          </a:p>
        </p:txBody>
      </p:sp>
    </p:spTree>
    <p:extLst>
      <p:ext uri="{BB962C8B-B14F-4D97-AF65-F5344CB8AC3E}">
        <p14:creationId xmlns:p14="http://schemas.microsoft.com/office/powerpoint/2010/main" val="4241968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TB Vaccine Article</a:t>
            </a:r>
            <a:endParaRPr lang="en-US" dirty="0"/>
          </a:p>
        </p:txBody>
      </p:sp>
      <p:sp>
        <p:nvSpPr>
          <p:cNvPr id="3" name="Content Placeholder 2"/>
          <p:cNvSpPr>
            <a:spLocks noGrp="1"/>
          </p:cNvSpPr>
          <p:nvPr>
            <p:ph idx="1"/>
          </p:nvPr>
        </p:nvSpPr>
        <p:spPr/>
        <p:txBody>
          <a:bodyPr/>
          <a:lstStyle/>
          <a:p>
            <a:r>
              <a:rPr lang="en-US" dirty="0" smtClean="0"/>
              <a:t>http://www.irinnews.org/Report/96557/HEALTH-New-TB-vaccine-on-the-horizon</a:t>
            </a:r>
            <a:endParaRPr lang="en-US" dirty="0"/>
          </a:p>
        </p:txBody>
      </p:sp>
    </p:spTree>
    <p:extLst>
      <p:ext uri="{BB962C8B-B14F-4D97-AF65-F5344CB8AC3E}">
        <p14:creationId xmlns:p14="http://schemas.microsoft.com/office/powerpoint/2010/main" val="2820474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04800"/>
            <a:ext cx="8229600" cy="1143000"/>
          </a:xfrm>
        </p:spPr>
        <p:txBody>
          <a:bodyPr/>
          <a:lstStyle/>
          <a:p>
            <a:r>
              <a:rPr lang="en-US" dirty="0" smtClean="0"/>
              <a:t>Tuberculosis in Mali</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762000"/>
            <a:ext cx="59436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0960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2452"/>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951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eesproject.com/verplaatsing/wp-content/uploads/2008/10/130_3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9749668" cy="650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573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africaguide.com/photolibrary/images/uploads/248/stand_mali_people-39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35" y="393290"/>
            <a:ext cx="8896965" cy="5931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168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ursurprisingworld.com/wp-content/uploads/2008/01/mali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39" y="373626"/>
            <a:ext cx="9038735"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538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holidaycheck.com/data/urlaubsbilder/images/126/11228986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745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africaguide.com/photolibrary/images/uploads/248/stand_mali_people-39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448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99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r>
              <a:rPr lang="en-US" dirty="0" smtClean="0"/>
              <a:t>Mali by Numbers</a:t>
            </a:r>
            <a:endParaRPr lang="en-US" dirty="0"/>
          </a:p>
        </p:txBody>
      </p:sp>
      <p:sp>
        <p:nvSpPr>
          <p:cNvPr id="3" name="Subtitle 2"/>
          <p:cNvSpPr>
            <a:spLocks noGrp="1"/>
          </p:cNvSpPr>
          <p:nvPr>
            <p:ph type="subTitle" idx="1"/>
          </p:nvPr>
        </p:nvSpPr>
        <p:spPr>
          <a:xfrm>
            <a:off x="228600" y="1447800"/>
            <a:ext cx="8610600" cy="5029200"/>
          </a:xfrm>
        </p:spPr>
        <p:txBody>
          <a:bodyPr>
            <a:normAutofit/>
          </a:bodyPr>
          <a:lstStyle/>
          <a:p>
            <a:pPr marL="457200" indent="-457200" algn="l">
              <a:buFont typeface="Arial" pitchFamily="34" charset="0"/>
              <a:buChar char="•"/>
            </a:pPr>
            <a:r>
              <a:rPr lang="en-US" sz="2400" dirty="0" smtClean="0">
                <a:solidFill>
                  <a:schemeClr val="tx1"/>
                </a:solidFill>
              </a:rPr>
              <a:t>Population     15,370,000</a:t>
            </a:r>
          </a:p>
          <a:p>
            <a:pPr algn="l"/>
            <a:r>
              <a:rPr lang="en-US" sz="2400" dirty="0">
                <a:solidFill>
                  <a:schemeClr val="tx1"/>
                </a:solidFill>
              </a:rPr>
              <a:t>	</a:t>
            </a:r>
            <a:r>
              <a:rPr lang="en-US" sz="2400" dirty="0" smtClean="0">
                <a:solidFill>
                  <a:schemeClr val="tx1"/>
                </a:solidFill>
              </a:rPr>
              <a:t>U.S.    310,384,000</a:t>
            </a:r>
          </a:p>
          <a:p>
            <a:pPr algn="l"/>
            <a:endParaRPr lang="en-US" sz="2400" dirty="0" smtClean="0">
              <a:solidFill>
                <a:schemeClr val="tx1"/>
              </a:solidFill>
            </a:endParaRPr>
          </a:p>
          <a:p>
            <a:pPr marL="342900" indent="-342900" algn="l">
              <a:buFont typeface="Arial" pitchFamily="34" charset="0"/>
              <a:buChar char="•"/>
            </a:pPr>
            <a:r>
              <a:rPr lang="en-US" sz="2400" dirty="0" smtClean="0">
                <a:solidFill>
                  <a:schemeClr val="tx1"/>
                </a:solidFill>
              </a:rPr>
              <a:t>Gross national income per capita (international $)          $1,030</a:t>
            </a:r>
          </a:p>
          <a:p>
            <a:pPr algn="l"/>
            <a:r>
              <a:rPr lang="en-US" sz="2400" dirty="0" smtClean="0">
                <a:solidFill>
                  <a:schemeClr val="tx1"/>
                </a:solidFill>
              </a:rPr>
              <a:t>							U.S.    $47,310</a:t>
            </a:r>
          </a:p>
          <a:p>
            <a:pPr marL="457200" indent="-457200" algn="l">
              <a:buFont typeface="Arial" pitchFamily="34" charset="0"/>
              <a:buChar char="•"/>
            </a:pPr>
            <a:r>
              <a:rPr lang="en-US" sz="2400" dirty="0" smtClean="0">
                <a:solidFill>
                  <a:schemeClr val="tx1"/>
                </a:solidFill>
              </a:rPr>
              <a:t>Life expectancy at birth m/f (years)      50/56</a:t>
            </a:r>
          </a:p>
          <a:p>
            <a:pPr algn="l"/>
            <a:r>
              <a:rPr lang="en-US" sz="2400" dirty="0" smtClean="0">
                <a:solidFill>
                  <a:schemeClr val="tx1"/>
                </a:solidFill>
              </a:rPr>
              <a:t>				</a:t>
            </a:r>
            <a:r>
              <a:rPr lang="en-US" sz="2400" dirty="0">
                <a:solidFill>
                  <a:schemeClr val="tx1"/>
                </a:solidFill>
              </a:rPr>
              <a:t>	</a:t>
            </a:r>
            <a:r>
              <a:rPr lang="en-US" sz="2400" dirty="0" smtClean="0">
                <a:solidFill>
                  <a:schemeClr val="tx1"/>
                </a:solidFill>
              </a:rPr>
              <a:t>U.S.   76/81</a:t>
            </a:r>
          </a:p>
          <a:p>
            <a:pPr algn="l"/>
            <a:endParaRPr lang="en-US" sz="2400" dirty="0" smtClean="0">
              <a:solidFill>
                <a:schemeClr val="tx1"/>
              </a:solidFill>
            </a:endParaRPr>
          </a:p>
          <a:p>
            <a:pPr marL="342900" indent="-342900" algn="l">
              <a:buFont typeface="Arial" pitchFamily="34" charset="0"/>
              <a:buChar char="•"/>
            </a:pPr>
            <a:r>
              <a:rPr lang="en-US" sz="2400" dirty="0" smtClean="0">
                <a:solidFill>
                  <a:schemeClr val="tx1"/>
                </a:solidFill>
              </a:rPr>
              <a:t>Probability of dying under five (per 1 000 live births)     176</a:t>
            </a:r>
          </a:p>
          <a:p>
            <a:pPr algn="l"/>
            <a:r>
              <a:rPr lang="en-US" sz="2400" dirty="0">
                <a:solidFill>
                  <a:schemeClr val="tx1"/>
                </a:solidFill>
              </a:rPr>
              <a:t>	</a:t>
            </a:r>
            <a:r>
              <a:rPr lang="en-US" sz="2400" dirty="0" smtClean="0">
                <a:solidFill>
                  <a:schemeClr val="tx1"/>
                </a:solidFill>
              </a:rPr>
              <a:t>					        	U.S.   8</a:t>
            </a:r>
          </a:p>
        </p:txBody>
      </p:sp>
    </p:spTree>
    <p:extLst>
      <p:ext uri="{BB962C8B-B14F-4D97-AF65-F5344CB8AC3E}">
        <p14:creationId xmlns:p14="http://schemas.microsoft.com/office/powerpoint/2010/main" val="145640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515</Words>
  <Application>Microsoft Office PowerPoint</Application>
  <PresentationFormat>On-screen Show (4:3)</PresentationFormat>
  <Paragraphs>63</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Globalization in Health Care</vt:lpstr>
      <vt:lpstr>Tuberculosis in Mali</vt:lpstr>
      <vt:lpstr>PowerPoint Presentation</vt:lpstr>
      <vt:lpstr>PowerPoint Presentation</vt:lpstr>
      <vt:lpstr>PowerPoint Presentation</vt:lpstr>
      <vt:lpstr>PowerPoint Presentation</vt:lpstr>
      <vt:lpstr>PowerPoint Presentation</vt:lpstr>
      <vt:lpstr>PowerPoint Presentation</vt:lpstr>
      <vt:lpstr>Mali by Numbers</vt:lpstr>
      <vt:lpstr>Total Expenditure on Health</vt:lpstr>
      <vt:lpstr>What is Mali doing to Combat and Prevent TB?</vt:lpstr>
      <vt:lpstr>PowerPoint Presentation</vt:lpstr>
      <vt:lpstr>Sources</vt:lpstr>
      <vt:lpstr>Sources Cont’d</vt:lpstr>
      <vt:lpstr>New TB Vaccine Article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22</cp:revision>
  <dcterms:created xsi:type="dcterms:W3CDTF">2013-01-20T21:26:49Z</dcterms:created>
  <dcterms:modified xsi:type="dcterms:W3CDTF">2013-01-21T00:05:37Z</dcterms:modified>
</cp:coreProperties>
</file>