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9" r:id="rId2"/>
    <p:sldId id="260" r:id="rId3"/>
    <p:sldId id="261" r:id="rId4"/>
    <p:sldId id="262" r:id="rId5"/>
    <p:sldId id="263" r:id="rId6"/>
    <p:sldId id="264" r:id="rId7"/>
    <p:sldId id="265" r:id="rId8"/>
    <p:sldId id="266" r:id="rId9"/>
    <p:sldId id="256" r:id="rId10"/>
    <p:sldId id="258" r:id="rId11"/>
    <p:sldId id="273" r:id="rId12"/>
    <p:sldId id="274" r:id="rId13"/>
    <p:sldId id="271" r:id="rId14"/>
    <p:sldId id="272" r:id="rId15"/>
    <p:sldId id="275" r:id="rId16"/>
    <p:sldId id="267" r:id="rId17"/>
    <p:sldId id="269" r:id="rId18"/>
    <p:sldId id="257" r:id="rId19"/>
    <p:sldId id="268"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anda"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69627" autoAdjust="0"/>
  </p:normalViewPr>
  <p:slideViewPr>
    <p:cSldViewPr>
      <p:cViewPr>
        <p:scale>
          <a:sx n="47" d="100"/>
          <a:sy n="47" d="100"/>
        </p:scale>
        <p:origin x="-204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1-21T15:23:31.458" idx="1">
    <p:pos x="240" y="189"/>
    <p:text>Just wanna double check, is this slide and the next one comparing every thing to the US? I just dont understand the 2 numbers and they didnt line up well i dont know if that was from the transfer between the too computers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01-21T15:21:21.104" idx="3">
    <p:pos x="280" y="176"/>
    <p:text>Is this a source too? can it move to one of the other slides?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932E66-9A17-4169-BCD0-0C37EA8E72D4}" type="datetimeFigureOut">
              <a:rPr lang="en-US" smtClean="0"/>
              <a:t>1/20/2013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927EA3-864A-4B1E-83C5-E812F7457A09}" type="slidenum">
              <a:rPr lang="en-US" smtClean="0"/>
              <a:t>‹#›</a:t>
            </a:fld>
            <a:endParaRPr lang="en-US" dirty="0"/>
          </a:p>
        </p:txBody>
      </p:sp>
    </p:spTree>
    <p:extLst>
      <p:ext uri="{BB962C8B-B14F-4D97-AF65-F5344CB8AC3E}">
        <p14:creationId xmlns:p14="http://schemas.microsoft.com/office/powerpoint/2010/main" val="1534582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927EA3-864A-4B1E-83C5-E812F7457A09}" type="slidenum">
              <a:rPr lang="en-US" smtClean="0"/>
              <a:t>1</a:t>
            </a:fld>
            <a:endParaRPr lang="en-US" dirty="0"/>
          </a:p>
        </p:txBody>
      </p:sp>
    </p:spTree>
    <p:extLst>
      <p:ext uri="{BB962C8B-B14F-4D97-AF65-F5344CB8AC3E}">
        <p14:creationId xmlns:p14="http://schemas.microsoft.com/office/powerpoint/2010/main" val="2400519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Mali is a landlocked country in West Africa.  Most of the country lies in the southern portion of the Sahara.</a:t>
            </a:r>
          </a:p>
          <a:p>
            <a:endParaRPr lang="en-US" dirty="0" smtClean="0"/>
          </a:p>
          <a:p>
            <a:r>
              <a:rPr lang="en-US" dirty="0" smtClean="0"/>
              <a:t>Capital City is Bamako.  The majority of</a:t>
            </a:r>
            <a:r>
              <a:rPr lang="en-US" baseline="0" dirty="0" smtClean="0"/>
              <a:t> the people who reside in Mali are Muslim.</a:t>
            </a:r>
            <a:endParaRPr lang="en-US" dirty="0" smtClean="0"/>
          </a:p>
          <a:p>
            <a:endParaRPr lang="en-US" dirty="0" smtClean="0"/>
          </a:p>
          <a:p>
            <a:r>
              <a:rPr lang="en-US" dirty="0" smtClean="0"/>
              <a:t>The country's economic structure centers on agriculture. Large exporter of cotton.</a:t>
            </a:r>
          </a:p>
          <a:p>
            <a:endParaRPr lang="en-US" dirty="0" smtClean="0"/>
          </a:p>
          <a:p>
            <a:r>
              <a:rPr lang="en-US" dirty="0" smtClean="0"/>
              <a:t>Some of Mali's prominent natural resources include gold, the third largest producer of gold in the African continent, and salt. </a:t>
            </a:r>
          </a:p>
          <a:p>
            <a:endParaRPr lang="en-US" dirty="0" smtClean="0"/>
          </a:p>
          <a:p>
            <a:r>
              <a:rPr lang="en-US" dirty="0" smtClean="0"/>
              <a:t>About half the population lives below the international poverty line of US$1.25 a day.</a:t>
            </a:r>
          </a:p>
          <a:p>
            <a:endParaRPr lang="en-US" dirty="0" smtClean="0"/>
          </a:p>
          <a:p>
            <a:r>
              <a:rPr lang="en-US" dirty="0" smtClean="0"/>
              <a:t>Mali faces many health challenges related to poverty.  Malnutrition, inadequate hygiene and sanitation are commonplace.</a:t>
            </a:r>
          </a:p>
          <a:p>
            <a:endParaRPr lang="en-US" dirty="0" smtClean="0"/>
          </a:p>
          <a:p>
            <a:r>
              <a:rPr lang="en-US" dirty="0" smtClean="0"/>
              <a:t>2010 estimates that 62-65% of the population does not have access to safe drinking water.</a:t>
            </a:r>
          </a:p>
          <a:p>
            <a:endParaRPr lang="en-US" dirty="0" smtClean="0"/>
          </a:p>
          <a:p>
            <a:r>
              <a:rPr lang="en-US" dirty="0" smtClean="0"/>
              <a:t>85-91% of Mali’s girls and women have experienced female genital mutilation.</a:t>
            </a:r>
          </a:p>
          <a:p>
            <a:endParaRPr lang="en-US" dirty="0"/>
          </a:p>
        </p:txBody>
      </p:sp>
      <p:sp>
        <p:nvSpPr>
          <p:cNvPr id="4" name="Slide Number Placeholder 3"/>
          <p:cNvSpPr>
            <a:spLocks noGrp="1"/>
          </p:cNvSpPr>
          <p:nvPr>
            <p:ph type="sldNum" sz="quarter" idx="10"/>
          </p:nvPr>
        </p:nvSpPr>
        <p:spPr/>
        <p:txBody>
          <a:bodyPr/>
          <a:lstStyle/>
          <a:p>
            <a:fld id="{41927EA3-864A-4B1E-83C5-E812F7457A09}" type="slidenum">
              <a:rPr lang="en-US" smtClean="0"/>
              <a:t>2</a:t>
            </a:fld>
            <a:endParaRPr lang="en-US" dirty="0"/>
          </a:p>
        </p:txBody>
      </p:sp>
    </p:spTree>
    <p:extLst>
      <p:ext uri="{BB962C8B-B14F-4D97-AF65-F5344CB8AC3E}">
        <p14:creationId xmlns:p14="http://schemas.microsoft.com/office/powerpoint/2010/main" val="278838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Gross domestic product (GDP) is the market value of all officially recognized final goods and services produced within a country in a given period of time.</a:t>
            </a:r>
            <a:endParaRPr lang="en-US" dirty="0"/>
          </a:p>
        </p:txBody>
      </p:sp>
      <p:sp>
        <p:nvSpPr>
          <p:cNvPr id="4" name="Slide Number Placeholder 3"/>
          <p:cNvSpPr>
            <a:spLocks noGrp="1"/>
          </p:cNvSpPr>
          <p:nvPr>
            <p:ph type="sldNum" sz="quarter" idx="10"/>
          </p:nvPr>
        </p:nvSpPr>
        <p:spPr/>
        <p:txBody>
          <a:bodyPr/>
          <a:lstStyle/>
          <a:p>
            <a:fld id="{41927EA3-864A-4B1E-83C5-E812F7457A09}" type="slidenum">
              <a:rPr lang="en-US" smtClean="0"/>
              <a:t>10</a:t>
            </a:fld>
            <a:endParaRPr lang="en-US" dirty="0"/>
          </a:p>
        </p:txBody>
      </p:sp>
    </p:spTree>
    <p:extLst>
      <p:ext uri="{BB962C8B-B14F-4D97-AF65-F5344CB8AC3E}">
        <p14:creationId xmlns:p14="http://schemas.microsoft.com/office/powerpoint/2010/main" val="717358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these the program DOTS has</a:t>
            </a:r>
            <a:r>
              <a:rPr lang="en-US" baseline="0" dirty="0" smtClean="0"/>
              <a:t> estimated that only about 4900 have been diagnosed.</a:t>
            </a:r>
            <a:endParaRPr lang="en-US" dirty="0"/>
          </a:p>
        </p:txBody>
      </p:sp>
      <p:sp>
        <p:nvSpPr>
          <p:cNvPr id="4" name="Slide Number Placeholder 3"/>
          <p:cNvSpPr>
            <a:spLocks noGrp="1"/>
          </p:cNvSpPr>
          <p:nvPr>
            <p:ph type="sldNum" sz="quarter" idx="10"/>
          </p:nvPr>
        </p:nvSpPr>
        <p:spPr/>
        <p:txBody>
          <a:bodyPr/>
          <a:lstStyle/>
          <a:p>
            <a:fld id="{41927EA3-864A-4B1E-83C5-E812F7457A09}" type="slidenum">
              <a:rPr lang="en-US" smtClean="0"/>
              <a:t>11</a:t>
            </a:fld>
            <a:endParaRPr lang="en-US" dirty="0"/>
          </a:p>
        </p:txBody>
      </p:sp>
    </p:spTree>
    <p:extLst>
      <p:ext uri="{BB962C8B-B14F-4D97-AF65-F5344CB8AC3E}">
        <p14:creationId xmlns:p14="http://schemas.microsoft.com/office/powerpoint/2010/main" val="2625205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free treatment is offered to Malians, they cannot benefit from the treatment if they remained undiagnosed.  </a:t>
            </a:r>
          </a:p>
          <a:p>
            <a:r>
              <a:rPr lang="en-US" dirty="0" smtClean="0"/>
              <a:t>Free treatment is provided from the government and government programs such as GAIA Global Awareness Interdisciplinary Alliance which is a world program to bring awareness and create programs to help with ecological awareness and discipline within countries who need help.</a:t>
            </a:r>
          </a:p>
          <a:p>
            <a:r>
              <a:rPr lang="en-US" dirty="0" smtClean="0"/>
              <a:t>The normal treatment is multiple antibiotics over a course of 6 months.  They try to screen anyone in contact also to see if they also need the treatment.  If this treatment is not completed then the disease can become resistant to drugs and is called MDR-TB.</a:t>
            </a:r>
          </a:p>
          <a:p>
            <a:endParaRPr lang="en-US" dirty="0"/>
          </a:p>
        </p:txBody>
      </p:sp>
      <p:sp>
        <p:nvSpPr>
          <p:cNvPr id="4" name="Slide Number Placeholder 3"/>
          <p:cNvSpPr>
            <a:spLocks noGrp="1"/>
          </p:cNvSpPr>
          <p:nvPr>
            <p:ph type="sldNum" sz="quarter" idx="10"/>
          </p:nvPr>
        </p:nvSpPr>
        <p:spPr/>
        <p:txBody>
          <a:bodyPr/>
          <a:lstStyle/>
          <a:p>
            <a:fld id="{41927EA3-864A-4B1E-83C5-E812F7457A09}" type="slidenum">
              <a:rPr lang="en-US" smtClean="0"/>
              <a:t>13</a:t>
            </a:fld>
            <a:endParaRPr lang="en-US" dirty="0"/>
          </a:p>
        </p:txBody>
      </p:sp>
    </p:spTree>
    <p:extLst>
      <p:ext uri="{BB962C8B-B14F-4D97-AF65-F5344CB8AC3E}">
        <p14:creationId xmlns:p14="http://schemas.microsoft.com/office/powerpoint/2010/main" val="1702786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success rate of treatment for TB was 78% in 2009.  This was the success rate for the cases that were registered.  This was an increase from 2001 when the rate was only 50%.</a:t>
            </a:r>
          </a:p>
          <a:p>
            <a:endParaRPr lang="en-US" dirty="0"/>
          </a:p>
        </p:txBody>
      </p:sp>
      <p:sp>
        <p:nvSpPr>
          <p:cNvPr id="4" name="Slide Number Placeholder 3"/>
          <p:cNvSpPr>
            <a:spLocks noGrp="1"/>
          </p:cNvSpPr>
          <p:nvPr>
            <p:ph type="sldNum" sz="quarter" idx="10"/>
          </p:nvPr>
        </p:nvSpPr>
        <p:spPr/>
        <p:txBody>
          <a:bodyPr/>
          <a:lstStyle/>
          <a:p>
            <a:fld id="{41927EA3-864A-4B1E-83C5-E812F7457A09}" type="slidenum">
              <a:rPr lang="en-US" smtClean="0"/>
              <a:t>14</a:t>
            </a:fld>
            <a:endParaRPr lang="en-US" dirty="0"/>
          </a:p>
        </p:txBody>
      </p:sp>
    </p:spTree>
    <p:extLst>
      <p:ext uri="{BB962C8B-B14F-4D97-AF65-F5344CB8AC3E}">
        <p14:creationId xmlns:p14="http://schemas.microsoft.com/office/powerpoint/2010/main" val="2581070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5.6% of the yearly GPD in Mali goes toward health.</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a:t>
            </a:r>
            <a:r>
              <a:rPr lang="en-US" dirty="0" err="1" smtClean="0"/>
              <a:t>fundings</a:t>
            </a:r>
            <a:r>
              <a:rPr lang="en-US" dirty="0" smtClean="0"/>
              <a:t> come from different programs in Mali and from world organizations.  One program is the NTP. In 2008 it was at its highest funding with a total of almost $3.7 million (US) coming in .  In 2009 the funding dropped to about $3 million.  Both years only about $0.9 million was from government funding.  A majority of the rest of the funding was coming from Global funding.  </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Of the $3 million in money received only about 4% can goes to TB/HIV and 7% goes to MDR-TB a multidrug resistant form of TB</a:t>
            </a:r>
          </a:p>
          <a:p>
            <a:endParaRPr lang="en-US" dirty="0"/>
          </a:p>
        </p:txBody>
      </p:sp>
      <p:sp>
        <p:nvSpPr>
          <p:cNvPr id="4" name="Slide Number Placeholder 3"/>
          <p:cNvSpPr>
            <a:spLocks noGrp="1"/>
          </p:cNvSpPr>
          <p:nvPr>
            <p:ph type="sldNum" sz="quarter" idx="10"/>
          </p:nvPr>
        </p:nvSpPr>
        <p:spPr/>
        <p:txBody>
          <a:bodyPr/>
          <a:lstStyle/>
          <a:p>
            <a:fld id="{41927EA3-864A-4B1E-83C5-E812F7457A09}" type="slidenum">
              <a:rPr lang="en-US" smtClean="0"/>
              <a:t>15</a:t>
            </a:fld>
            <a:endParaRPr lang="en-US" dirty="0"/>
          </a:p>
        </p:txBody>
      </p:sp>
    </p:spTree>
    <p:extLst>
      <p:ext uri="{BB962C8B-B14F-4D97-AF65-F5344CB8AC3E}">
        <p14:creationId xmlns:p14="http://schemas.microsoft.com/office/powerpoint/2010/main" val="1330093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Treating</a:t>
            </a:r>
            <a:r>
              <a:rPr lang="en-US" baseline="0" dirty="0" smtClean="0"/>
              <a:t> existing cases of TB and preventing future instances of the disease has been a hard fought battle for both the  Malian government, as well as, world health organizations. The treatment and prevention of diseases such as TB and HIV/AIDs  has been going on for a long period of time in Mali. However, as with many other third world countries there is often a shortage of funding for these types of programs. Two of the largest TB programs in Mali include: the global fund program, and the World Health organization’s DOTs program. Both of these programs aim at the prevention and treatment of the disease through testing and treating existing cases of TB. They also work at education about the disease through national radio, print, and television advertisements (encouraging people to get tested, lesson stigma of the disease, traditional use of herbal/medicinal/natural remedies). Through these programs individuals will receive free TB testing and treatment. Along with treatment of disease many world  humanitarian organizations are working to improve living conditions for the people of Mali by providing them access to safe drinking water, fighting malnutrition, overcrowding, and unsanitary conditions. In addition to HIV/AIDS education All of these improvements in living conditions for these individuals will help create healthier people less susceptible to disease.</a:t>
            </a:r>
            <a:endParaRPr lang="en-US" dirty="0"/>
          </a:p>
        </p:txBody>
      </p:sp>
      <p:sp>
        <p:nvSpPr>
          <p:cNvPr id="4" name="Slide Number Placeholder 3"/>
          <p:cNvSpPr>
            <a:spLocks noGrp="1"/>
          </p:cNvSpPr>
          <p:nvPr>
            <p:ph type="sldNum" sz="quarter" idx="10"/>
          </p:nvPr>
        </p:nvSpPr>
        <p:spPr/>
        <p:txBody>
          <a:bodyPr/>
          <a:lstStyle/>
          <a:p>
            <a:fld id="{41927EA3-864A-4B1E-83C5-E812F7457A09}" type="slidenum">
              <a:rPr lang="en-US" smtClean="0"/>
              <a:t>17</a:t>
            </a:fld>
            <a:endParaRPr lang="en-US" dirty="0"/>
          </a:p>
        </p:txBody>
      </p:sp>
    </p:spTree>
    <p:extLst>
      <p:ext uri="{BB962C8B-B14F-4D97-AF65-F5344CB8AC3E}">
        <p14:creationId xmlns:p14="http://schemas.microsoft.com/office/powerpoint/2010/main" val="4000723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927EA3-864A-4B1E-83C5-E812F7457A09}" type="slidenum">
              <a:rPr lang="en-US" smtClean="0"/>
              <a:t>20</a:t>
            </a:fld>
            <a:endParaRPr lang="en-US" dirty="0"/>
          </a:p>
        </p:txBody>
      </p:sp>
    </p:spTree>
    <p:extLst>
      <p:ext uri="{BB962C8B-B14F-4D97-AF65-F5344CB8AC3E}">
        <p14:creationId xmlns:p14="http://schemas.microsoft.com/office/powerpoint/2010/main" val="3971466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FF0793-1AAD-42FA-9110-64DF8FBE0DD2}" type="datetimeFigureOut">
              <a:rPr lang="en-US" smtClean="0"/>
              <a:t>1/20/2013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FB6D04-A602-4258-B9D2-02BE9CE86F9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F0793-1AAD-42FA-9110-64DF8FBE0DD2}" type="datetimeFigureOut">
              <a:rPr lang="en-US" smtClean="0"/>
              <a:t>1/20/2013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FB6D04-A602-4258-B9D2-02BE9CE86F9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F0793-1AAD-42FA-9110-64DF8FBE0DD2}" type="datetimeFigureOut">
              <a:rPr lang="en-US" smtClean="0"/>
              <a:t>1/20/2013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FB6D04-A602-4258-B9D2-02BE9CE86F9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1FF0793-1AAD-42FA-9110-64DF8FBE0DD2}" type="datetimeFigureOut">
              <a:rPr lang="en-US" smtClean="0"/>
              <a:t>1/20/2013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FB6D04-A602-4258-B9D2-02BE9CE86F9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F0793-1AAD-42FA-9110-64DF8FBE0DD2}" type="datetimeFigureOut">
              <a:rPr lang="en-US" smtClean="0"/>
              <a:t>1/20/2013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FB6D04-A602-4258-B9D2-02BE9CE86F9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FF0793-1AAD-42FA-9110-64DF8FBE0DD2}" type="datetimeFigureOut">
              <a:rPr lang="en-US" smtClean="0"/>
              <a:t>1/20/2013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FB6D04-A602-4258-B9D2-02BE9CE86F9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FF0793-1AAD-42FA-9110-64DF8FBE0DD2}" type="datetimeFigureOut">
              <a:rPr lang="en-US" smtClean="0"/>
              <a:t>1/20/2013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FB6D04-A602-4258-B9D2-02BE9CE86F9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FF0793-1AAD-42FA-9110-64DF8FBE0DD2}" type="datetimeFigureOut">
              <a:rPr lang="en-US" smtClean="0"/>
              <a:t>1/20/2013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FB6D04-A602-4258-B9D2-02BE9CE86F9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F0793-1AAD-42FA-9110-64DF8FBE0DD2}" type="datetimeFigureOut">
              <a:rPr lang="en-US" smtClean="0"/>
              <a:t>1/20/2013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FB6D04-A602-4258-B9D2-02BE9CE86F9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F0793-1AAD-42FA-9110-64DF8FBE0DD2}" type="datetimeFigureOut">
              <a:rPr lang="en-US" smtClean="0"/>
              <a:t>1/20/2013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FB6D04-A602-4258-B9D2-02BE9CE86F9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F0793-1AAD-42FA-9110-64DF8FBE0DD2}" type="datetimeFigureOut">
              <a:rPr lang="en-US" smtClean="0"/>
              <a:t>1/20/2013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FB6D04-A602-4258-B9D2-02BE9CE86F91}" type="slidenum">
              <a:rPr lang="en-US" smtClean="0"/>
              <a:t>‹#›</a:t>
            </a:fld>
            <a:endParaRPr lang="en-US" dirty="0"/>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F1FF0793-1AAD-42FA-9110-64DF8FBE0DD2}" type="datetimeFigureOut">
              <a:rPr lang="en-US" smtClean="0"/>
              <a:t>1/20/2013</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4EFB6D04-A602-4258-B9D2-02BE9CE86F91}" type="slidenum">
              <a:rPr lang="en-US" smtClean="0"/>
              <a:t>‹#›</a:t>
            </a:fld>
            <a:endParaRPr lang="en-US" dirty="0"/>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who.int/countries/usa/en/" TargetMode="External"/><Relationship Id="rId2" Type="http://schemas.openxmlformats.org/officeDocument/2006/relationships/hyperlink" Target="http://www.who.int/countries/mli/en/" TargetMode="External"/><Relationship Id="rId1" Type="http://schemas.openxmlformats.org/officeDocument/2006/relationships/slideLayout" Target="../slideLayouts/slideLayout2.xml"/><Relationship Id="rId6" Type="http://schemas.openxmlformats.org/officeDocument/2006/relationships/hyperlink" Target="http://www.who.int/bulletin/volumes/85/5/06-036210/en/" TargetMode="External"/><Relationship Id="rId5" Type="http://schemas.openxmlformats.org/officeDocument/2006/relationships/hyperlink" Target="https://www.cia.gov/library/publications/the-world-factbook/rankorder/2102rank.html?countryName=Mali&amp;countryCode=ml&amp;regionCode=afr&amp;rank=206" TargetMode="External"/><Relationship Id="rId4" Type="http://schemas.openxmlformats.org/officeDocument/2006/relationships/hyperlink" Target="http://www.who.int/reproductivehealth/topics/fgm/prevalence/en/index.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afro.who.int/index.php?option=com_docman&amp;task=doc_download&amp;gid=309" TargetMode="External"/><Relationship Id="rId2" Type="http://schemas.openxmlformats.org/officeDocument/2006/relationships/hyperlink" Target="http://allafrica.com/stories/201108030084.html" TargetMode="External"/><Relationship Id="rId1" Type="http://schemas.openxmlformats.org/officeDocument/2006/relationships/slideLayout" Target="../slideLayouts/slideLayout2.xml"/><Relationship Id="rId6" Type="http://schemas.openxmlformats.org/officeDocument/2006/relationships/hyperlink" Target="http://www.who.int/bulletin/volumes/85/5/06-036210/en/index.html" TargetMode="External"/><Relationship Id="rId5" Type="http://schemas.openxmlformats.org/officeDocument/2006/relationships/hyperlink" Target="http://www.globalgiving.org/projects/aids-in-africa-9/" TargetMode="External"/><Relationship Id="rId4" Type="http://schemas.openxmlformats.org/officeDocument/2006/relationships/hyperlink" Target="http://www.ruralpovertyportal.org/country/statistics/tags/mal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rinnews.org/Report/96557/HEALTH-New-TB-vaccine-on-the-horiz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696200" cy="1470025"/>
          </a:xfrm>
        </p:spPr>
        <p:txBody>
          <a:bodyPr/>
          <a:lstStyle/>
          <a:p>
            <a:r>
              <a:rPr lang="en-US" sz="4800" b="1" spc="300" dirty="0" smtClean="0">
                <a:ln w="11430" cmpd="sng">
                  <a:solidFill>
                    <a:schemeClr val="accent4">
                      <a:lumMod val="75000"/>
                    </a:schemeClr>
                  </a:solidFill>
                  <a:prstDash val="solid"/>
                  <a:miter lim="800000"/>
                </a:ln>
                <a:solidFill>
                  <a:schemeClr val="accent4">
                    <a:lumMod val="75000"/>
                  </a:schemeClr>
                </a:solidFill>
                <a:effectLst>
                  <a:glow rad="45500">
                    <a:schemeClr val="bg2">
                      <a:lumMod val="20000"/>
                      <a:lumOff val="80000"/>
                      <a:alpha val="35000"/>
                    </a:schemeClr>
                  </a:glow>
                  <a:outerShdw blurRad="50800" dist="50800" dir="5400000" algn="ctr" rotWithShape="0">
                    <a:schemeClr val="accent4">
                      <a:lumMod val="75000"/>
                    </a:schemeClr>
                  </a:outerShdw>
                </a:effectLst>
              </a:rPr>
              <a:t>Globalization in Health Care</a:t>
            </a:r>
            <a:endParaRPr lang="en-US" sz="4800" b="1" spc="300" dirty="0">
              <a:ln w="11430" cmpd="sng">
                <a:solidFill>
                  <a:schemeClr val="accent4">
                    <a:lumMod val="75000"/>
                  </a:schemeClr>
                </a:solidFill>
                <a:prstDash val="solid"/>
                <a:miter lim="800000"/>
              </a:ln>
              <a:solidFill>
                <a:schemeClr val="accent4">
                  <a:lumMod val="75000"/>
                </a:schemeClr>
              </a:solidFill>
              <a:effectLst>
                <a:glow rad="45500">
                  <a:schemeClr val="bg2">
                    <a:lumMod val="20000"/>
                    <a:lumOff val="80000"/>
                    <a:alpha val="35000"/>
                  </a:schemeClr>
                </a:glow>
                <a:outerShdw blurRad="50800" dist="50800" dir="5400000" algn="ctr" rotWithShape="0">
                  <a:schemeClr val="accent4">
                    <a:lumMod val="75000"/>
                  </a:schemeClr>
                </a:outerShdw>
              </a:effectLst>
            </a:endParaRPr>
          </a:p>
        </p:txBody>
      </p:sp>
      <p:sp>
        <p:nvSpPr>
          <p:cNvPr id="3" name="Subtitle 2"/>
          <p:cNvSpPr>
            <a:spLocks noGrp="1"/>
          </p:cNvSpPr>
          <p:nvPr>
            <p:ph type="subTitle" idx="1"/>
          </p:nvPr>
        </p:nvSpPr>
        <p:spPr>
          <a:xfrm>
            <a:off x="685800" y="2971800"/>
            <a:ext cx="7117180" cy="861420"/>
          </a:xfrm>
        </p:spPr>
        <p:txBody>
          <a:bodyPr>
            <a:noAutofit/>
          </a:bodyPr>
          <a:lstStyle/>
          <a:p>
            <a:r>
              <a:rPr lang="en-US" sz="2400" b="1" dirty="0" smtClean="0">
                <a:solidFill>
                  <a:schemeClr val="accent4">
                    <a:lumMod val="75000"/>
                  </a:schemeClr>
                </a:solidFill>
              </a:rPr>
              <a:t>NCA I</a:t>
            </a:r>
          </a:p>
          <a:p>
            <a:r>
              <a:rPr lang="en-US" sz="2400" b="1" dirty="0" smtClean="0">
                <a:solidFill>
                  <a:schemeClr val="accent4">
                    <a:lumMod val="75000"/>
                  </a:schemeClr>
                </a:solidFill>
              </a:rPr>
              <a:t>1/22/13</a:t>
            </a:r>
          </a:p>
          <a:p>
            <a:endParaRPr lang="en-US" dirty="0" smtClean="0">
              <a:solidFill>
                <a:schemeClr val="accent4">
                  <a:lumMod val="75000"/>
                </a:schemeClr>
              </a:solidFill>
            </a:endParaRPr>
          </a:p>
          <a:p>
            <a:r>
              <a:rPr lang="en-US" sz="2400" b="1" dirty="0" smtClean="0">
                <a:solidFill>
                  <a:schemeClr val="accent4">
                    <a:lumMod val="75000"/>
                  </a:schemeClr>
                </a:solidFill>
              </a:rPr>
              <a:t>Katy Pennell</a:t>
            </a:r>
          </a:p>
          <a:p>
            <a:r>
              <a:rPr lang="en-US" sz="2400" b="1" dirty="0" smtClean="0">
                <a:solidFill>
                  <a:schemeClr val="accent4">
                    <a:lumMod val="75000"/>
                  </a:schemeClr>
                </a:solidFill>
              </a:rPr>
              <a:t>Amanda Reinhart</a:t>
            </a:r>
            <a:endParaRPr lang="en-US" sz="2400" b="1" dirty="0">
              <a:solidFill>
                <a:schemeClr val="accent4">
                  <a:lumMod val="75000"/>
                </a:schemeClr>
              </a:solidFill>
            </a:endParaRPr>
          </a:p>
        </p:txBody>
      </p:sp>
    </p:spTree>
    <p:extLst>
      <p:ext uri="{BB962C8B-B14F-4D97-AF65-F5344CB8AC3E}">
        <p14:creationId xmlns:p14="http://schemas.microsoft.com/office/powerpoint/2010/main" val="661616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Expenditure on Health</a:t>
            </a:r>
            <a:endParaRPr lang="en-US" dirty="0"/>
          </a:p>
        </p:txBody>
      </p:sp>
      <p:sp>
        <p:nvSpPr>
          <p:cNvPr id="3" name="Content Placeholder 2"/>
          <p:cNvSpPr>
            <a:spLocks noGrp="1"/>
          </p:cNvSpPr>
          <p:nvPr>
            <p:ph idx="1"/>
          </p:nvPr>
        </p:nvSpPr>
        <p:spPr/>
        <p:txBody>
          <a:bodyPr>
            <a:normAutofit/>
          </a:bodyPr>
          <a:lstStyle/>
          <a:p>
            <a:r>
              <a:rPr lang="en-US" sz="2400" dirty="0" smtClean="0"/>
              <a:t>Total expenditure on health per capita (Intl $, 2010)     $56</a:t>
            </a:r>
          </a:p>
          <a:p>
            <a:pPr marL="3657600" lvl="8" indent="0">
              <a:buNone/>
            </a:pPr>
            <a:r>
              <a:rPr lang="en-US" sz="2400" dirty="0" smtClean="0"/>
              <a:t>	</a:t>
            </a:r>
            <a:r>
              <a:rPr lang="en-US" sz="2400" dirty="0"/>
              <a:t>	</a:t>
            </a:r>
            <a:r>
              <a:rPr lang="en-US" sz="2400" dirty="0" smtClean="0"/>
              <a:t>       U.S.         $</a:t>
            </a:r>
            <a:r>
              <a:rPr lang="en-US" sz="2400" dirty="0" smtClean="0"/>
              <a:t>8,362</a:t>
            </a:r>
            <a:endParaRPr lang="en-US" sz="2400" dirty="0" smtClean="0"/>
          </a:p>
          <a:p>
            <a:endParaRPr lang="en-US" sz="2400" dirty="0"/>
          </a:p>
          <a:p>
            <a:r>
              <a:rPr lang="en-US" sz="2400" dirty="0" smtClean="0"/>
              <a:t>Total expenditure on health as % of GDP (2010)	5.0%</a:t>
            </a:r>
          </a:p>
          <a:p>
            <a:pPr marL="457200" lvl="1" indent="0">
              <a:buNone/>
            </a:pPr>
            <a:r>
              <a:rPr lang="en-US" sz="2400" dirty="0"/>
              <a:t>	</a:t>
            </a:r>
            <a:r>
              <a:rPr lang="en-US" sz="2400" dirty="0" smtClean="0"/>
              <a:t>					  U.S.     17.9%</a:t>
            </a:r>
            <a:endParaRPr lang="en-US" sz="2400" dirty="0"/>
          </a:p>
        </p:txBody>
      </p:sp>
    </p:spTree>
    <p:extLst>
      <p:ext uri="{BB962C8B-B14F-4D97-AF65-F5344CB8AC3E}">
        <p14:creationId xmlns:p14="http://schemas.microsoft.com/office/powerpoint/2010/main" val="2605550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Impacted Yearly</a:t>
            </a:r>
            <a:endParaRPr lang="en-US" dirty="0"/>
          </a:p>
        </p:txBody>
      </p:sp>
      <p:sp>
        <p:nvSpPr>
          <p:cNvPr id="3" name="Content Placeholder 2"/>
          <p:cNvSpPr>
            <a:spLocks noGrp="1"/>
          </p:cNvSpPr>
          <p:nvPr>
            <p:ph idx="1"/>
          </p:nvPr>
        </p:nvSpPr>
        <p:spPr>
          <a:xfrm>
            <a:off x="2819400" y="1827681"/>
            <a:ext cx="3486357" cy="859639"/>
          </a:xfrm>
        </p:spPr>
        <p:txBody>
          <a:bodyPr>
            <a:normAutofit/>
          </a:bodyPr>
          <a:lstStyle/>
          <a:p>
            <a:pPr marL="0" indent="0">
              <a:buNone/>
            </a:pPr>
            <a:r>
              <a:rPr lang="en-US" dirty="0" smtClean="0"/>
              <a:t>It is estimated that almost 37,000 Malians have TB.</a:t>
            </a:r>
          </a:p>
          <a:p>
            <a:pPr marL="0" indent="0">
              <a:buNone/>
            </a:pPr>
            <a:endParaRPr lang="en-US" dirty="0"/>
          </a:p>
        </p:txBody>
      </p:sp>
      <p:pic>
        <p:nvPicPr>
          <p:cNvPr id="3074" name="Picture 2" descr="http://www.doctorswithoutborders.org/images/news/2008/412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667000"/>
            <a:ext cx="5923927" cy="3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64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with the disease	</a:t>
            </a:r>
            <a:endParaRPr lang="en-US" dirty="0"/>
          </a:p>
        </p:txBody>
      </p:sp>
      <p:sp>
        <p:nvSpPr>
          <p:cNvPr id="3" name="Content Placeholder 2"/>
          <p:cNvSpPr>
            <a:spLocks noGrp="1"/>
          </p:cNvSpPr>
          <p:nvPr>
            <p:ph idx="1"/>
          </p:nvPr>
        </p:nvSpPr>
        <p:spPr>
          <a:xfrm>
            <a:off x="1009443" y="1807361"/>
            <a:ext cx="7125112" cy="1012039"/>
          </a:xfrm>
        </p:spPr>
        <p:txBody>
          <a:bodyPr/>
          <a:lstStyle/>
          <a:p>
            <a:pPr marL="0" indent="0">
              <a:buNone/>
            </a:pPr>
            <a:r>
              <a:rPr lang="en-US" dirty="0"/>
              <a:t>Only 20% of Malians who have TB are </a:t>
            </a:r>
            <a:r>
              <a:rPr lang="en-US" dirty="0" smtClean="0"/>
              <a:t>diagnosed which leaves 80% that are not diagnosed and not seeking treatment</a:t>
            </a:r>
            <a:endParaRPr lang="en-US" dirty="0"/>
          </a:p>
          <a:p>
            <a:endParaRPr lang="en-US" dirty="0"/>
          </a:p>
        </p:txBody>
      </p:sp>
      <p:pic>
        <p:nvPicPr>
          <p:cNvPr id="4098" name="Picture 2" descr="http://www.irrawaddy.org/wp-content/uploads/2013/01/2.-SM-210113-Malaria-e13587443853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743199"/>
            <a:ext cx="6400800" cy="3746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129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457200"/>
            <a:ext cx="7125113" cy="924475"/>
          </a:xfrm>
        </p:spPr>
        <p:txBody>
          <a:bodyPr/>
          <a:lstStyle/>
          <a:p>
            <a:r>
              <a:rPr lang="en-US" dirty="0" smtClean="0"/>
              <a:t>Treatment</a:t>
            </a:r>
            <a:endParaRPr lang="en-US" dirty="0"/>
          </a:p>
        </p:txBody>
      </p:sp>
      <p:pic>
        <p:nvPicPr>
          <p:cNvPr id="1026" name="Picture 2" descr="http://www.cbc.ca/gfx/images/news/photos/2012/12/31/hi-tb-meds-dec31-8col.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0085" y="1371600"/>
            <a:ext cx="8392915"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244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218525"/>
            <a:ext cx="7125113" cy="924475"/>
          </a:xfrm>
        </p:spPr>
        <p:txBody>
          <a:bodyPr/>
          <a:lstStyle/>
          <a:p>
            <a:endParaRPr lang="en-US" dirty="0"/>
          </a:p>
        </p:txBody>
      </p:sp>
      <p:pic>
        <p:nvPicPr>
          <p:cNvPr id="2050" name="Picture 2" descr="http://www.theglobalfund.org/uploadedImages/Images/Blog/blog-photo-2013-01-18.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2779" y="619689"/>
            <a:ext cx="8466421" cy="5628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22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the disease</a:t>
            </a:r>
            <a:endParaRPr lang="en-US" dirty="0"/>
          </a:p>
        </p:txBody>
      </p:sp>
      <p:sp>
        <p:nvSpPr>
          <p:cNvPr id="3" name="Content Placeholder 2"/>
          <p:cNvSpPr>
            <a:spLocks noGrp="1"/>
          </p:cNvSpPr>
          <p:nvPr>
            <p:ph idx="1"/>
          </p:nvPr>
        </p:nvSpPr>
        <p:spPr>
          <a:xfrm>
            <a:off x="457200" y="1807361"/>
            <a:ext cx="8077200" cy="4051437"/>
          </a:xfrm>
        </p:spPr>
        <p:txBody>
          <a:bodyPr>
            <a:noAutofit/>
          </a:bodyPr>
          <a:lstStyle/>
          <a:p>
            <a:r>
              <a:rPr lang="en-US" sz="2400" dirty="0"/>
              <a:t>5.6% of the yearly GPD in Mali goes toward health.</a:t>
            </a:r>
          </a:p>
          <a:p>
            <a:r>
              <a:rPr lang="en-US" sz="2400" dirty="0" smtClean="0"/>
              <a:t>NTP </a:t>
            </a:r>
          </a:p>
          <a:p>
            <a:pPr lvl="1"/>
            <a:r>
              <a:rPr lang="en-US" sz="2400" dirty="0" smtClean="0"/>
              <a:t>2008 </a:t>
            </a:r>
            <a:r>
              <a:rPr lang="en-US" sz="2400" dirty="0"/>
              <a:t>it was at its highest funding </a:t>
            </a:r>
            <a:endParaRPr lang="en-US" sz="2400" dirty="0" smtClean="0"/>
          </a:p>
          <a:p>
            <a:pPr lvl="1"/>
            <a:r>
              <a:rPr lang="en-US" sz="2400" dirty="0" smtClean="0"/>
              <a:t>In </a:t>
            </a:r>
            <a:r>
              <a:rPr lang="en-US" sz="2400" dirty="0"/>
              <a:t>2009 the funding dropped to about $3 million.  </a:t>
            </a:r>
            <a:endParaRPr lang="en-US" sz="2400" dirty="0" smtClean="0"/>
          </a:p>
          <a:p>
            <a:pPr lvl="1"/>
            <a:r>
              <a:rPr lang="en-US" sz="2400" dirty="0" smtClean="0"/>
              <a:t>Both </a:t>
            </a:r>
            <a:r>
              <a:rPr lang="en-US" sz="2400" dirty="0"/>
              <a:t>years only about $0.9 million was from government funding.  A majority of the rest of the funding was coming from Global funding.  </a:t>
            </a:r>
          </a:p>
        </p:txBody>
      </p:sp>
    </p:spTree>
    <p:extLst>
      <p:ext uri="{BB962C8B-B14F-4D97-AF65-F5344CB8AC3E}">
        <p14:creationId xmlns:p14="http://schemas.microsoft.com/office/powerpoint/2010/main" val="96923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Mali doing to Combat and Prevent TB?</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4978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638" y="2260600"/>
            <a:ext cx="3632200" cy="36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661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67400" cy="45719"/>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516563"/>
          </a:xfrm>
        </p:spPr>
        <p:txBody>
          <a:bodyPr>
            <a:normAutofit/>
          </a:bodyPr>
          <a:lstStyle/>
          <a:p>
            <a:r>
              <a:rPr lang="en-US" sz="2400" dirty="0" smtClean="0"/>
              <a:t>The Global Fund programs</a:t>
            </a:r>
          </a:p>
          <a:p>
            <a:pPr marL="0" indent="0">
              <a:buNone/>
            </a:pPr>
            <a:endParaRPr lang="en-US" sz="2400" dirty="0" smtClean="0"/>
          </a:p>
          <a:p>
            <a:r>
              <a:rPr lang="en-US" sz="2400" dirty="0" smtClean="0"/>
              <a:t>WHO DOTs (directly observed treatment) program</a:t>
            </a:r>
          </a:p>
          <a:p>
            <a:endParaRPr lang="en-US" sz="2400" dirty="0" smtClean="0"/>
          </a:p>
          <a:p>
            <a:r>
              <a:rPr lang="en-US" sz="2400" dirty="0" smtClean="0"/>
              <a:t>A community approach to: education, awareness, overcrowding, sanitation, stigmas associated with the disease, early detection</a:t>
            </a:r>
            <a:endParaRPr lang="en-US" sz="2400" dirty="0"/>
          </a:p>
        </p:txBody>
      </p:sp>
    </p:spTree>
    <p:extLst>
      <p:ext uri="{BB962C8B-B14F-4D97-AF65-F5344CB8AC3E}">
        <p14:creationId xmlns:p14="http://schemas.microsoft.com/office/powerpoint/2010/main" val="207613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hlinkClick r:id="rId2"/>
              </a:rPr>
              <a:t>http://www.who.int/countries/mli/en/</a:t>
            </a:r>
            <a:endParaRPr lang="en-US" sz="2400" dirty="0"/>
          </a:p>
          <a:p>
            <a:r>
              <a:rPr lang="en-US" sz="2400" dirty="0" smtClean="0">
                <a:hlinkClick r:id="rId3"/>
              </a:rPr>
              <a:t>http://www.who.int/countries/usa/en/</a:t>
            </a:r>
            <a:endParaRPr lang="en-US" sz="2400" dirty="0" smtClean="0"/>
          </a:p>
          <a:p>
            <a:r>
              <a:rPr lang="en-US" sz="2400" dirty="0" smtClean="0">
                <a:hlinkClick r:id="rId4"/>
              </a:rPr>
              <a:t>http://www.who.int/reproductivehealth/topics/fgm/prevalence/en/index.html</a:t>
            </a:r>
            <a:endParaRPr lang="en-US" sz="2400" dirty="0" smtClean="0"/>
          </a:p>
          <a:p>
            <a:r>
              <a:rPr lang="en-US" sz="2400" dirty="0" smtClean="0">
                <a:hlinkClick r:id="rId5"/>
              </a:rPr>
              <a:t>https://www.cia.gov/library/publications/the-world-factbook/rankorder/2102rank.html?countryName=Mali&amp;countryCode=ml&amp;regionCode=afr&amp;rank=206#ml</a:t>
            </a:r>
            <a:endParaRPr lang="en-US" sz="2400" dirty="0" smtClean="0"/>
          </a:p>
          <a:p>
            <a:r>
              <a:rPr lang="en-US" sz="2400" dirty="0" smtClean="0">
                <a:hlinkClick r:id="rId6"/>
              </a:rPr>
              <a:t>http://www.who.int/bulletin/volumes/85/5/06-036210/en</a:t>
            </a:r>
            <a:r>
              <a:rPr lang="en-US" sz="2400" dirty="0" smtClean="0">
                <a:hlinkClick r:id="rId6"/>
              </a:rPr>
              <a:t>/</a:t>
            </a:r>
            <a:endParaRPr lang="en-US" sz="2400" dirty="0" smtClean="0"/>
          </a:p>
          <a:p>
            <a:pPr marL="0" indent="0">
              <a:buNone/>
            </a:pPr>
            <a:endParaRPr lang="en-US" dirty="0"/>
          </a:p>
        </p:txBody>
      </p:sp>
    </p:spTree>
    <p:extLst>
      <p:ext uri="{BB962C8B-B14F-4D97-AF65-F5344CB8AC3E}">
        <p14:creationId xmlns:p14="http://schemas.microsoft.com/office/powerpoint/2010/main" val="3158816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Cont’d</a:t>
            </a:r>
            <a:endParaRPr lang="en-US" dirty="0"/>
          </a:p>
        </p:txBody>
      </p:sp>
      <p:sp>
        <p:nvSpPr>
          <p:cNvPr id="3" name="Content Placeholder 2"/>
          <p:cNvSpPr>
            <a:spLocks noGrp="1"/>
          </p:cNvSpPr>
          <p:nvPr>
            <p:ph idx="1"/>
          </p:nvPr>
        </p:nvSpPr>
        <p:spPr>
          <a:xfrm>
            <a:off x="990600" y="2209800"/>
            <a:ext cx="7125112" cy="4051437"/>
          </a:xfrm>
        </p:spPr>
        <p:txBody>
          <a:bodyPr>
            <a:normAutofit fontScale="92500" lnSpcReduction="10000"/>
          </a:bodyPr>
          <a:lstStyle/>
          <a:p>
            <a:r>
              <a:rPr lang="en-US" sz="2400" dirty="0" smtClean="0">
                <a:hlinkClick r:id="rId2"/>
              </a:rPr>
              <a:t>http://</a:t>
            </a:r>
            <a:r>
              <a:rPr lang="en-US" sz="2400" dirty="0" smtClean="0">
                <a:hlinkClick r:id="rId2"/>
              </a:rPr>
              <a:t>allafrica.com/stories/201108030084.html</a:t>
            </a:r>
            <a:endParaRPr lang="en-US" sz="2400" dirty="0" smtClean="0"/>
          </a:p>
          <a:p>
            <a:r>
              <a:rPr lang="en-US" sz="2400" dirty="0">
                <a:hlinkClick r:id="rId3"/>
              </a:rPr>
              <a:t>http://www.afro.who.int/index.php?option=com_docman&amp;task=doc_download&amp;gid=309</a:t>
            </a:r>
            <a:endParaRPr lang="en-US" sz="2400" dirty="0"/>
          </a:p>
          <a:p>
            <a:r>
              <a:rPr lang="en-US" sz="2400" dirty="0">
                <a:hlinkClick r:id="rId4"/>
              </a:rPr>
              <a:t>http://www.ruralpovertyportal.org/country/statistics/tags/mali</a:t>
            </a:r>
            <a:endParaRPr lang="en-US" sz="2400" dirty="0"/>
          </a:p>
          <a:p>
            <a:r>
              <a:rPr lang="en-US" sz="2400" dirty="0">
                <a:hlinkClick r:id="rId5"/>
              </a:rPr>
              <a:t>http://www.globalgiving.org/projects/aids-in-africa-9/</a:t>
            </a:r>
            <a:endParaRPr lang="en-US" sz="2400" dirty="0"/>
          </a:p>
          <a:p>
            <a:r>
              <a:rPr lang="en-US" sz="2400" dirty="0">
                <a:hlinkClick r:id="rId6"/>
              </a:rPr>
              <a:t>http://</a:t>
            </a:r>
            <a:r>
              <a:rPr lang="en-US" sz="2400" dirty="0" smtClean="0">
                <a:hlinkClick r:id="rId6"/>
              </a:rPr>
              <a:t>www.who.int/bulletin/volumes/85/5/06-036210/en/index.html</a:t>
            </a:r>
            <a:endParaRPr lang="en-US" sz="2400" dirty="0" smtClean="0"/>
          </a:p>
          <a:p>
            <a:endParaRPr lang="en-US" dirty="0"/>
          </a:p>
          <a:p>
            <a:pPr marL="0" indent="0">
              <a:buNone/>
            </a:pPr>
            <a:endParaRPr lang="en-US" dirty="0"/>
          </a:p>
        </p:txBody>
      </p:sp>
    </p:spTree>
    <p:extLst>
      <p:ext uri="{BB962C8B-B14F-4D97-AF65-F5344CB8AC3E}">
        <p14:creationId xmlns:p14="http://schemas.microsoft.com/office/powerpoint/2010/main" val="4241968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Tuberculosis in Mali</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6800"/>
            <a:ext cx="6248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960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TB Vaccine Article</a:t>
            </a:r>
            <a:endParaRPr lang="en-US" dirty="0"/>
          </a:p>
        </p:txBody>
      </p:sp>
      <p:sp>
        <p:nvSpPr>
          <p:cNvPr id="3" name="Content Placeholder 2"/>
          <p:cNvSpPr>
            <a:spLocks noGrp="1"/>
          </p:cNvSpPr>
          <p:nvPr>
            <p:ph idx="1"/>
          </p:nvPr>
        </p:nvSpPr>
        <p:spPr/>
        <p:txBody>
          <a:bodyPr/>
          <a:lstStyle/>
          <a:p>
            <a:r>
              <a:rPr lang="en-US" sz="2400" dirty="0" smtClean="0">
                <a:hlinkClick r:id="rId3"/>
              </a:rPr>
              <a:t>http://</a:t>
            </a:r>
            <a:r>
              <a:rPr lang="en-US" sz="2400" dirty="0" smtClean="0">
                <a:hlinkClick r:id="rId3"/>
              </a:rPr>
              <a:t>www.irinnews.org/Report/96557/HEALTH-New-TB-vaccine-on-the-horizon</a:t>
            </a:r>
            <a:endParaRPr lang="en-US" sz="2400" dirty="0" smtClean="0"/>
          </a:p>
          <a:p>
            <a:endParaRPr lang="en-US" dirty="0"/>
          </a:p>
        </p:txBody>
      </p:sp>
    </p:spTree>
    <p:extLst>
      <p:ext uri="{BB962C8B-B14F-4D97-AF65-F5344CB8AC3E}">
        <p14:creationId xmlns:p14="http://schemas.microsoft.com/office/powerpoint/2010/main" val="2820474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2452"/>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51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eesproject.com/verplaatsing/wp-content/uploads/2008/10/130_3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9749668" cy="650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573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fricaguide.com/photolibrary/images/uploads/248/stand_mali_people-39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35" y="393290"/>
            <a:ext cx="8896965" cy="593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168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oursurprisingworld.com/wp-content/uploads/2008/01/mali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9" y="373626"/>
            <a:ext cx="9038735"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538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holidaycheck.com/data/urlaubsbilder/images/126/11228986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745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africaguide.com/photolibrary/images/uploads/248/stand_mali_people-39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448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99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smtClean="0"/>
              <a:t>Mali by Numbers</a:t>
            </a:r>
            <a:endParaRPr lang="en-US" dirty="0"/>
          </a:p>
        </p:txBody>
      </p:sp>
      <p:sp>
        <p:nvSpPr>
          <p:cNvPr id="3" name="Subtitle 2"/>
          <p:cNvSpPr>
            <a:spLocks noGrp="1"/>
          </p:cNvSpPr>
          <p:nvPr>
            <p:ph type="subTitle" idx="1"/>
          </p:nvPr>
        </p:nvSpPr>
        <p:spPr>
          <a:xfrm>
            <a:off x="228600" y="1447800"/>
            <a:ext cx="8610600" cy="5029200"/>
          </a:xfrm>
        </p:spPr>
        <p:txBody>
          <a:bodyPr>
            <a:normAutofit fontScale="92500" lnSpcReduction="10000"/>
          </a:bodyPr>
          <a:lstStyle/>
          <a:p>
            <a:pPr marL="457200" indent="-457200" algn="l">
              <a:buFont typeface="Arial" pitchFamily="34" charset="0"/>
              <a:buChar char="•"/>
            </a:pPr>
            <a:r>
              <a:rPr lang="en-US" sz="2400" dirty="0" smtClean="0">
                <a:solidFill>
                  <a:schemeClr val="tx1"/>
                </a:solidFill>
              </a:rPr>
              <a:t>Population     15,370,000</a:t>
            </a:r>
          </a:p>
          <a:p>
            <a:pPr algn="l"/>
            <a:r>
              <a:rPr lang="en-US" sz="2400" dirty="0">
                <a:solidFill>
                  <a:schemeClr val="tx1"/>
                </a:solidFill>
              </a:rPr>
              <a:t>	</a:t>
            </a:r>
            <a:r>
              <a:rPr lang="en-US" sz="2400" dirty="0" smtClean="0">
                <a:solidFill>
                  <a:schemeClr val="tx1"/>
                </a:solidFill>
              </a:rPr>
              <a:t>U.S.    310,384,000</a:t>
            </a:r>
          </a:p>
          <a:p>
            <a:pPr algn="l"/>
            <a:endParaRPr lang="en-US" sz="2400" dirty="0" smtClean="0">
              <a:solidFill>
                <a:schemeClr val="tx1"/>
              </a:solidFill>
            </a:endParaRPr>
          </a:p>
          <a:p>
            <a:pPr marL="342900" indent="-342900" algn="l">
              <a:buFont typeface="Arial" pitchFamily="34" charset="0"/>
              <a:buChar char="•"/>
            </a:pPr>
            <a:r>
              <a:rPr lang="en-US" sz="2400" dirty="0" smtClean="0">
                <a:solidFill>
                  <a:schemeClr val="tx1"/>
                </a:solidFill>
              </a:rPr>
              <a:t>Gross national income per capita (international $)          $1,030</a:t>
            </a:r>
          </a:p>
          <a:p>
            <a:pPr algn="l"/>
            <a:r>
              <a:rPr lang="en-US" sz="2400" dirty="0" smtClean="0">
                <a:solidFill>
                  <a:schemeClr val="tx1"/>
                </a:solidFill>
              </a:rPr>
              <a:t>							U.S.    $47,310</a:t>
            </a:r>
          </a:p>
          <a:p>
            <a:pPr marL="457200" indent="-457200" algn="l">
              <a:buFont typeface="Arial" pitchFamily="34" charset="0"/>
              <a:buChar char="•"/>
            </a:pPr>
            <a:r>
              <a:rPr lang="en-US" sz="2400" dirty="0" smtClean="0">
                <a:solidFill>
                  <a:schemeClr val="tx1"/>
                </a:solidFill>
              </a:rPr>
              <a:t>Life expectancy at birth m/f (years)      50/56</a:t>
            </a:r>
          </a:p>
          <a:p>
            <a:pPr algn="l"/>
            <a:r>
              <a:rPr lang="en-US" sz="2400" dirty="0" smtClean="0">
                <a:solidFill>
                  <a:schemeClr val="tx1"/>
                </a:solidFill>
              </a:rPr>
              <a:t>				</a:t>
            </a:r>
            <a:r>
              <a:rPr lang="en-US" sz="2400" dirty="0">
                <a:solidFill>
                  <a:schemeClr val="tx1"/>
                </a:solidFill>
              </a:rPr>
              <a:t>	</a:t>
            </a:r>
            <a:r>
              <a:rPr lang="en-US" sz="2400" dirty="0" smtClean="0">
                <a:solidFill>
                  <a:schemeClr val="tx1"/>
                </a:solidFill>
              </a:rPr>
              <a:t>U.S.   76/81</a:t>
            </a:r>
          </a:p>
          <a:p>
            <a:pPr algn="l"/>
            <a:endParaRPr lang="en-US" sz="2400" dirty="0" smtClean="0">
              <a:solidFill>
                <a:schemeClr val="tx1"/>
              </a:solidFill>
            </a:endParaRPr>
          </a:p>
          <a:p>
            <a:pPr marL="342900" indent="-342900" algn="l">
              <a:buFont typeface="Arial" pitchFamily="34" charset="0"/>
              <a:buChar char="•"/>
            </a:pPr>
            <a:r>
              <a:rPr lang="en-US" sz="2400" dirty="0" smtClean="0">
                <a:solidFill>
                  <a:schemeClr val="tx1"/>
                </a:solidFill>
              </a:rPr>
              <a:t>Probability of dying under five (per 1 000 live births)     176</a:t>
            </a:r>
          </a:p>
          <a:p>
            <a:pPr algn="l"/>
            <a:r>
              <a:rPr lang="en-US" sz="2400" dirty="0">
                <a:solidFill>
                  <a:schemeClr val="tx1"/>
                </a:solidFill>
              </a:rPr>
              <a:t>	</a:t>
            </a:r>
            <a:r>
              <a:rPr lang="en-US" sz="2400" dirty="0" smtClean="0">
                <a:solidFill>
                  <a:schemeClr val="tx1"/>
                </a:solidFill>
              </a:rPr>
              <a:t>					        	U.S.   8</a:t>
            </a:r>
          </a:p>
        </p:txBody>
      </p:sp>
    </p:spTree>
    <p:extLst>
      <p:ext uri="{BB962C8B-B14F-4D97-AF65-F5344CB8AC3E}">
        <p14:creationId xmlns:p14="http://schemas.microsoft.com/office/powerpoint/2010/main" val="145640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1295</TotalTime>
  <Words>913</Words>
  <Application>Microsoft Office PowerPoint</Application>
  <PresentationFormat>On-screen Show (4:3)</PresentationFormat>
  <Paragraphs>91</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Summer</vt:lpstr>
      <vt:lpstr>Globalization in Health Care</vt:lpstr>
      <vt:lpstr>Tuberculosis in Mali</vt:lpstr>
      <vt:lpstr>PowerPoint Presentation</vt:lpstr>
      <vt:lpstr>PowerPoint Presentation</vt:lpstr>
      <vt:lpstr>PowerPoint Presentation</vt:lpstr>
      <vt:lpstr>PowerPoint Presentation</vt:lpstr>
      <vt:lpstr>PowerPoint Presentation</vt:lpstr>
      <vt:lpstr>PowerPoint Presentation</vt:lpstr>
      <vt:lpstr>Mali by Numbers</vt:lpstr>
      <vt:lpstr>Total Expenditure on Health</vt:lpstr>
      <vt:lpstr>Impacted Yearly</vt:lpstr>
      <vt:lpstr>Living with the disease </vt:lpstr>
      <vt:lpstr>Treatment</vt:lpstr>
      <vt:lpstr>PowerPoint Presentation</vt:lpstr>
      <vt:lpstr>Cost of the disease</vt:lpstr>
      <vt:lpstr>What is Mali doing to Combat and Prevent TB?</vt:lpstr>
      <vt:lpstr>PowerPoint Presentation</vt:lpstr>
      <vt:lpstr>Sources</vt:lpstr>
      <vt:lpstr>Sources Cont’d</vt:lpstr>
      <vt:lpstr>New TB Vaccine Article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Amanda</cp:lastModifiedBy>
  <cp:revision>29</cp:revision>
  <dcterms:created xsi:type="dcterms:W3CDTF">2013-01-20T21:26:49Z</dcterms:created>
  <dcterms:modified xsi:type="dcterms:W3CDTF">2013-01-21T20:31:39Z</dcterms:modified>
</cp:coreProperties>
</file>