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handoutMasterIdLst>
    <p:handoutMasterId r:id="rId13"/>
  </p:handoutMasterIdLst>
  <p:sldIdLst>
    <p:sldId id="256" r:id="rId2"/>
    <p:sldId id="257" r:id="rId3"/>
    <p:sldId id="258" r:id="rId4"/>
    <p:sldId id="259" r:id="rId5"/>
    <p:sldId id="263" r:id="rId6"/>
    <p:sldId id="260" r:id="rId7"/>
    <p:sldId id="266" r:id="rId8"/>
    <p:sldId id="267" r:id="rId9"/>
    <p:sldId id="268"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946"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59CAB5-C0ED-4C32-BD00-C6425EBA2A54}" type="datetimeFigureOut">
              <a:rPr lang="en-US" smtClean="0"/>
              <a:pPr/>
              <a:t>1/30/2011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5DB264-2A25-45D4-B6AF-E63E44842E17}" type="slidenum">
              <a:rPr lang="en-US" smtClean="0"/>
              <a:pPr/>
              <a:t>‹#›</a:t>
            </a:fld>
            <a:endParaRPr lang="en-U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5CAB6C-8FF2-42F3-9C25-50F081A9A258}" type="datetimeFigureOut">
              <a:rPr lang="en-US" smtClean="0"/>
              <a:pPr/>
              <a:t>1/30/2011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0E27E0-80F9-48BB-B3A9-22BE3E8C0F4B}" type="slidenum">
              <a:rPr lang="en-US" smtClean="0"/>
              <a:pPr/>
              <a:t>‹#›</a:t>
            </a:fld>
            <a:endParaRPr lang="en-US"/>
          </a:p>
        </p:txBody>
      </p:sp>
    </p:spTree>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Footer Placeholder 4"/>
          <p:cNvSpPr>
            <a:spLocks noGrp="1"/>
          </p:cNvSpPr>
          <p:nvPr>
            <p:ph type="ftr" sz="quarter"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Footer Placeholder 4"/>
          <p:cNvSpPr>
            <a:spLocks noGrp="1"/>
          </p:cNvSpPr>
          <p:nvPr>
            <p:ph type="ftr" sz="quarter" idx="10"/>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Footer Placeholder 4"/>
          <p:cNvSpPr>
            <a:spLocks noGrp="1"/>
          </p:cNvSpPr>
          <p:nvPr>
            <p:ph type="ftr" sz="quarter" idx="10"/>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Footer Placeholder 4"/>
          <p:cNvSpPr>
            <a:spLocks noGrp="1"/>
          </p:cNvSpPr>
          <p:nvPr>
            <p:ph type="ftr" sz="quarter" idx="10"/>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5" name="Footer Placeholder 4"/>
          <p:cNvSpPr>
            <a:spLocks noGrp="1"/>
          </p:cNvSpPr>
          <p:nvPr>
            <p:ph type="ftr" sz="quarter" idx="10"/>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5A3AA4C-EBD6-4A54-86C6-2A85F4BF1B1C}" type="datetime1">
              <a:rPr lang="en-US" smtClean="0"/>
              <a:pPr/>
              <a:t>1/30/2011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B163DAE-0974-4BCE-9DA2-D47C5245237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DE9BEA-EAFC-4FE2-B4E2-B8EDE2334B49}" type="datetime1">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F5EC85-ED83-4934-B5F0-2E6E3935F638}" type="datetime1">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8797E8-088D-4275-B4FA-56A516A2D0F3}" type="datetime1">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E42FD53-E2EC-4794-936A-9AFEBD3CC7EC}" type="datetime1">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63DAE-0974-4BCE-9DA2-D47C5245237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B56893-9011-42D0-84D3-3FDB4DC5AD98}" type="datetime1">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785F867-E335-4B47-9904-172EA7BBFA01}" type="datetime1">
              <a:rPr lang="en-US" smtClean="0"/>
              <a:pPr/>
              <a:t>1/30/2011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CEA6861-8822-4912-8DB7-A830373F1333}" type="datetime1">
              <a:rPr lang="en-US" smtClean="0"/>
              <a:pPr/>
              <a:t>1/30/2011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FAA0D5-99FF-4941-8C65-8BF54DBF3926}" type="datetime1">
              <a:rPr lang="en-US" smtClean="0"/>
              <a:pPr/>
              <a:t>1/30/2011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D78B28-475A-4EF8-A498-A4653F2C158E}" type="datetime1">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63DAE-0974-4BCE-9DA2-D47C524523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780C6F0-6D05-4D2F-960E-A8FDB4E054E6}" type="datetime1">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B163DAE-0974-4BCE-9DA2-D47C5245237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5197E61-619C-4E8F-A715-8855DFA59C72}" type="datetime1">
              <a:rPr lang="en-US" smtClean="0"/>
              <a:pPr/>
              <a:t>1/30/2011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B163DAE-0974-4BCE-9DA2-D47C5245237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tate.gov/p/eur/ci/sw/"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wmf"/><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3" Type="http://schemas.openxmlformats.org/officeDocument/2006/relationships/hyperlink" Target="http://onlinelibrary.wiley.com/doi/10.1111/j.1464-5491.2009.02786.x/abstract" TargetMode="External"/><Relationship Id="rId7" Type="http://schemas.openxmlformats.org/officeDocument/2006/relationships/hyperlink" Target="http://www.thelocal.se/30196/20101113/"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heapro.oxfordjournals.org/content/17/4/317.abstract" TargetMode="External"/><Relationship Id="rId5" Type="http://schemas.openxmlformats.org/officeDocument/2006/relationships/hyperlink" Target="http://www.prospects.ac.uk/sweden_job_market.htm" TargetMode="External"/><Relationship Id="rId4" Type="http://schemas.openxmlformats.org/officeDocument/2006/relationships/hyperlink" Target="http://www.state.gov/r/pa/ei/bgn/2880.ht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704850"/>
            <a:ext cx="8229600" cy="1143000"/>
          </a:xfrm>
        </p:spPr>
        <p:txBody>
          <a:bodyPr/>
          <a:lstStyle/>
          <a:p>
            <a:r>
              <a:rPr lang="en-US" dirty="0" smtClean="0"/>
              <a:t>Sweden</a:t>
            </a:r>
            <a:endParaRPr lang="en-US" dirty="0"/>
          </a:p>
        </p:txBody>
      </p:sp>
      <p:sp>
        <p:nvSpPr>
          <p:cNvPr id="3" name="Subtitle 2"/>
          <p:cNvSpPr>
            <a:spLocks noGrp="1"/>
          </p:cNvSpPr>
          <p:nvPr>
            <p:ph type="body" idx="4294967295"/>
          </p:nvPr>
        </p:nvSpPr>
        <p:spPr>
          <a:xfrm>
            <a:off x="0" y="1855788"/>
            <a:ext cx="4040188" cy="658812"/>
          </a:xfrm>
        </p:spPr>
        <p:txBody>
          <a:bodyPr/>
          <a:lstStyle/>
          <a:p>
            <a:r>
              <a:rPr lang="en-US" dirty="0" smtClean="0"/>
              <a:t>Diabetes</a:t>
            </a:r>
            <a:endParaRPr lang="en-US" dirty="0"/>
          </a:p>
        </p:txBody>
      </p:sp>
      <p:sp>
        <p:nvSpPr>
          <p:cNvPr id="5" name="Text Placeholder 4"/>
          <p:cNvSpPr>
            <a:spLocks noGrp="1"/>
          </p:cNvSpPr>
          <p:nvPr>
            <p:ph type="body" sz="half" idx="4294967295"/>
          </p:nvPr>
        </p:nvSpPr>
        <p:spPr>
          <a:xfrm>
            <a:off x="5102225" y="1860550"/>
            <a:ext cx="4041775" cy="654050"/>
          </a:xfrm>
        </p:spPr>
        <p:txBody>
          <a:bodyPr>
            <a:normAutofit fontScale="85000" lnSpcReduction="20000"/>
          </a:bodyPr>
          <a:lstStyle/>
          <a:p>
            <a:r>
              <a:rPr lang="en-US" dirty="0" smtClean="0"/>
              <a:t>Official Name: </a:t>
            </a:r>
            <a:r>
              <a:rPr lang="en-US" dirty="0" smtClean="0">
                <a:hlinkClick r:id="rId3"/>
              </a:rPr>
              <a:t>Kingdom of Sweden</a:t>
            </a:r>
            <a:endParaRPr lang="en-US" dirty="0" smtClean="0"/>
          </a:p>
          <a:p>
            <a:endParaRPr lang="en-US" dirty="0"/>
          </a:p>
        </p:txBody>
      </p:sp>
      <p:pic>
        <p:nvPicPr>
          <p:cNvPr id="1026" name="Picture 2" descr="C:\Users\kelly\AppData\Local\Temp\Temporary Internet Files\Content.IE5\HS2TVBUJ\MC900024358[1].wmf"/>
          <p:cNvPicPr>
            <a:picLocks noChangeAspect="1" noChangeArrowheads="1"/>
          </p:cNvPicPr>
          <p:nvPr/>
        </p:nvPicPr>
        <p:blipFill>
          <a:blip r:embed="rId4" cstate="print"/>
          <a:srcRect/>
          <a:stretch>
            <a:fillRect/>
          </a:stretch>
        </p:blipFill>
        <p:spPr bwMode="auto">
          <a:xfrm>
            <a:off x="4724400" y="3581400"/>
            <a:ext cx="3767138" cy="2351088"/>
          </a:xfrm>
          <a:prstGeom prst="rect">
            <a:avLst/>
          </a:prstGeom>
          <a:noFill/>
        </p:spPr>
      </p:pic>
      <p:pic>
        <p:nvPicPr>
          <p:cNvPr id="1027" name="Picture 3" descr="C:\Users\kelly\AppData\Local\Temp\Temporary Internet Files\Content.IE5\HS2TVBUJ\MC900155288[1].wmf"/>
          <p:cNvPicPr>
            <a:picLocks noChangeAspect="1" noChangeArrowheads="1"/>
          </p:cNvPicPr>
          <p:nvPr/>
        </p:nvPicPr>
        <p:blipFill>
          <a:blip r:embed="rId5" cstate="print"/>
          <a:srcRect/>
          <a:stretch>
            <a:fillRect/>
          </a:stretch>
        </p:blipFill>
        <p:spPr bwMode="auto">
          <a:xfrm>
            <a:off x="1828800" y="3476625"/>
            <a:ext cx="942975" cy="1831975"/>
          </a:xfrm>
          <a:prstGeom prst="rect">
            <a:avLst/>
          </a:prstGeom>
          <a:noFill/>
        </p:spPr>
      </p:pic>
      <p:sp>
        <p:nvSpPr>
          <p:cNvPr id="9" name="Footer Placeholder 8"/>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Content Placeholder 3"/>
          <p:cNvSpPr>
            <a:spLocks noGrp="1"/>
          </p:cNvSpPr>
          <p:nvPr>
            <p:ph idx="1"/>
          </p:nvPr>
        </p:nvSpPr>
        <p:spPr/>
        <p:txBody>
          <a:bodyPr>
            <a:normAutofit/>
          </a:bodyPr>
          <a:lstStyle/>
          <a:p>
            <a:r>
              <a:rPr lang="en-US" sz="1600" dirty="0" smtClean="0">
                <a:latin typeface="Arial Rounded MT Bold" pitchFamily="34" charset="0"/>
                <a:hlinkClick r:id="rId3"/>
              </a:rPr>
              <a:t>http://onlinelibrary.wiley.com/doi/10.1111/j.1464-5491.2009.02786.x/abstract</a:t>
            </a:r>
            <a:endParaRPr lang="en-US" sz="1600" dirty="0" smtClean="0">
              <a:latin typeface="Arial Rounded MT Bold" pitchFamily="34" charset="0"/>
            </a:endParaRPr>
          </a:p>
          <a:p>
            <a:r>
              <a:rPr lang="en-US" sz="1600" dirty="0" smtClean="0">
                <a:latin typeface="Arial Rounded MT Bold" pitchFamily="34" charset="0"/>
              </a:rPr>
              <a:t>http://translate.googleusercontent.com/translate_c?hl=en&amp;sl=sv&amp;u=http://www.diabetesfonden.se/Om-diabetes/&amp;prev=/search%3Fq%3Dswedish%2Bdiabetes%2Bassociation%26hl%3Den%26rls%3Dcom.microsoft:en-us:IE-SearchBox%26rlz%3D1I7DKUS_en%26prmd%3Divns&amp;rurl=translate.google.com&amp;usg=ALkJrhjDQf6wUUwFgQKS5Dm5jG7eGj7hUw</a:t>
            </a:r>
          </a:p>
          <a:p>
            <a:r>
              <a:rPr lang="en-US" sz="1600" dirty="0" smtClean="0">
                <a:latin typeface="Arial Rounded MT Bold" pitchFamily="34" charset="0"/>
                <a:hlinkClick r:id="rId4"/>
              </a:rPr>
              <a:t>http://www.state.gov/r/pa/ei/bgn/2880.htm</a:t>
            </a:r>
            <a:endParaRPr lang="en-US" sz="1600" dirty="0" smtClean="0">
              <a:latin typeface="Arial Rounded MT Bold" pitchFamily="34" charset="0"/>
            </a:endParaRPr>
          </a:p>
          <a:p>
            <a:endParaRPr lang="en-US" sz="1600" dirty="0" smtClean="0">
              <a:latin typeface="Arial Rounded MT Bold" pitchFamily="34" charset="0"/>
            </a:endParaRPr>
          </a:p>
          <a:p>
            <a:r>
              <a:rPr lang="en-US" sz="1400" dirty="0" smtClean="0">
                <a:latin typeface="Arial Rounded MT Bold" pitchFamily="34" charset="0"/>
                <a:hlinkClick r:id="rId5"/>
              </a:rPr>
              <a:t>http://</a:t>
            </a:r>
            <a:r>
              <a:rPr lang="en-US" sz="1400" dirty="0" smtClean="0">
                <a:latin typeface="Arial Rounded MT Bold" pitchFamily="34" charset="0"/>
                <a:hlinkClick r:id="rId5"/>
              </a:rPr>
              <a:t>www.prospects.ac.uk/sweden_job_market.htm</a:t>
            </a:r>
            <a:endParaRPr lang="en-US" sz="1400" dirty="0" smtClean="0">
              <a:latin typeface="Arial Rounded MT Bold" pitchFamily="34" charset="0"/>
            </a:endParaRPr>
          </a:p>
          <a:p>
            <a:r>
              <a:rPr lang="en-US" sz="1400" dirty="0" smtClean="0">
                <a:hlinkClick r:id="rId6"/>
              </a:rPr>
              <a:t>http://</a:t>
            </a:r>
            <a:r>
              <a:rPr lang="en-US" sz="1400" dirty="0" smtClean="0">
                <a:hlinkClick r:id="rId6"/>
              </a:rPr>
              <a:t>heapro.oxfordjournals.org/content/17/4/317.abstract</a:t>
            </a:r>
            <a:endParaRPr lang="en-US" sz="1400" dirty="0" smtClean="0"/>
          </a:p>
          <a:p>
            <a:r>
              <a:rPr lang="en-US" sz="1400" dirty="0" smtClean="0">
                <a:hlinkClick r:id="rId7"/>
              </a:rPr>
              <a:t>http://www.thelocal.se/30196/20101113/</a:t>
            </a:r>
            <a:endParaRPr lang="en-US" sz="1400" dirty="0" smtClean="0"/>
          </a:p>
          <a:p>
            <a:endParaRPr lang="en-US" sz="1400" dirty="0" smtClean="0"/>
          </a:p>
          <a:p>
            <a:endParaRPr lang="en-US" sz="1400" dirty="0" smtClean="0">
              <a:latin typeface="Arial Rounded MT Bold" pitchFamily="34" charset="0"/>
            </a:endParaRPr>
          </a:p>
          <a:p>
            <a:endParaRPr lang="en-US" sz="1400" dirty="0" smtClean="0">
              <a:latin typeface="Arial Rounded MT Bold" pitchFamily="34" charset="0"/>
            </a:endParaRPr>
          </a:p>
          <a:p>
            <a:endParaRPr lang="en-US" dirty="0" smtClean="0"/>
          </a:p>
          <a:p>
            <a:endParaRPr lang="en-US" dirty="0"/>
          </a:p>
        </p:txBody>
      </p:sp>
      <p:sp>
        <p:nvSpPr>
          <p:cNvPr id="2" name="Footer Placeholder 1"/>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4294967295"/>
          </p:nvPr>
        </p:nvSpPr>
        <p:spPr>
          <a:xfrm>
            <a:off x="0" y="1981200"/>
            <a:ext cx="4040188" cy="4379913"/>
          </a:xfrm>
        </p:spPr>
        <p:txBody>
          <a:bodyPr/>
          <a:lstStyle/>
          <a:p>
            <a:endParaRPr lang="en-US" dirty="0" smtClean="0"/>
          </a:p>
          <a:p>
            <a:endParaRPr lang="en-US" dirty="0" smtClean="0"/>
          </a:p>
          <a:p>
            <a:r>
              <a:rPr lang="en-US" dirty="0" smtClean="0">
                <a:latin typeface="Arial Rounded MT Bold" pitchFamily="34" charset="0"/>
              </a:rPr>
              <a:t>Area:   173,731 sq. mi.--slightly larger than California.</a:t>
            </a:r>
            <a:r>
              <a:rPr lang="en-US" dirty="0" smtClean="0"/>
              <a:t/>
            </a:r>
            <a:br>
              <a:rPr lang="en-US" dirty="0" smtClean="0"/>
            </a:br>
            <a:endParaRPr lang="en-US" dirty="0"/>
          </a:p>
        </p:txBody>
      </p:sp>
      <p:sp>
        <p:nvSpPr>
          <p:cNvPr id="6" name="Content Placeholder 5"/>
          <p:cNvSpPr>
            <a:spLocks noGrp="1"/>
          </p:cNvSpPr>
          <p:nvPr>
            <p:ph sz="quarter" idx="4294967295"/>
          </p:nvPr>
        </p:nvSpPr>
        <p:spPr>
          <a:xfrm>
            <a:off x="5102225" y="2362200"/>
            <a:ext cx="4041775" cy="4495800"/>
          </a:xfrm>
        </p:spPr>
        <p:txBody>
          <a:bodyPr/>
          <a:lstStyle/>
          <a:p>
            <a:endParaRPr lang="en-US" dirty="0" smtClean="0"/>
          </a:p>
          <a:p>
            <a:r>
              <a:rPr lang="en-US" dirty="0" smtClean="0">
                <a:latin typeface="Arial Rounded MT Bold" pitchFamily="34" charset="0"/>
              </a:rPr>
              <a:t>In the capital city of Stockholm, daily  average temperatures fall to 27°F in February, and get up to 64°F in July. </a:t>
            </a:r>
            <a:endParaRPr lang="en-US" dirty="0">
              <a:latin typeface="Arial Rounded MT Bold" pitchFamily="34" charset="0"/>
            </a:endParaRPr>
          </a:p>
        </p:txBody>
      </p:sp>
      <p:pic>
        <p:nvPicPr>
          <p:cNvPr id="2050" name="Picture 2" descr="C:\Users\kelly\AppData\Local\Temp\Temporary Internet Files\Content.IE5\75PJFL78\MC900015882[1].wmf"/>
          <p:cNvPicPr>
            <a:picLocks noChangeAspect="1" noChangeArrowheads="1"/>
          </p:cNvPicPr>
          <p:nvPr/>
        </p:nvPicPr>
        <p:blipFill>
          <a:blip r:embed="rId3" cstate="print"/>
          <a:srcRect/>
          <a:stretch>
            <a:fillRect/>
          </a:stretch>
        </p:blipFill>
        <p:spPr bwMode="auto">
          <a:xfrm>
            <a:off x="3276600" y="838200"/>
            <a:ext cx="2395538" cy="1930400"/>
          </a:xfrm>
          <a:prstGeom prst="rect">
            <a:avLst/>
          </a:prstGeom>
          <a:noFill/>
        </p:spPr>
      </p:pic>
      <p:sp>
        <p:nvSpPr>
          <p:cNvPr id="8" name="Footer Placeholder 7"/>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p:txBody>
          <a:bodyPr/>
          <a:lstStyle/>
          <a:p>
            <a:endParaRPr lang="en-US" dirty="0"/>
          </a:p>
        </p:txBody>
      </p:sp>
      <p:sp>
        <p:nvSpPr>
          <p:cNvPr id="3" name="Text Placeholder 2"/>
          <p:cNvSpPr>
            <a:spLocks noGrp="1"/>
          </p:cNvSpPr>
          <p:nvPr>
            <p:ph type="body" idx="4294967295"/>
          </p:nvPr>
        </p:nvSpPr>
        <p:spPr>
          <a:xfrm>
            <a:off x="0" y="1855788"/>
            <a:ext cx="4040188" cy="658812"/>
          </a:xfrm>
        </p:spPr>
        <p:txBody>
          <a:bodyPr/>
          <a:lstStyle/>
          <a:p>
            <a:pPr>
              <a:buNone/>
            </a:pPr>
            <a:r>
              <a:rPr lang="en-US" dirty="0" smtClean="0"/>
              <a:t>Population: </a:t>
            </a:r>
            <a:r>
              <a:rPr lang="en-US" dirty="0" smtClean="0">
                <a:latin typeface="Arial Rounded MT Bold" pitchFamily="34" charset="0"/>
              </a:rPr>
              <a:t>9,373,379</a:t>
            </a:r>
            <a:endParaRPr lang="en-US" dirty="0"/>
          </a:p>
        </p:txBody>
      </p:sp>
      <p:sp>
        <p:nvSpPr>
          <p:cNvPr id="5" name="Content Placeholder 4"/>
          <p:cNvSpPr>
            <a:spLocks noGrp="1"/>
          </p:cNvSpPr>
          <p:nvPr>
            <p:ph sz="quarter" idx="4294967295"/>
          </p:nvPr>
        </p:nvSpPr>
        <p:spPr>
          <a:xfrm>
            <a:off x="0" y="2514600"/>
            <a:ext cx="4040188" cy="3846513"/>
          </a:xfrm>
        </p:spPr>
        <p:txBody>
          <a:bodyPr>
            <a:normAutofit fontScale="25000" lnSpcReduction="20000"/>
          </a:bodyPr>
          <a:lstStyle/>
          <a:p>
            <a:r>
              <a:rPr lang="en-US" sz="7400" dirty="0" smtClean="0">
                <a:latin typeface="Arial Rounded MT Bold" pitchFamily="34" charset="0"/>
              </a:rPr>
              <a:t> Ethnic groups: Indigenous Swedes, ethnic Finns, and ethnic Sami (reindeer herders). </a:t>
            </a:r>
          </a:p>
          <a:p>
            <a:pPr>
              <a:buNone/>
            </a:pPr>
            <a:endParaRPr lang="en-US" sz="7400" dirty="0" smtClean="0">
              <a:latin typeface="Arial Rounded MT Bold" pitchFamily="34" charset="0"/>
            </a:endParaRPr>
          </a:p>
          <a:p>
            <a:r>
              <a:rPr lang="en-US" sz="7400" dirty="0" smtClean="0">
                <a:latin typeface="Arial Rounded MT Bold" pitchFamily="34" charset="0"/>
              </a:rPr>
              <a:t>Immigrants (2010 est.): 14.1% of all people living in Sweden are born abroad.</a:t>
            </a:r>
          </a:p>
          <a:p>
            <a:pPr>
              <a:buNone/>
            </a:pPr>
            <a:endParaRPr lang="en-US" sz="7400" dirty="0" smtClean="0">
              <a:latin typeface="Arial Rounded MT Bold" pitchFamily="34" charset="0"/>
            </a:endParaRPr>
          </a:p>
          <a:p>
            <a:pPr>
              <a:buNone/>
            </a:pPr>
            <a:endParaRPr lang="en-US" sz="7400" dirty="0" smtClean="0">
              <a:latin typeface="Arial Rounded MT Bold" pitchFamily="34" charset="0"/>
            </a:endParaRPr>
          </a:p>
          <a:p>
            <a:pPr>
              <a:buNone/>
            </a:pPr>
            <a:r>
              <a:rPr lang="en-US" sz="7400" dirty="0" smtClean="0">
                <a:latin typeface="Arial Rounded MT Bold" pitchFamily="34" charset="0"/>
              </a:rPr>
              <a:t>   </a:t>
            </a:r>
          </a:p>
          <a:p>
            <a:pPr>
              <a:buNone/>
            </a:pPr>
            <a:r>
              <a:rPr lang="en-US" sz="7400" dirty="0" smtClean="0">
                <a:latin typeface="Arial Rounded MT Bold" pitchFamily="34" charset="0"/>
              </a:rPr>
              <a:t/>
            </a:r>
            <a:br>
              <a:rPr lang="en-US" sz="7400" dirty="0" smtClean="0">
                <a:latin typeface="Arial Rounded MT Bold" pitchFamily="34" charset="0"/>
              </a:rPr>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6" name="Content Placeholder 5"/>
          <p:cNvSpPr>
            <a:spLocks noGrp="1"/>
          </p:cNvSpPr>
          <p:nvPr>
            <p:ph sz="quarter" idx="4294967295"/>
          </p:nvPr>
        </p:nvSpPr>
        <p:spPr>
          <a:xfrm>
            <a:off x="5102225" y="2514600"/>
            <a:ext cx="4041775" cy="3846513"/>
          </a:xfrm>
        </p:spPr>
        <p:txBody>
          <a:bodyPr>
            <a:normAutofit fontScale="85000" lnSpcReduction="10000"/>
          </a:bodyPr>
          <a:lstStyle/>
          <a:p>
            <a:r>
              <a:rPr lang="en-US" sz="2100" dirty="0" smtClean="0">
                <a:latin typeface="Arial Rounded MT Bold" pitchFamily="34" charset="0"/>
              </a:rPr>
              <a:t>Education: Years compulsory—9 (ages 7-16). Literacy--99%.</a:t>
            </a:r>
          </a:p>
          <a:p>
            <a:pPr>
              <a:buNone/>
            </a:pPr>
            <a:endParaRPr lang="en-US" sz="2100" dirty="0" smtClean="0">
              <a:latin typeface="Arial Rounded MT Bold" pitchFamily="34" charset="0"/>
            </a:endParaRPr>
          </a:p>
          <a:p>
            <a:r>
              <a:rPr lang="en-US" sz="2100" dirty="0" smtClean="0">
                <a:latin typeface="Arial Rounded MT Bold" pitchFamily="34" charset="0"/>
              </a:rPr>
              <a:t>Health: Infant mortality rate (2010 est.)--2.75/1,000. Life expectancy --men 78.59 years, women 83.26 years. </a:t>
            </a:r>
          </a:p>
          <a:p>
            <a:pPr>
              <a:buNone/>
            </a:pPr>
            <a:endParaRPr lang="en-US" sz="2100" dirty="0" smtClean="0">
              <a:latin typeface="Arial Rounded MT Bold" pitchFamily="34" charset="0"/>
            </a:endParaRPr>
          </a:p>
          <a:p>
            <a:r>
              <a:rPr lang="en-US" sz="2100" dirty="0" smtClean="0">
                <a:latin typeface="Arial Rounded MT Bold" pitchFamily="34" charset="0"/>
              </a:rPr>
              <a:t>An estimated 350,000 people</a:t>
            </a:r>
          </a:p>
          <a:p>
            <a:pPr>
              <a:buNone/>
            </a:pPr>
            <a:r>
              <a:rPr lang="en-US" sz="2100" dirty="0" smtClean="0">
                <a:latin typeface="Arial Rounded MT Bold" pitchFamily="34" charset="0"/>
              </a:rPr>
              <a:t>     have diabetes.</a:t>
            </a:r>
          </a:p>
          <a:p>
            <a:pPr>
              <a:buNone/>
            </a:pP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4294967295"/>
          </p:nvPr>
        </p:nvSpPr>
        <p:spPr>
          <a:xfrm>
            <a:off x="0" y="1828800"/>
            <a:ext cx="4040188" cy="4532313"/>
          </a:xfrm>
        </p:spPr>
        <p:txBody>
          <a:bodyPr>
            <a:normAutofit/>
          </a:bodyPr>
          <a:lstStyle/>
          <a:p>
            <a:r>
              <a:rPr lang="en-US" dirty="0" smtClean="0">
                <a:latin typeface="Arial Rounded MT Bold" pitchFamily="34" charset="0"/>
              </a:rPr>
              <a:t>Swedes have a social welfare system which provides childcare and parental leave, a limit on health care costs, pensions, and sick leave.</a:t>
            </a:r>
            <a:br>
              <a:rPr lang="en-US" dirty="0" smtClean="0">
                <a:latin typeface="Arial Rounded MT Bold" pitchFamily="34" charset="0"/>
              </a:rPr>
            </a:br>
            <a:r>
              <a:rPr lang="en-US" dirty="0" smtClean="0"/>
              <a:t/>
            </a:r>
            <a:br>
              <a:rPr lang="en-US" dirty="0" smtClean="0"/>
            </a:br>
            <a:endParaRPr lang="en-US" dirty="0"/>
          </a:p>
        </p:txBody>
      </p:sp>
      <p:sp>
        <p:nvSpPr>
          <p:cNvPr id="6" name="Content Placeholder 5"/>
          <p:cNvSpPr>
            <a:spLocks noGrp="1"/>
          </p:cNvSpPr>
          <p:nvPr>
            <p:ph sz="quarter" idx="4294967295"/>
          </p:nvPr>
        </p:nvSpPr>
        <p:spPr>
          <a:xfrm>
            <a:off x="5102225" y="1828800"/>
            <a:ext cx="4041775" cy="4532313"/>
          </a:xfrm>
        </p:spPr>
        <p:txBody>
          <a:bodyPr>
            <a:normAutofit/>
          </a:bodyPr>
          <a:lstStyle/>
          <a:p>
            <a:r>
              <a:rPr lang="en-US" dirty="0" smtClean="0">
                <a:latin typeface="Arial Rounded MT Bold" pitchFamily="34" charset="0"/>
              </a:rPr>
              <a:t>Sweden has one of the world's longest life expectancies and lowest birth rates.</a:t>
            </a:r>
            <a:r>
              <a:rPr lang="en-US" dirty="0" smtClean="0"/>
              <a:t> </a:t>
            </a:r>
          </a:p>
          <a:p>
            <a:pPr>
              <a:buNone/>
            </a:pPr>
            <a:r>
              <a:rPr lang="en-US" dirty="0" smtClean="0"/>
              <a:t/>
            </a:r>
            <a:br>
              <a:rPr lang="en-US" dirty="0" smtClean="0"/>
            </a:br>
            <a:r>
              <a:rPr lang="en-US" dirty="0" smtClean="0"/>
              <a:t/>
            </a:r>
            <a:br>
              <a:rPr lang="en-US" dirty="0" smtClean="0"/>
            </a:br>
            <a:endParaRPr lang="en-US" dirty="0" smtClean="0">
              <a:latin typeface="Arial Rounded MT Bold" pitchFamily="34" charset="0"/>
            </a:endParaRPr>
          </a:p>
          <a:p>
            <a:endParaRPr lang="en-US" dirty="0" smtClean="0">
              <a:latin typeface="Arial Rounded MT Bold" pitchFamily="34" charset="0"/>
            </a:endParaRPr>
          </a:p>
          <a:p>
            <a:endParaRPr lang="en-US" dirty="0" smtClean="0">
              <a:latin typeface="Arial Rounded MT Bold" pitchFamily="34" charset="0"/>
            </a:endParaRPr>
          </a:p>
          <a:p>
            <a:endParaRPr lang="en-US" dirty="0">
              <a:latin typeface="Arial Rounded MT Bold" pitchFamily="34" charset="0"/>
            </a:endParaRPr>
          </a:p>
        </p:txBody>
      </p:sp>
      <p:sp>
        <p:nvSpPr>
          <p:cNvPr id="7" name="Footer Placeholder 6"/>
          <p:cNvSpPr>
            <a:spLocks noGrp="1"/>
          </p:cNvSpPr>
          <p:nvPr>
            <p:ph type="ftr" sz="quarter" idx="11"/>
          </p:nvPr>
        </p:nvSpPr>
        <p:spPr/>
        <p:txBody>
          <a:bodyPr/>
          <a:lstStyle/>
          <a:p>
            <a:r>
              <a:rPr lang="en-US" dirty="0" smtClean="0"/>
              <a:t>http://www.state.gov/r/pa/ei/bgn/2880.htm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sz="half" idx="1"/>
          </p:nvPr>
        </p:nvSpPr>
        <p:spPr/>
        <p:txBody>
          <a:bodyPr>
            <a:normAutofit/>
          </a:bodyPr>
          <a:lstStyle/>
          <a:p>
            <a:r>
              <a:rPr lang="en-US" sz="1900" dirty="0" smtClean="0">
                <a:latin typeface="Arial Rounded MT Bold" pitchFamily="34" charset="0"/>
              </a:rPr>
              <a:t>Major employment is in information technology and telecommunications, biotechnology, manufacturing of paper products, machinery and metal products, and the auto industry.  </a:t>
            </a:r>
          </a:p>
          <a:p>
            <a:r>
              <a:rPr lang="en-US" sz="1900" dirty="0" smtClean="0">
                <a:latin typeface="Arial Rounded MT Bold" pitchFamily="34" charset="0"/>
              </a:rPr>
              <a:t>Areas of shortage are pre-school teachers, engineers, IT professionals, accountants, and healthcare professionals including doctors, dentists, and </a:t>
            </a:r>
            <a:r>
              <a:rPr lang="en-US" sz="1900" b="1" dirty="0" smtClean="0">
                <a:latin typeface="Arial Rounded MT Bold" pitchFamily="34" charset="0"/>
              </a:rPr>
              <a:t>nurses</a:t>
            </a:r>
            <a:r>
              <a:rPr lang="en-US" sz="1900" dirty="0" smtClean="0">
                <a:latin typeface="Arial Rounded MT Bold" pitchFamily="34" charset="0"/>
              </a:rPr>
              <a:t>. </a:t>
            </a:r>
          </a:p>
          <a:p>
            <a:endParaRPr lang="en-US" dirty="0"/>
          </a:p>
        </p:txBody>
      </p:sp>
      <p:sp>
        <p:nvSpPr>
          <p:cNvPr id="7" name="Content Placeholder 6"/>
          <p:cNvSpPr>
            <a:spLocks noGrp="1"/>
          </p:cNvSpPr>
          <p:nvPr>
            <p:ph sz="half" idx="2"/>
          </p:nvPr>
        </p:nvSpPr>
        <p:spPr/>
        <p:txBody>
          <a:bodyPr>
            <a:normAutofit/>
          </a:bodyPr>
          <a:lstStyle/>
          <a:p>
            <a:r>
              <a:rPr lang="en-US" sz="1800" dirty="0" smtClean="0">
                <a:latin typeface="Arial Rounded MT Bold" pitchFamily="34" charset="0"/>
              </a:rPr>
              <a:t>Sweden depends heavily on  exports including machinery and transport equipment, chemical and rubber products, clothing, textiles and furniture, wood products, and food.</a:t>
            </a:r>
          </a:p>
          <a:p>
            <a:endParaRPr lang="en-US" sz="1800" dirty="0" smtClean="0">
              <a:latin typeface="Arial Rounded MT Bold" pitchFamily="34" charset="0"/>
            </a:endParaRPr>
          </a:p>
          <a:p>
            <a:r>
              <a:rPr lang="en-US" sz="1800" dirty="0" smtClean="0">
                <a:latin typeface="Arial Rounded MT Bold" pitchFamily="34" charset="0"/>
              </a:rPr>
              <a:t>Major companies in Sweden include </a:t>
            </a:r>
            <a:r>
              <a:rPr lang="en-US" sz="1800" dirty="0" err="1" smtClean="0">
                <a:latin typeface="Arial Rounded MT Bold" pitchFamily="34" charset="0"/>
              </a:rPr>
              <a:t>Astrazeneca</a:t>
            </a:r>
            <a:r>
              <a:rPr lang="en-US" sz="1800" dirty="0" smtClean="0">
                <a:latin typeface="Arial Rounded MT Bold" pitchFamily="34" charset="0"/>
              </a:rPr>
              <a:t>, Saab, </a:t>
            </a:r>
            <a:r>
              <a:rPr lang="en-US" sz="1800" dirty="0" err="1" smtClean="0">
                <a:latin typeface="Arial Rounded MT Bold" pitchFamily="34" charset="0"/>
              </a:rPr>
              <a:t>Ikea</a:t>
            </a:r>
            <a:r>
              <a:rPr lang="en-US" sz="1800" dirty="0" smtClean="0">
                <a:latin typeface="Arial Rounded MT Bold" pitchFamily="34" charset="0"/>
              </a:rPr>
              <a:t>, Ericsson, and Electrolux.</a:t>
            </a:r>
            <a:endParaRPr lang="en-US" sz="1800" dirty="0"/>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p:txBody>
          <a:bodyPr/>
          <a:lstStyle/>
          <a:p>
            <a:r>
              <a:rPr lang="en-US" dirty="0" smtClean="0"/>
              <a:t>http://onlinelibrary.wiley.com/doi/10.1111/j.1464-5491.2009.02786.x/abstract</a:t>
            </a:r>
            <a:endParaRPr lang="en-US" dirty="0"/>
          </a:p>
        </p:txBody>
      </p:sp>
      <p:sp>
        <p:nvSpPr>
          <p:cNvPr id="5" name="Content Placeholder 4"/>
          <p:cNvSpPr>
            <a:spLocks noGrp="1"/>
          </p:cNvSpPr>
          <p:nvPr>
            <p:ph sz="quarter" idx="4294967295"/>
          </p:nvPr>
        </p:nvSpPr>
        <p:spPr>
          <a:xfrm>
            <a:off x="0" y="1828800"/>
            <a:ext cx="4040188" cy="4532313"/>
          </a:xfrm>
        </p:spPr>
        <p:txBody>
          <a:bodyPr>
            <a:normAutofit/>
          </a:bodyPr>
          <a:lstStyle/>
          <a:p>
            <a:r>
              <a:rPr lang="en-US" dirty="0" smtClean="0">
                <a:latin typeface="Arial Rounded MT Bold" pitchFamily="34" charset="0"/>
              </a:rPr>
              <a:t>The estimated total healthcare cost and productivity losses as a result of diabetes in 2005 were $1.23 billion (EUR920m) for Sweden.</a:t>
            </a:r>
          </a:p>
          <a:p>
            <a:pPr>
              <a:buNone/>
            </a:pPr>
            <a:endParaRPr lang="en-US" dirty="0">
              <a:latin typeface="Arial Rounded MT Bold" pitchFamily="34" charset="0"/>
            </a:endParaRPr>
          </a:p>
        </p:txBody>
      </p:sp>
      <p:pic>
        <p:nvPicPr>
          <p:cNvPr id="2050" name="Picture 2" descr="C:\Users\kelly\AppData\Local\Temp\Temporary Internet Files\Content.IE5\YRMDQJGO\MP900422310[1].jpg"/>
          <p:cNvPicPr>
            <a:picLocks noChangeAspect="1" noChangeArrowheads="1"/>
          </p:cNvPicPr>
          <p:nvPr/>
        </p:nvPicPr>
        <p:blipFill>
          <a:blip r:embed="rId3" cstate="print"/>
          <a:srcRect/>
          <a:stretch>
            <a:fillRect/>
          </a:stretch>
        </p:blipFill>
        <p:spPr bwMode="auto">
          <a:xfrm>
            <a:off x="4191000" y="1066801"/>
            <a:ext cx="2057400" cy="2057400"/>
          </a:xfrm>
          <a:prstGeom prst="rect">
            <a:avLst/>
          </a:prstGeom>
          <a:noFill/>
        </p:spPr>
      </p:pic>
      <p:sp>
        <p:nvSpPr>
          <p:cNvPr id="11" name="TextBox 10"/>
          <p:cNvSpPr txBox="1"/>
          <p:nvPr/>
        </p:nvSpPr>
        <p:spPr>
          <a:xfrm>
            <a:off x="5105400" y="3276600"/>
            <a:ext cx="3505200" cy="2308324"/>
          </a:xfrm>
          <a:prstGeom prst="rect">
            <a:avLst/>
          </a:prstGeom>
          <a:noFill/>
        </p:spPr>
        <p:txBody>
          <a:bodyPr wrap="square" rtlCol="0">
            <a:spAutoFit/>
          </a:bodyPr>
          <a:lstStyle/>
          <a:p>
            <a:pPr>
              <a:buClr>
                <a:schemeClr val="accent3"/>
              </a:buClr>
              <a:buFont typeface="Arial" pitchFamily="34" charset="0"/>
              <a:buChar char="•"/>
            </a:pPr>
            <a:r>
              <a:rPr lang="en-US" sz="2400" dirty="0" smtClean="0">
                <a:latin typeface="Arial Rounded MT Bold" pitchFamily="34" charset="0"/>
              </a:rPr>
              <a:t> With an estimated 350,000 people affected nationally, the number of people impacted yearly is immeasurable</a:t>
            </a:r>
            <a:r>
              <a:rPr lang="en-US" dirty="0" smtClean="0">
                <a:latin typeface="Arial Rounded MT Bold" pitchFamily="34" charset="0"/>
              </a:rPr>
              <a:t>.</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sz="half" idx="1"/>
          </p:nvPr>
        </p:nvSpPr>
        <p:spPr/>
        <p:txBody>
          <a:bodyPr>
            <a:normAutofit fontScale="92500"/>
          </a:bodyPr>
          <a:lstStyle/>
          <a:p>
            <a:r>
              <a:rPr lang="en-US" dirty="0" smtClean="0"/>
              <a:t>What is the country doing to treat?  What they are doing for prevention is </a:t>
            </a:r>
            <a:r>
              <a:rPr lang="en-US" dirty="0" smtClean="0"/>
              <a:t>not </a:t>
            </a:r>
            <a:r>
              <a:rPr lang="en-US" dirty="0" smtClean="0"/>
              <a:t>working</a:t>
            </a:r>
            <a:r>
              <a:rPr lang="en-US" dirty="0" smtClean="0"/>
              <a:t>!!!!!</a:t>
            </a:r>
          </a:p>
          <a:p>
            <a:endParaRPr lang="en-US" dirty="0" smtClean="0"/>
          </a:p>
          <a:p>
            <a:r>
              <a:rPr lang="en-US" dirty="0" smtClean="0"/>
              <a:t>Stockholm </a:t>
            </a:r>
            <a:r>
              <a:rPr lang="en-US" dirty="0" smtClean="0"/>
              <a:t>Diabetes Prevention Program</a:t>
            </a:r>
          </a:p>
          <a:p>
            <a:endParaRPr lang="en-US" dirty="0"/>
          </a:p>
        </p:txBody>
      </p:sp>
      <p:sp>
        <p:nvSpPr>
          <p:cNvPr id="6" name="Content Placeholder 5"/>
          <p:cNvSpPr>
            <a:spLocks noGrp="1"/>
          </p:cNvSpPr>
          <p:nvPr>
            <p:ph sz="half" idx="2"/>
          </p:nvPr>
        </p:nvSpPr>
        <p:spPr/>
        <p:txBody>
          <a:bodyPr>
            <a:normAutofit fontScale="92500"/>
          </a:bodyPr>
          <a:lstStyle/>
          <a:p>
            <a:r>
              <a:rPr lang="en-US" dirty="0" smtClean="0"/>
              <a:t>In 1995 a prevention program was implemented to help combat the growing number of type 2 diabetes in Sweden – lots of community based prevention. </a:t>
            </a:r>
          </a:p>
          <a:p>
            <a:pPr lvl="0"/>
            <a:r>
              <a:rPr lang="en-US" dirty="0" smtClean="0"/>
              <a:t>Targets </a:t>
            </a:r>
            <a:r>
              <a:rPr lang="en-US" dirty="0" smtClean="0"/>
              <a:t>of the program are obesity, poor diet, inactivity, and tobacco </a:t>
            </a:r>
            <a:r>
              <a:rPr lang="en-US" dirty="0" smtClean="0"/>
              <a:t>use.</a:t>
            </a:r>
            <a:endParaRPr lang="en-US" dirty="0" smtClean="0"/>
          </a:p>
          <a:p>
            <a:pPr lvl="0">
              <a:buNone/>
            </a:pPr>
            <a:endParaRPr lang="en-US" dirty="0" smtClean="0"/>
          </a:p>
          <a:p>
            <a:endParaRPr lang="en-US" dirty="0"/>
          </a:p>
        </p:txBody>
      </p:sp>
      <p:sp>
        <p:nvSpPr>
          <p:cNvPr id="2" name="Footer Placeholder 1"/>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Text Placeholder 7"/>
          <p:cNvSpPr>
            <a:spLocks noGrp="1"/>
          </p:cNvSpPr>
          <p:nvPr>
            <p:ph type="body" idx="1"/>
          </p:nvPr>
        </p:nvSpPr>
        <p:spPr/>
        <p:txBody>
          <a:bodyPr/>
          <a:lstStyle/>
          <a:p>
            <a:endParaRPr lang="en-US"/>
          </a:p>
        </p:txBody>
      </p:sp>
      <p:sp>
        <p:nvSpPr>
          <p:cNvPr id="9" name="Text Placeholder 8"/>
          <p:cNvSpPr>
            <a:spLocks noGrp="1"/>
          </p:cNvSpPr>
          <p:nvPr>
            <p:ph type="body" sz="half" idx="3"/>
          </p:nvPr>
        </p:nvSpPr>
        <p:spPr/>
        <p:txBody>
          <a:bodyPr/>
          <a:lstStyle/>
          <a:p>
            <a:endParaRPr lang="en-US"/>
          </a:p>
        </p:txBody>
      </p:sp>
      <p:sp>
        <p:nvSpPr>
          <p:cNvPr id="3" name="Content Placeholder 2"/>
          <p:cNvSpPr>
            <a:spLocks noGrp="1"/>
          </p:cNvSpPr>
          <p:nvPr>
            <p:ph sz="quarter" idx="2"/>
          </p:nvPr>
        </p:nvSpPr>
        <p:spPr>
          <a:xfrm>
            <a:off x="457200" y="2133600"/>
            <a:ext cx="4040188" cy="4226720"/>
          </a:xfrm>
        </p:spPr>
        <p:txBody>
          <a:bodyPr>
            <a:normAutofit/>
          </a:bodyPr>
          <a:lstStyle/>
          <a:p>
            <a:pPr>
              <a:buNone/>
            </a:pPr>
            <a:endParaRPr lang="en-US" dirty="0" smtClean="0"/>
          </a:p>
          <a:p>
            <a:pPr lvl="0"/>
            <a:r>
              <a:rPr lang="en-US" dirty="0" smtClean="0"/>
              <a:t>The </a:t>
            </a:r>
            <a:r>
              <a:rPr lang="en-US" dirty="0" smtClean="0"/>
              <a:t>program continues to be implemented for educational purposes while interest and responsibility continue to </a:t>
            </a:r>
            <a:r>
              <a:rPr lang="en-US" dirty="0" smtClean="0"/>
              <a:t>grow. </a:t>
            </a:r>
            <a:r>
              <a:rPr lang="en-US" dirty="0" smtClean="0"/>
              <a:t/>
            </a:r>
            <a:br>
              <a:rPr lang="en-US" dirty="0" smtClean="0"/>
            </a:br>
            <a:r>
              <a:rPr lang="en-US" dirty="0" smtClean="0"/>
              <a:t/>
            </a:r>
            <a:br>
              <a:rPr lang="en-US" dirty="0" smtClean="0"/>
            </a:br>
            <a:endParaRPr lang="en-US" dirty="0"/>
          </a:p>
        </p:txBody>
      </p:sp>
      <p:sp>
        <p:nvSpPr>
          <p:cNvPr id="4" name="Content Placeholder 3"/>
          <p:cNvSpPr>
            <a:spLocks noGrp="1"/>
          </p:cNvSpPr>
          <p:nvPr>
            <p:ph sz="quarter" idx="4"/>
          </p:nvPr>
        </p:nvSpPr>
        <p:spPr/>
        <p:txBody>
          <a:bodyPr>
            <a:normAutofit/>
          </a:bodyPr>
          <a:lstStyle/>
          <a:p>
            <a:r>
              <a:rPr lang="en-US" dirty="0" smtClean="0"/>
              <a:t>Poorer lifestyle habits and an excess of fatty foods are thought to be the reasons behind the constant increase of type 2 diabetes among children, young people and adults</a:t>
            </a:r>
            <a:r>
              <a:rPr lang="en-US" dirty="0" smtClean="0"/>
              <a:t>.</a:t>
            </a:r>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lnSpcReduction="10000"/>
          </a:bodyPr>
          <a:lstStyle/>
          <a:p>
            <a:r>
              <a:rPr lang="en-US" dirty="0" smtClean="0"/>
              <a:t>Many of those suffering from a heart attack have or discover that they have diabetes when they seek care. Of all those suffering heart attacks, over 75 percent have diabetes or the first stages of the illness.</a:t>
            </a:r>
            <a:br>
              <a:rPr lang="en-US" dirty="0" smtClean="0"/>
            </a:br>
            <a:r>
              <a:rPr lang="en-US" dirty="0" smtClean="0"/>
              <a:t/>
            </a:r>
            <a:br>
              <a:rPr lang="en-US" dirty="0" smtClean="0"/>
            </a:br>
            <a:endParaRPr lang="en-US" dirty="0" smtClean="0"/>
          </a:p>
          <a:p>
            <a:endParaRPr lang="en-US" dirty="0"/>
          </a:p>
        </p:txBody>
      </p:sp>
      <p:sp>
        <p:nvSpPr>
          <p:cNvPr id="4" name="Content Placeholder 3"/>
          <p:cNvSpPr>
            <a:spLocks noGrp="1"/>
          </p:cNvSpPr>
          <p:nvPr>
            <p:ph sz="half" idx="2"/>
          </p:nvPr>
        </p:nvSpPr>
        <p:spPr/>
        <p:txBody>
          <a:bodyPr>
            <a:normAutofit lnSpcReduction="10000"/>
          </a:bodyPr>
          <a:lstStyle/>
          <a:p>
            <a:r>
              <a:rPr lang="en-US" dirty="0" smtClean="0"/>
              <a:t>The number of cases of type 1 diabetes has doubled among children aged under 15-years-old over the past 20 years with around 800 children getting sick each year</a:t>
            </a:r>
            <a:r>
              <a:rPr lang="en-US" dirty="0" smtClean="0"/>
              <a:t>.  It is estimated that 4% of the population have Type 2 diabetes.</a:t>
            </a:r>
            <a:endParaRPr lang="en-US" dirty="0"/>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
      <a:dk1>
        <a:sysClr val="windowText" lastClr="000000"/>
      </a:dk1>
      <a:lt1>
        <a:sysClr val="window" lastClr="FFFFFF"/>
      </a:lt1>
      <a:dk2>
        <a:srgbClr val="04617B"/>
      </a:dk2>
      <a:lt2>
        <a:srgbClr val="FFF98D"/>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TotalTime>
  <Words>528</Words>
  <Application>Microsoft Office PowerPoint</Application>
  <PresentationFormat>On-screen Show (4:3)</PresentationFormat>
  <Paragraphs>56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Sweden</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Sweden</dc:title>
  <dc:creator>kelly</dc:creator>
  <cp:lastModifiedBy>kelly</cp:lastModifiedBy>
  <cp:revision>11</cp:revision>
  <dcterms:created xsi:type="dcterms:W3CDTF">2011-01-14T21:16:07Z</dcterms:created>
  <dcterms:modified xsi:type="dcterms:W3CDTF">2011-01-30T16:50:06Z</dcterms:modified>
</cp:coreProperties>
</file>