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sldIdLst>
    <p:sldId id="256" r:id="rId2"/>
    <p:sldId id="260" r:id="rId3"/>
    <p:sldId id="257" r:id="rId4"/>
    <p:sldId id="258" r:id="rId5"/>
    <p:sldId id="259"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6559" autoAdjust="0"/>
  </p:normalViewPr>
  <p:slideViewPr>
    <p:cSldViewPr>
      <p:cViewPr varScale="1">
        <p:scale>
          <a:sx n="63" d="100"/>
          <a:sy n="63" d="100"/>
        </p:scale>
        <p:origin x="-159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414DB3F-495A-47FB-A51B-DB89930AFDB1}" type="datetimeFigureOut">
              <a:rPr lang="en-US" smtClean="0"/>
              <a:t>2/22/2013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D5FC521-81A6-4B7E-84D4-3A9A9B426801}"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Orange Font- USA</a:t>
            </a:r>
            <a:endParaRPr lang="en-US" dirty="0"/>
          </a:p>
        </p:txBody>
      </p:sp>
      <p:sp>
        <p:nvSpPr>
          <p:cNvPr id="4" name="Slide Number Placeholder 3"/>
          <p:cNvSpPr>
            <a:spLocks noGrp="1"/>
          </p:cNvSpPr>
          <p:nvPr>
            <p:ph type="sldNum" sz="quarter" idx="10"/>
          </p:nvPr>
        </p:nvSpPr>
        <p:spPr/>
        <p:txBody>
          <a:bodyPr/>
          <a:lstStyle/>
          <a:p>
            <a:fld id="{1D5FC521-81A6-4B7E-84D4-3A9A9B426801}" type="slidenum">
              <a:rPr lang="en-US" smtClean="0"/>
              <a:t>3</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Orange</a:t>
            </a:r>
            <a:r>
              <a:rPr lang="en-US" baseline="0" dirty="0" smtClean="0"/>
              <a:t> Font- USA</a:t>
            </a:r>
            <a:endParaRPr lang="en-US" dirty="0"/>
          </a:p>
        </p:txBody>
      </p:sp>
      <p:sp>
        <p:nvSpPr>
          <p:cNvPr id="4" name="Slide Number Placeholder 3"/>
          <p:cNvSpPr>
            <a:spLocks noGrp="1"/>
          </p:cNvSpPr>
          <p:nvPr>
            <p:ph type="sldNum" sz="quarter" idx="10"/>
          </p:nvPr>
        </p:nvSpPr>
        <p:spPr/>
        <p:txBody>
          <a:bodyPr/>
          <a:lstStyle/>
          <a:p>
            <a:fld id="{1D5FC521-81A6-4B7E-84D4-3A9A9B426801}" type="slidenum">
              <a:rPr lang="en-US" smtClean="0"/>
              <a:t>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In Poland the annual incidence of cerebral stroke is 60,000 and half these patients die within one year.</a:t>
            </a:r>
          </a:p>
          <a:p>
            <a:r>
              <a:rPr lang="en-US" sz="1200" b="0" i="0" kern="1200" dirty="0" smtClean="0">
                <a:solidFill>
                  <a:schemeClr val="tx1"/>
                </a:solidFill>
                <a:latin typeface="+mn-lt"/>
                <a:ea typeface="+mn-ea"/>
                <a:cs typeface="+mn-cs"/>
              </a:rPr>
              <a:t>while the remaining one-half has permanent consequences of central nervous system damage.</a:t>
            </a:r>
          </a:p>
          <a:p>
            <a:r>
              <a:rPr lang="en-US" sz="1200" b="0" i="0" kern="1200" dirty="0" smtClean="0">
                <a:solidFill>
                  <a:schemeClr val="tx1"/>
                </a:solidFill>
                <a:latin typeface="+mn-lt"/>
                <a:ea typeface="+mn-ea"/>
                <a:cs typeface="+mn-cs"/>
              </a:rPr>
              <a:t>The incidence of stroke is in Poland similar to that in other European countries /the incidence rate is 177/100,000 in males and 125/100,000 in females/ but the death rate of 106/100,000 in males and 79/100,000 in females is among the highest in Europe.</a:t>
            </a:r>
          </a:p>
          <a:p>
            <a:r>
              <a:rPr lang="en-US" sz="1200" b="0" i="0" kern="1200" dirty="0" smtClean="0">
                <a:solidFill>
                  <a:schemeClr val="tx1"/>
                </a:solidFill>
                <a:latin typeface="+mn-lt"/>
                <a:ea typeface="+mn-ea"/>
                <a:cs typeface="+mn-cs"/>
              </a:rPr>
              <a:t>One of the main causes of this high death rate is the high mortality in early phase of stroke.</a:t>
            </a:r>
          </a:p>
          <a:p>
            <a:r>
              <a:rPr lang="en-US" sz="1200" b="0" i="0" kern="1200" dirty="0" smtClean="0">
                <a:solidFill>
                  <a:schemeClr val="tx1"/>
                </a:solidFill>
                <a:latin typeface="+mn-lt"/>
                <a:ea typeface="+mn-ea"/>
                <a:cs typeface="+mn-cs"/>
              </a:rPr>
              <a:t>On the basis of prospective epidemiological studies of the population in a district of Warsaw it was shown that </a:t>
            </a:r>
            <a:r>
              <a:rPr lang="en-US" sz="1200" b="0" i="0" kern="1200" dirty="0" err="1" smtClean="0">
                <a:solidFill>
                  <a:schemeClr val="tx1"/>
                </a:solidFill>
                <a:latin typeface="+mn-lt"/>
                <a:ea typeface="+mn-ea"/>
                <a:cs typeface="+mn-cs"/>
              </a:rPr>
              <a:t>extracerebral</a:t>
            </a:r>
            <a:r>
              <a:rPr lang="en-US" sz="1200" b="0" i="0" kern="1200" dirty="0" smtClean="0">
                <a:solidFill>
                  <a:schemeClr val="tx1"/>
                </a:solidFill>
                <a:latin typeface="+mn-lt"/>
                <a:ea typeface="+mn-ea"/>
                <a:cs typeface="+mn-cs"/>
              </a:rPr>
              <a:t> complication were one of the main causes of death in stroke patients. </a:t>
            </a:r>
          </a:p>
          <a:p>
            <a:r>
              <a:rPr lang="en-US" sz="1200" b="0" i="0" kern="1200" dirty="0" smtClean="0">
                <a:solidFill>
                  <a:schemeClr val="tx1"/>
                </a:solidFill>
                <a:latin typeface="+mn-lt"/>
                <a:ea typeface="+mn-ea"/>
                <a:cs typeface="+mn-cs"/>
              </a:rPr>
              <a:t>The analysis of the results of these studies served for construction of a model of independent factors increasing the risk of early death after stroke. These factors include age, stroke type, intensity of neurological signs and coexistence of other diseases. In Poland the high prevalence of the risk factors for vascular diseases and frequent coexistence of heart diseases are among the main causes of the high death rate in stroke. Cardiovascular diseases in stroke patients affect both the early and the late mortality through increasing the risk of systemic complication and second stroke.</a:t>
            </a:r>
          </a:p>
          <a:p>
            <a:endParaRPr lang="en-US" dirty="0"/>
          </a:p>
        </p:txBody>
      </p:sp>
      <p:sp>
        <p:nvSpPr>
          <p:cNvPr id="4" name="Slide Number Placeholder 3"/>
          <p:cNvSpPr>
            <a:spLocks noGrp="1"/>
          </p:cNvSpPr>
          <p:nvPr>
            <p:ph type="sldNum" sz="quarter" idx="10"/>
          </p:nvPr>
        </p:nvSpPr>
        <p:spPr/>
        <p:txBody>
          <a:bodyPr/>
          <a:lstStyle/>
          <a:p>
            <a:fld id="{1D5FC521-81A6-4B7E-84D4-3A9A9B426801}" type="slidenum">
              <a:rPr lang="en-US" smtClean="0"/>
              <a:t>5</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ounded Rectangle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en-US" smtClean="0"/>
              <a:t>Click to edit Master title style</a:t>
            </a:r>
            <a:endParaRPr kumimoji="0" lang="en-US"/>
          </a:p>
        </p:txBody>
      </p:sp>
      <p:sp>
        <p:nvSpPr>
          <p:cNvPr id="20" name="Subtitle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9" name="Date Placeholder 18"/>
          <p:cNvSpPr>
            <a:spLocks noGrp="1"/>
          </p:cNvSpPr>
          <p:nvPr>
            <p:ph type="dt" sz="half" idx="10"/>
          </p:nvPr>
        </p:nvSpPr>
        <p:spPr/>
        <p:txBody>
          <a:bodyPr/>
          <a:lstStyle>
            <a:extLst/>
          </a:lstStyle>
          <a:p>
            <a:fld id="{C5E64230-6E5C-470E-B5A0-B43BB4F23B65}" type="datetimeFigureOut">
              <a:rPr lang="en-US" smtClean="0"/>
              <a:t>2/22/2013</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11" name="Slide Number Placeholder 10"/>
          <p:cNvSpPr>
            <a:spLocks noGrp="1"/>
          </p:cNvSpPr>
          <p:nvPr>
            <p:ph type="sldNum" sz="quarter" idx="12"/>
          </p:nvPr>
        </p:nvSpPr>
        <p:spPr/>
        <p:txBody>
          <a:bodyPr/>
          <a:lstStyle>
            <a:extLst/>
          </a:lstStyle>
          <a:p>
            <a:fld id="{D4B38394-61F9-43DE-87D6-FCDFE11FA9B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02920" y="530352"/>
            <a:ext cx="8183880" cy="4187952"/>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C5E64230-6E5C-470E-B5A0-B43BB4F23B65}" type="datetimeFigureOut">
              <a:rPr lang="en-US" smtClean="0"/>
              <a:t>2/22/2013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D4B38394-61F9-43DE-87D6-FCDFE11FA9B2}"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4"/>
            <a:ext cx="1981200" cy="5257799"/>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33400" y="533402"/>
            <a:ext cx="5943600" cy="525780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C5E64230-6E5C-470E-B5A0-B43BB4F23B65}" type="datetimeFigureOut">
              <a:rPr lang="en-US" smtClean="0"/>
              <a:t>2/22/2013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D4B38394-61F9-43DE-87D6-FCDFE11FA9B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a:xfrm>
            <a:off x="502920" y="530352"/>
            <a:ext cx="8183880" cy="4187952"/>
          </a:xfrm>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C5E64230-6E5C-470E-B5A0-B43BB4F23B65}" type="datetimeFigureOut">
              <a:rPr lang="en-US" smtClean="0"/>
              <a:t>2/22/2013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D4B38394-61F9-43DE-87D6-FCDFE11FA9B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ed Rectangle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C5E64230-6E5C-470E-B5A0-B43BB4F23B65}" type="datetimeFigureOut">
              <a:rPr lang="en-US" smtClean="0"/>
              <a:t>2/22/2013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D4B38394-61F9-43DE-87D6-FCDFE11FA9B2}"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C5E64230-6E5C-470E-B5A0-B43BB4F23B65}" type="datetimeFigureOut">
              <a:rPr lang="en-US" smtClean="0"/>
              <a:t>2/22/2013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D4B38394-61F9-43DE-87D6-FCDFE11FA9B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nchor="b"/>
          <a:lstStyle>
            <a:lvl1pPr>
              <a:defRPr b="1"/>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C5E64230-6E5C-470E-B5A0-B43BB4F23B65}" type="datetimeFigureOut">
              <a:rPr lang="en-US" smtClean="0"/>
              <a:t>2/22/2013</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D4B38394-61F9-43DE-87D6-FCDFE11FA9B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C5E64230-6E5C-470E-B5A0-B43BB4F23B65}" type="datetimeFigureOut">
              <a:rPr lang="en-US" smtClean="0"/>
              <a:t>2/22/2013</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D4B38394-61F9-43DE-87D6-FCDFE11FA9B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C5E64230-6E5C-470E-B5A0-B43BB4F23B65}" type="datetimeFigureOut">
              <a:rPr lang="en-US" smtClean="0"/>
              <a:t>2/22/2013</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D4B38394-61F9-43DE-87D6-FCDFE11FA9B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C5E64230-6E5C-470E-B5A0-B43BB4F23B65}" type="datetimeFigureOut">
              <a:rPr lang="en-US" smtClean="0"/>
              <a:t>2/22/2013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D4B38394-61F9-43DE-87D6-FCDFE11FA9B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 Single Corner Rectangle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C5E64230-6E5C-470E-B5A0-B43BB4F23B65}" type="datetimeFigureOut">
              <a:rPr lang="en-US" smtClean="0"/>
              <a:t>2/22/2013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D4B38394-61F9-43DE-87D6-FCDFE11FA9B2}" type="slidenum">
              <a:rPr lang="en-US" smtClean="0"/>
              <a:t>‹#›</a:t>
            </a:fld>
            <a:endParaRPr lang="en-US"/>
          </a:p>
        </p:txBody>
      </p:sp>
      <p:sp>
        <p:nvSpPr>
          <p:cNvPr id="3" name="Picture Placeholder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en-US" smtClean="0"/>
              <a:t>Click icon to add picture</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ounded Rectangle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Title Placeholder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en-US" smtClean="0"/>
              <a:t>Click to edit Master title style</a:t>
            </a:r>
            <a:endParaRPr kumimoji="0" lang="en-US"/>
          </a:p>
        </p:txBody>
      </p:sp>
      <p:sp>
        <p:nvSpPr>
          <p:cNvPr id="4" name="Text Placeholder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5" name="Date Placeholder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C5E64230-6E5C-470E-B5A0-B43BB4F23B65}" type="datetimeFigureOut">
              <a:rPr lang="en-US" smtClean="0"/>
              <a:t>2/22/2013</a:t>
            </a:fld>
            <a:endParaRPr lang="en-US"/>
          </a:p>
        </p:txBody>
      </p:sp>
      <p:sp>
        <p:nvSpPr>
          <p:cNvPr id="18" name="Footer Placeholder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en-US"/>
          </a:p>
        </p:txBody>
      </p:sp>
      <p:sp>
        <p:nvSpPr>
          <p:cNvPr id="5" name="Slide Number Placeholder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D4B38394-61F9-43DE-87D6-FCDFE11FA9B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Strokes in Poland</a:t>
            </a:r>
            <a:endParaRPr lang="en-US" dirty="0"/>
          </a:p>
        </p:txBody>
      </p:sp>
      <p:sp>
        <p:nvSpPr>
          <p:cNvPr id="3" name="Subtitle 2"/>
          <p:cNvSpPr>
            <a:spLocks noGrp="1"/>
          </p:cNvSpPr>
          <p:nvPr>
            <p:ph type="subTitle" idx="1"/>
          </p:nvPr>
        </p:nvSpPr>
        <p:spPr/>
        <p:txBody>
          <a:bodyPr/>
          <a:lstStyle/>
          <a:p>
            <a:r>
              <a:rPr lang="en-US" dirty="0" smtClean="0"/>
              <a:t>Allison Stevens and Toni Baker</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Poland</a:t>
            </a:r>
            <a:endParaRPr lang="en-US" dirty="0"/>
          </a:p>
        </p:txBody>
      </p:sp>
      <p:sp>
        <p:nvSpPr>
          <p:cNvPr id="3" name="Content Placeholder 2"/>
          <p:cNvSpPr>
            <a:spLocks noGrp="1"/>
          </p:cNvSpPr>
          <p:nvPr>
            <p:ph idx="1"/>
          </p:nvPr>
        </p:nvSpPr>
        <p:spPr/>
        <p:txBody>
          <a:bodyPr/>
          <a:lstStyle/>
          <a:p>
            <a:endParaRPr lang="en-US"/>
          </a:p>
        </p:txBody>
      </p:sp>
      <p:pic>
        <p:nvPicPr>
          <p:cNvPr id="3074" name="Picture 2" descr="C:\Users\Alli\Desktop\poland-politcal-map.gif"/>
          <p:cNvPicPr>
            <a:picLocks noChangeAspect="1" noChangeArrowheads="1"/>
          </p:cNvPicPr>
          <p:nvPr/>
        </p:nvPicPr>
        <p:blipFill>
          <a:blip r:embed="rId2" cstate="print"/>
          <a:srcRect/>
          <a:stretch>
            <a:fillRect/>
          </a:stretch>
        </p:blipFill>
        <p:spPr bwMode="auto">
          <a:xfrm>
            <a:off x="533400" y="457200"/>
            <a:ext cx="7991708" cy="5029200"/>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Poland</a:t>
            </a:r>
            <a:endParaRPr lang="en-US" dirty="0"/>
          </a:p>
        </p:txBody>
      </p:sp>
      <p:sp>
        <p:nvSpPr>
          <p:cNvPr id="3" name="Content Placeholder 2"/>
          <p:cNvSpPr>
            <a:spLocks noGrp="1"/>
          </p:cNvSpPr>
          <p:nvPr>
            <p:ph idx="1"/>
          </p:nvPr>
        </p:nvSpPr>
        <p:spPr>
          <a:xfrm>
            <a:off x="502920" y="530352"/>
            <a:ext cx="8183880" cy="4956048"/>
          </a:xfrm>
        </p:spPr>
        <p:txBody>
          <a:bodyPr>
            <a:normAutofit lnSpcReduction="10000"/>
          </a:bodyPr>
          <a:lstStyle/>
          <a:p>
            <a:r>
              <a:rPr lang="en-US" dirty="0" smtClean="0"/>
              <a:t>(as of July 2011)</a:t>
            </a:r>
          </a:p>
          <a:p>
            <a:r>
              <a:rPr lang="en-US" dirty="0" smtClean="0"/>
              <a:t>Population: </a:t>
            </a:r>
            <a:r>
              <a:rPr lang="en-US" dirty="0" smtClean="0"/>
              <a:t>38,415,284; </a:t>
            </a:r>
            <a:r>
              <a:rPr lang="en-US" dirty="0" smtClean="0">
                <a:solidFill>
                  <a:srgbClr val="FF0000"/>
                </a:solidFill>
              </a:rPr>
              <a:t>313,847,465</a:t>
            </a:r>
            <a:r>
              <a:rPr lang="en-US" dirty="0" smtClean="0"/>
              <a:t> </a:t>
            </a:r>
            <a:endParaRPr lang="en-US" dirty="0" smtClean="0"/>
          </a:p>
          <a:p>
            <a:r>
              <a:rPr lang="en-US" dirty="0" smtClean="0"/>
              <a:t>Birth Rate: </a:t>
            </a:r>
            <a:r>
              <a:rPr lang="en-US" dirty="0" smtClean="0"/>
              <a:t>9.96 births/1,000 </a:t>
            </a:r>
            <a:r>
              <a:rPr lang="en-US" dirty="0" smtClean="0"/>
              <a:t>population; </a:t>
            </a:r>
            <a:r>
              <a:rPr lang="en-US" dirty="0" smtClean="0">
                <a:solidFill>
                  <a:srgbClr val="FF0000"/>
                </a:solidFill>
              </a:rPr>
              <a:t>13.68 births/1,000 population</a:t>
            </a:r>
            <a:endParaRPr lang="en-US" dirty="0" smtClean="0">
              <a:solidFill>
                <a:srgbClr val="FF0000"/>
              </a:solidFill>
            </a:endParaRPr>
          </a:p>
          <a:p>
            <a:r>
              <a:rPr lang="en-US" dirty="0" smtClean="0"/>
              <a:t>Death Rate: </a:t>
            </a:r>
            <a:r>
              <a:rPr lang="en-US" dirty="0" smtClean="0"/>
              <a:t>10.24 deaths/1,000 </a:t>
            </a:r>
            <a:r>
              <a:rPr lang="en-US" dirty="0" smtClean="0"/>
              <a:t>population; </a:t>
            </a:r>
            <a:r>
              <a:rPr lang="en-US" dirty="0" smtClean="0">
                <a:solidFill>
                  <a:srgbClr val="FF0000"/>
                </a:solidFill>
              </a:rPr>
              <a:t>8.39 deaths/1,000 population</a:t>
            </a:r>
            <a:endParaRPr lang="en-US" dirty="0" smtClean="0">
              <a:solidFill>
                <a:srgbClr val="FF0000"/>
              </a:solidFill>
            </a:endParaRPr>
          </a:p>
          <a:p>
            <a:r>
              <a:rPr lang="en-US" dirty="0" smtClean="0"/>
              <a:t>Infant Mortality Rate: 6.42 </a:t>
            </a:r>
            <a:r>
              <a:rPr lang="en-US" dirty="0" smtClean="0"/>
              <a:t>deaths/1,000 live </a:t>
            </a:r>
            <a:r>
              <a:rPr lang="en-US" dirty="0" smtClean="0"/>
              <a:t>births; </a:t>
            </a:r>
            <a:r>
              <a:rPr lang="en-US" dirty="0" smtClean="0">
                <a:solidFill>
                  <a:srgbClr val="FF0000"/>
                </a:solidFill>
              </a:rPr>
              <a:t>5.98 deaths/1,000 live births</a:t>
            </a:r>
            <a:endParaRPr lang="en-US" dirty="0" smtClean="0">
              <a:solidFill>
                <a:srgbClr val="FF0000"/>
              </a:solidFill>
            </a:endParaRPr>
          </a:p>
          <a:p>
            <a:r>
              <a:rPr lang="en-US" dirty="0" smtClean="0"/>
              <a:t>Life Expectancy Rate at Birth: </a:t>
            </a:r>
            <a:r>
              <a:rPr lang="en-US" dirty="0" smtClean="0"/>
              <a:t>76.25 </a:t>
            </a:r>
            <a:r>
              <a:rPr lang="en-US" dirty="0" smtClean="0"/>
              <a:t>years; </a:t>
            </a:r>
            <a:r>
              <a:rPr lang="en-US" dirty="0" smtClean="0">
                <a:solidFill>
                  <a:srgbClr val="FF0000"/>
                </a:solidFill>
              </a:rPr>
              <a:t>78.49 years </a:t>
            </a:r>
            <a:r>
              <a:rPr lang="en-US" dirty="0" smtClean="0"/>
              <a:t> </a:t>
            </a:r>
            <a:endParaRPr lang="en-US" dirty="0" smtClean="0"/>
          </a:p>
          <a:p>
            <a:r>
              <a:rPr lang="en-US" dirty="0" smtClean="0"/>
              <a:t>Literacy Rate: 99.8%; 99%</a:t>
            </a:r>
          </a:p>
          <a:p>
            <a:pPr>
              <a:buNone/>
            </a:pP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Poland</a:t>
            </a:r>
            <a:endParaRPr lang="en-US" dirty="0"/>
          </a:p>
        </p:txBody>
      </p:sp>
      <p:sp>
        <p:nvSpPr>
          <p:cNvPr id="3" name="Content Placeholder 2"/>
          <p:cNvSpPr>
            <a:spLocks noGrp="1"/>
          </p:cNvSpPr>
          <p:nvPr>
            <p:ph idx="1"/>
          </p:nvPr>
        </p:nvSpPr>
        <p:spPr/>
        <p:txBody>
          <a:bodyPr>
            <a:normAutofit lnSpcReduction="10000"/>
          </a:bodyPr>
          <a:lstStyle/>
          <a:p>
            <a:r>
              <a:rPr lang="en-US" dirty="0" smtClean="0"/>
              <a:t>Health Expenditures: </a:t>
            </a:r>
            <a:r>
              <a:rPr lang="en-US" dirty="0" smtClean="0"/>
              <a:t>7.1% of GDP (2009</a:t>
            </a:r>
            <a:r>
              <a:rPr lang="en-US" dirty="0" smtClean="0"/>
              <a:t>); </a:t>
            </a:r>
            <a:r>
              <a:rPr lang="en-US" dirty="0" smtClean="0">
                <a:solidFill>
                  <a:srgbClr val="FF0000"/>
                </a:solidFill>
              </a:rPr>
              <a:t>16.2% of GDP (2009)</a:t>
            </a:r>
            <a:endParaRPr lang="en-US" dirty="0" smtClean="0">
              <a:solidFill>
                <a:srgbClr val="FF0000"/>
              </a:solidFill>
            </a:endParaRPr>
          </a:p>
          <a:p>
            <a:r>
              <a:rPr lang="en-US" dirty="0" smtClean="0"/>
              <a:t>Physicians D</a:t>
            </a:r>
            <a:r>
              <a:rPr lang="en-US" dirty="0" smtClean="0"/>
              <a:t>ensity: 2.144 </a:t>
            </a:r>
            <a:r>
              <a:rPr lang="en-US" dirty="0" smtClean="0"/>
              <a:t>physicians/1,000 population (2008</a:t>
            </a:r>
            <a:r>
              <a:rPr lang="en-US" dirty="0" smtClean="0"/>
              <a:t>); </a:t>
            </a:r>
            <a:r>
              <a:rPr lang="en-US" dirty="0" smtClean="0">
                <a:solidFill>
                  <a:srgbClr val="FF0000"/>
                </a:solidFill>
              </a:rPr>
              <a:t>2.672 physicians/1,000 population (2004)</a:t>
            </a:r>
            <a:endParaRPr lang="en-US" dirty="0" smtClean="0">
              <a:solidFill>
                <a:srgbClr val="FF0000"/>
              </a:solidFill>
            </a:endParaRPr>
          </a:p>
          <a:p>
            <a:r>
              <a:rPr lang="en-US" dirty="0" smtClean="0"/>
              <a:t>Hospital Bed Density: </a:t>
            </a:r>
            <a:r>
              <a:rPr lang="en-US" dirty="0" smtClean="0"/>
              <a:t>6.62 beds/1,000 population (</a:t>
            </a:r>
            <a:r>
              <a:rPr lang="en-US" dirty="0" smtClean="0"/>
              <a:t>2008);</a:t>
            </a:r>
            <a:r>
              <a:rPr lang="en-US" dirty="0" smtClean="0">
                <a:solidFill>
                  <a:srgbClr val="FF0000"/>
                </a:solidFill>
              </a:rPr>
              <a:t> </a:t>
            </a:r>
            <a:r>
              <a:rPr lang="en-US" dirty="0" smtClean="0">
                <a:solidFill>
                  <a:srgbClr val="FF0000"/>
                </a:solidFill>
              </a:rPr>
              <a:t>3.1 beds/1,000 population (2008)</a:t>
            </a:r>
            <a:endParaRPr lang="en-US" dirty="0" smtClean="0">
              <a:solidFill>
                <a:srgbClr val="FF0000"/>
              </a:solidFill>
            </a:endParaRPr>
          </a:p>
          <a:p>
            <a:r>
              <a:rPr lang="en-US" dirty="0" smtClean="0"/>
              <a:t>Obesity (adult prevalence): </a:t>
            </a:r>
            <a:r>
              <a:rPr lang="en-US" dirty="0" smtClean="0"/>
              <a:t>18% (2001</a:t>
            </a:r>
            <a:r>
              <a:rPr lang="en-US" dirty="0" smtClean="0"/>
              <a:t>); </a:t>
            </a:r>
            <a:r>
              <a:rPr lang="en-US" dirty="0" smtClean="0">
                <a:solidFill>
                  <a:srgbClr val="FF0000"/>
                </a:solidFill>
              </a:rPr>
              <a:t>33.9% (2006)</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Poland</a:t>
            </a:r>
            <a:endParaRPr lang="en-US" dirty="0"/>
          </a:p>
        </p:txBody>
      </p:sp>
      <p:sp>
        <p:nvSpPr>
          <p:cNvPr id="3" name="Content Placeholder 2"/>
          <p:cNvSpPr>
            <a:spLocks noGrp="1"/>
          </p:cNvSpPr>
          <p:nvPr>
            <p:ph idx="1"/>
          </p:nvPr>
        </p:nvSpPr>
        <p:spPr/>
        <p:txBody>
          <a:bodyPr/>
          <a:lstStyle/>
          <a:p>
            <a:r>
              <a:rPr lang="en-US" dirty="0" smtClean="0"/>
              <a:t>Annual incidence of cerebral strokes: 60,000</a:t>
            </a:r>
          </a:p>
          <a:p>
            <a:r>
              <a:rPr lang="en-US" dirty="0" smtClean="0"/>
              <a:t>177/100,000 in </a:t>
            </a:r>
            <a:r>
              <a:rPr lang="en-US" dirty="0" smtClean="0"/>
              <a:t>males</a:t>
            </a:r>
          </a:p>
          <a:p>
            <a:r>
              <a:rPr lang="en-US" dirty="0" smtClean="0"/>
              <a:t>125/100,000 in </a:t>
            </a:r>
            <a:r>
              <a:rPr lang="en-US" dirty="0" smtClean="0"/>
              <a:t>females</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Citations</a:t>
            </a:r>
            <a:endParaRPr lang="en-US" dirty="0"/>
          </a:p>
        </p:txBody>
      </p:sp>
      <p:sp>
        <p:nvSpPr>
          <p:cNvPr id="3" name="Content Placeholder 2"/>
          <p:cNvSpPr>
            <a:spLocks noGrp="1"/>
          </p:cNvSpPr>
          <p:nvPr>
            <p:ph idx="1"/>
          </p:nvPr>
        </p:nvSpPr>
        <p:spPr/>
        <p:txBody>
          <a:bodyPr>
            <a:normAutofit fontScale="70000" lnSpcReduction="20000"/>
          </a:bodyPr>
          <a:lstStyle/>
          <a:p>
            <a:pPr fontAlgn="t"/>
            <a:r>
              <a:rPr lang="en-US" dirty="0" smtClean="0"/>
              <a:t>"Poland Demographics Profile 2012."</a:t>
            </a:r>
            <a:r>
              <a:rPr lang="en-US" i="1" dirty="0" smtClean="0"/>
              <a:t>Index Mundi - Country Facts</a:t>
            </a:r>
            <a:r>
              <a:rPr lang="en-US" dirty="0" smtClean="0"/>
              <a:t>. </a:t>
            </a:r>
            <a:r>
              <a:rPr lang="en-US" dirty="0" err="1" smtClean="0"/>
              <a:t>N.p</a:t>
            </a:r>
            <a:r>
              <a:rPr lang="en-US" dirty="0" smtClean="0"/>
              <a:t>., </a:t>
            </a:r>
            <a:r>
              <a:rPr lang="en-US" dirty="0" err="1" smtClean="0"/>
              <a:t>n.d</a:t>
            </a:r>
            <a:r>
              <a:rPr lang="en-US" dirty="0" smtClean="0"/>
              <a:t>. Web. 22 Feb. 2013. &lt;http://www.indexmundi.com/poland/demographics_profile.html&gt;.</a:t>
            </a:r>
          </a:p>
          <a:p>
            <a:pPr fontAlgn="t"/>
            <a:r>
              <a:rPr lang="en-US" dirty="0" smtClean="0"/>
              <a:t>"United States Demographics Profile 2012." </a:t>
            </a:r>
            <a:r>
              <a:rPr lang="en-US" i="1" dirty="0" smtClean="0"/>
              <a:t>Index Mundi - Country Facts</a:t>
            </a:r>
            <a:r>
              <a:rPr lang="en-US" dirty="0" smtClean="0"/>
              <a:t>. </a:t>
            </a:r>
            <a:r>
              <a:rPr lang="en-US" dirty="0" err="1" smtClean="0"/>
              <a:t>N.p</a:t>
            </a:r>
            <a:r>
              <a:rPr lang="en-US" dirty="0" smtClean="0"/>
              <a:t>., </a:t>
            </a:r>
            <a:r>
              <a:rPr lang="en-US" dirty="0" err="1" smtClean="0"/>
              <a:t>n.d</a:t>
            </a:r>
            <a:r>
              <a:rPr lang="en-US" dirty="0" smtClean="0"/>
              <a:t>. Web. 22 Feb. 2013. &lt;http://www.indexmundi.com/united_states/demographics_profile.html&gt;.</a:t>
            </a:r>
          </a:p>
          <a:p>
            <a:pPr fontAlgn="t"/>
            <a:r>
              <a:rPr lang="en-US" dirty="0" smtClean="0"/>
              <a:t>"[Epidemiology of cerebral stroke in Pol... [</a:t>
            </a:r>
            <a:r>
              <a:rPr lang="en-US" dirty="0" err="1" smtClean="0"/>
              <a:t>Neurol</a:t>
            </a:r>
            <a:r>
              <a:rPr lang="en-US" dirty="0" smtClean="0"/>
              <a:t> </a:t>
            </a:r>
            <a:r>
              <a:rPr lang="en-US" dirty="0" err="1" smtClean="0"/>
              <a:t>Neurochir</a:t>
            </a:r>
            <a:r>
              <a:rPr lang="en-US" dirty="0" smtClean="0"/>
              <a:t> Pol. 1999] - </a:t>
            </a:r>
            <a:r>
              <a:rPr lang="en-US" dirty="0" err="1" smtClean="0"/>
              <a:t>PubMed</a:t>
            </a:r>
            <a:r>
              <a:rPr lang="en-US" dirty="0" smtClean="0"/>
              <a:t> - NCBI." </a:t>
            </a:r>
            <a:r>
              <a:rPr lang="en-US" i="1" dirty="0" smtClean="0"/>
              <a:t>National Center for Biotechnology Information</a:t>
            </a:r>
            <a:r>
              <a:rPr lang="en-US" dirty="0" smtClean="0"/>
              <a:t>. </a:t>
            </a:r>
            <a:r>
              <a:rPr lang="en-US" dirty="0" err="1" smtClean="0"/>
              <a:t>N.p</a:t>
            </a:r>
            <a:r>
              <a:rPr lang="en-US" dirty="0" smtClean="0"/>
              <a:t>., </a:t>
            </a:r>
            <a:r>
              <a:rPr lang="en-US" dirty="0" err="1" smtClean="0"/>
              <a:t>n.d</a:t>
            </a:r>
            <a:r>
              <a:rPr lang="en-US" dirty="0" smtClean="0"/>
              <a:t>. Web. 22 Feb. 2013. &lt;http://www.ncbi.nlm.nih.gov/pubmed/11107570&gt;.</a:t>
            </a:r>
          </a:p>
          <a:p>
            <a:r>
              <a:rPr lang="en-US" smtClean="0"/>
              <a:t/>
            </a:r>
            <a:br>
              <a:rPr lang="en-US" smtClean="0"/>
            </a:b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ct">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41</TotalTime>
  <Words>275</Words>
  <Application>Microsoft Office PowerPoint</Application>
  <PresentationFormat>On-screen Show (4:3)</PresentationFormat>
  <Paragraphs>36</Paragraphs>
  <Slides>6</Slides>
  <Notes>3</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Aspect</vt:lpstr>
      <vt:lpstr>Strokes in Poland</vt:lpstr>
      <vt:lpstr>Poland</vt:lpstr>
      <vt:lpstr>Poland</vt:lpstr>
      <vt:lpstr>Poland</vt:lpstr>
      <vt:lpstr>Poland</vt:lpstr>
      <vt:lpstr>Citations</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Strokes in Poland</dc:title>
  <dc:creator>Alli</dc:creator>
  <cp:lastModifiedBy>Alli</cp:lastModifiedBy>
  <cp:revision>6</cp:revision>
  <dcterms:created xsi:type="dcterms:W3CDTF">2013-02-22T17:39:53Z</dcterms:created>
  <dcterms:modified xsi:type="dcterms:W3CDTF">2013-02-22T18:21:48Z</dcterms:modified>
</cp:coreProperties>
</file>