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B6EF8-D4D5-4E18-AF70-E0E383234B40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99AE8-A4CF-4B1F-B942-C69922E05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-nt.who.int/whosis/statistics" TargetMode="External"/><Relationship Id="rId2" Type="http://schemas.openxmlformats.org/officeDocument/2006/relationships/hyperlink" Target="http://www.cotf.edu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stroke.anajournals.org/content/3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Stroke: Korea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Stephanie </a:t>
            </a:r>
            <a:r>
              <a:rPr lang="en-US" dirty="0" err="1" smtClean="0"/>
              <a:t>Salyer</a:t>
            </a:r>
            <a:endParaRPr lang="en-US" dirty="0" smtClean="0"/>
          </a:p>
          <a:p>
            <a:r>
              <a:rPr lang="en-US" dirty="0" smtClean="0"/>
              <a:t>Samantha </a:t>
            </a:r>
            <a:r>
              <a:rPr lang="en-US" dirty="0" err="1" smtClean="0"/>
              <a:t>Heydinger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97180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Use of stroke intensive care units to help decrease mortality rate </a:t>
            </a:r>
          </a:p>
          <a:p>
            <a:r>
              <a:rPr lang="en-US" sz="2000" dirty="0" smtClean="0"/>
              <a:t>Goal is to receive treatment within 48hrs of incident</a:t>
            </a:r>
          </a:p>
          <a:p>
            <a:r>
              <a:rPr lang="en-US" sz="2000" dirty="0" smtClean="0"/>
              <a:t>Stroke ICU can reduce 50% patient dependency</a:t>
            </a:r>
          </a:p>
          <a:p>
            <a:r>
              <a:rPr lang="en-US" sz="2000" dirty="0" err="1" smtClean="0"/>
              <a:t>Acupunture</a:t>
            </a:r>
            <a:r>
              <a:rPr lang="en-US" sz="2000" dirty="0" smtClean="0"/>
              <a:t> to alleviate clotting and inflammation caused by stroke</a:t>
            </a:r>
          </a:p>
          <a:p>
            <a:endParaRPr lang="en-US" sz="24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600200"/>
            <a:ext cx="3810000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Treatment of </a:t>
            </a:r>
            <a:r>
              <a:rPr lang="en-US" sz="2800" dirty="0" err="1" smtClean="0"/>
              <a:t>hyperlipidemia</a:t>
            </a:r>
            <a:endParaRPr lang="en-US" sz="2800" dirty="0" smtClean="0"/>
          </a:p>
          <a:p>
            <a:r>
              <a:rPr lang="en-US" sz="2800" dirty="0" smtClean="0"/>
              <a:t>In symptomatic ischemic stroke target LDL cholesterol= &lt;100mg/dl</a:t>
            </a:r>
          </a:p>
          <a:p>
            <a:r>
              <a:rPr lang="en-US" sz="2800" dirty="0" smtClean="0"/>
              <a:t>Smoking cessation, and avoidance of second hand smoke</a:t>
            </a:r>
          </a:p>
          <a:p>
            <a:r>
              <a:rPr lang="en-US" sz="2800" dirty="0" smtClean="0"/>
              <a:t>Reduction of alcohol use</a:t>
            </a:r>
          </a:p>
          <a:p>
            <a:r>
              <a:rPr lang="en-US" sz="2800" dirty="0" smtClean="0"/>
              <a:t>Weight loss, physical activity</a:t>
            </a:r>
          </a:p>
          <a:p>
            <a:r>
              <a:rPr lang="en-US" sz="2800" dirty="0" smtClean="0"/>
              <a:t>Reduction of Na intake, increasing K intake</a:t>
            </a:r>
          </a:p>
          <a:p>
            <a:r>
              <a:rPr lang="en-US" sz="2800" dirty="0" err="1" smtClean="0"/>
              <a:t>Antiplatelet</a:t>
            </a:r>
            <a:r>
              <a:rPr lang="en-US" sz="2800" dirty="0" smtClean="0"/>
              <a:t> therapy, 50-300mg aspirin daily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447800"/>
            <a:ext cx="8686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www.cotf.edu</a:t>
            </a:r>
            <a:r>
              <a:rPr lang="en-US" dirty="0" smtClean="0"/>
              <a:t>.  Chris </a:t>
            </a:r>
            <a:r>
              <a:rPr lang="en-US" dirty="0" err="1" smtClean="0"/>
              <a:t>Kreger</a:t>
            </a:r>
            <a:r>
              <a:rPr lang="en-US" dirty="0" smtClean="0"/>
              <a:t>. Last updated April 28.2005.</a:t>
            </a:r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www.-nt.who.int/whosis/statistics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Journal of Stroke 2013;15(1):2-20.Published online 2012 Nov.30.</a:t>
            </a:r>
          </a:p>
          <a:p>
            <a:endParaRPr lang="en-US" dirty="0" smtClean="0"/>
          </a:p>
          <a:p>
            <a:r>
              <a:rPr lang="en-US" smtClean="0">
                <a:hlinkClick r:id="rId4"/>
              </a:rPr>
              <a:t>http://Stroke.anajournals.org/content/39</a:t>
            </a:r>
            <a:endParaRPr lang="en-US" smtClean="0"/>
          </a:p>
          <a:p>
            <a:endParaRPr lang="en-US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of Korea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600200"/>
            <a:ext cx="6146167" cy="4862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" y="2133600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Separated into North and South 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smtClean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429000"/>
            <a:ext cx="19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*N. Korea has approx. 25mil </a:t>
            </a:r>
            <a:r>
              <a:rPr lang="en-US" dirty="0" err="1" smtClean="0"/>
              <a:t>ppl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*S. Korea has approx. 50mil </a:t>
            </a:r>
            <a:r>
              <a:rPr lang="en-US" dirty="0" err="1" smtClean="0"/>
              <a:t>ppl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04800" y="54102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About the size of Utah, located on </a:t>
            </a:r>
            <a:r>
              <a:rPr lang="en-US" dirty="0" err="1" smtClean="0"/>
              <a:t>penninsula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sz="1800" dirty="0" smtClean="0"/>
              <a:t>Highly dense</a:t>
            </a:r>
          </a:p>
          <a:p>
            <a:r>
              <a:rPr lang="en-US" sz="1800" dirty="0" smtClean="0"/>
              <a:t>Most of population found on western coastal plains</a:t>
            </a:r>
          </a:p>
          <a:p>
            <a:r>
              <a:rPr lang="en-US" sz="1800" dirty="0" smtClean="0"/>
              <a:t>Inhabited by mostly Koreans, very small groups of other ethnicities </a:t>
            </a:r>
          </a:p>
          <a:p>
            <a:r>
              <a:rPr lang="en-US" sz="1800" dirty="0" smtClean="0"/>
              <a:t>People migrating to cities from rural areas due to war and lack of rural jobs</a:t>
            </a:r>
          </a:p>
          <a:p>
            <a:r>
              <a:rPr lang="en-US" sz="1800" dirty="0" smtClean="0"/>
              <a:t>Birth rate has dropped to below replacement level, making for older population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9099" y="1752600"/>
            <a:ext cx="491490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and Income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600200"/>
          <a:ext cx="4343400" cy="5003486"/>
        </p:xfrm>
        <a:graphic>
          <a:graphicData uri="http://schemas.openxmlformats.org/drawingml/2006/table">
            <a:tbl>
              <a:tblPr/>
              <a:tblGrid>
                <a:gridCol w="1085850"/>
                <a:gridCol w="1085850"/>
                <a:gridCol w="1085850"/>
                <a:gridCol w="1085850"/>
              </a:tblGrid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Education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Salary Entries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Average Gross Salary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Gross (USD)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Less Than High School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12,200,000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B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$10,755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AE9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High School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33,965,000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6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$29,942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F4CF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Some College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7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41,333,790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B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$36,438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AE9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Bachelors Degree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134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65,977,204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6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$58,163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F4CF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Masters Degree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62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72,319,352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B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$63,754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AE9"/>
                    </a:solidFill>
                  </a:tcPr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en-US" sz="1600"/>
                        <a:t>Doctorate Degree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13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59,515,384 KRW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6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$52,467</a:t>
                      </a:r>
                    </a:p>
                  </a:txBody>
                  <a:tcPr marL="82939" marR="82939" marT="41469" marB="414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F4C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05400" y="1676400"/>
            <a:ext cx="3886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Less than high school = 1.3%</a:t>
            </a:r>
          </a:p>
          <a:p>
            <a:endParaRPr lang="en-US" dirty="0" smtClean="0"/>
          </a:p>
          <a:p>
            <a:r>
              <a:rPr lang="en-US" dirty="0" smtClean="0"/>
              <a:t>High School = 6%</a:t>
            </a:r>
          </a:p>
          <a:p>
            <a:endParaRPr lang="en-US" dirty="0" smtClean="0"/>
          </a:p>
          <a:p>
            <a:r>
              <a:rPr lang="en-US" dirty="0" smtClean="0"/>
              <a:t>Some college = 3%</a:t>
            </a:r>
          </a:p>
          <a:p>
            <a:endParaRPr lang="en-US" dirty="0" smtClean="0"/>
          </a:p>
          <a:p>
            <a:r>
              <a:rPr lang="en-US" dirty="0" smtClean="0"/>
              <a:t>Bachelor’s degree = 57.5%</a:t>
            </a:r>
          </a:p>
          <a:p>
            <a:endParaRPr lang="en-US" dirty="0" smtClean="0"/>
          </a:p>
          <a:p>
            <a:r>
              <a:rPr lang="en-US" dirty="0" smtClean="0"/>
              <a:t>Master’s = 26.6%</a:t>
            </a:r>
          </a:p>
          <a:p>
            <a:endParaRPr lang="en-US" dirty="0" smtClean="0"/>
          </a:p>
          <a:p>
            <a:r>
              <a:rPr lang="en-US" dirty="0" smtClean="0"/>
              <a:t>Doctorate = 5.6%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Families headed by men. </a:t>
            </a:r>
            <a:endParaRPr lang="en-US" sz="2400" dirty="0" smtClean="0"/>
          </a:p>
          <a:p>
            <a:r>
              <a:rPr lang="en-US" sz="2400" dirty="0" smtClean="0"/>
              <a:t>Daughters play little to no role in family because they leave to marry into another family </a:t>
            </a:r>
          </a:p>
          <a:p>
            <a:r>
              <a:rPr lang="en-US" sz="2400" dirty="0" smtClean="0"/>
              <a:t>Younger generation responsible for older generation</a:t>
            </a:r>
          </a:p>
          <a:p>
            <a:r>
              <a:rPr lang="en-US" sz="2400" dirty="0" smtClean="0"/>
              <a:t>Strong respect for their elders</a:t>
            </a:r>
            <a:endParaRPr lang="en-US" sz="2400" dirty="0" smtClean="0"/>
          </a:p>
          <a:p>
            <a:r>
              <a:rPr lang="en-US" sz="2400" dirty="0" smtClean="0"/>
              <a:t>Discipline is with held until school age in which case it becomes a priority seeing as how unruly children are seen as a disgrace to the family</a:t>
            </a:r>
          </a:p>
          <a:p>
            <a:r>
              <a:rPr lang="en-US" sz="2400" dirty="0" smtClean="0"/>
              <a:t>Children with disabilities are seen as punishment to parents from the older generation</a:t>
            </a:r>
          </a:p>
          <a:p>
            <a:pPr lvl="2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Mostly vegetables and rice</a:t>
            </a:r>
          </a:p>
          <a:p>
            <a:r>
              <a:rPr lang="en-US" sz="2400" dirty="0" smtClean="0"/>
              <a:t>Small amounts of meat</a:t>
            </a:r>
          </a:p>
          <a:p>
            <a:r>
              <a:rPr lang="en-US" sz="2400" dirty="0" smtClean="0"/>
              <a:t>3 meals daily usually eaten in silence</a:t>
            </a:r>
          </a:p>
          <a:p>
            <a:r>
              <a:rPr lang="en-US" sz="2400" dirty="0" smtClean="0"/>
              <a:t>Generally lower intake of calories, sugar, and fat </a:t>
            </a:r>
          </a:p>
          <a:p>
            <a:r>
              <a:rPr lang="en-US" sz="2400" dirty="0" smtClean="0"/>
              <a:t>Common Seasonings: garlic, ginger, red and black pepper, green onion, sesame oil, and soy sauce</a:t>
            </a:r>
          </a:p>
          <a:p>
            <a:endParaRPr lang="en-US" sz="18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00200"/>
            <a:ext cx="451256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800600" y="6324600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Mixed veggies and rice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stroke is a sudden death of brain cells due to inadequate blood flow</a:t>
            </a:r>
          </a:p>
          <a:p>
            <a:endParaRPr lang="en-US" sz="2400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362200"/>
            <a:ext cx="47958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in Korea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Stroke is second leading health problem in Korea</a:t>
            </a:r>
          </a:p>
          <a:p>
            <a:r>
              <a:rPr lang="en-US" dirty="0" smtClean="0"/>
              <a:t>Annually, 105,000 people experience new/recurring stroke</a:t>
            </a:r>
          </a:p>
          <a:p>
            <a:r>
              <a:rPr lang="en-US" dirty="0" smtClean="0"/>
              <a:t>Estimated 26,000 die from stroke</a:t>
            </a:r>
          </a:p>
          <a:p>
            <a:r>
              <a:rPr lang="en-US" dirty="0" smtClean="0"/>
              <a:t>Accounts for 1 out of 10 deaths</a:t>
            </a:r>
          </a:p>
          <a:p>
            <a:r>
              <a:rPr lang="en-US" dirty="0" smtClean="0"/>
              <a:t>795,000 </a:t>
            </a:r>
            <a:r>
              <a:rPr lang="en-US" dirty="0" err="1" smtClean="0"/>
              <a:t>koreans</a:t>
            </a:r>
            <a:r>
              <a:rPr lang="en-US" dirty="0" smtClean="0"/>
              <a:t> believed to be living with stroke in &gt; 30 year olds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cost of care was estimated to be 3,737 billion Korean won ($3.3 billion USD) in 2005</a:t>
            </a:r>
          </a:p>
          <a:p>
            <a:r>
              <a:rPr lang="en-US" dirty="0" smtClean="0"/>
              <a:t>90 day mortality rate = 3-7% ischemic stroke, 17% </a:t>
            </a:r>
            <a:r>
              <a:rPr lang="en-US" dirty="0" err="1" smtClean="0"/>
              <a:t>intracerebral</a:t>
            </a:r>
            <a:r>
              <a:rPr lang="en-US" dirty="0" smtClean="0"/>
              <a:t> hemorrhage </a:t>
            </a:r>
          </a:p>
          <a:p>
            <a:r>
              <a:rPr lang="en-US" dirty="0" smtClean="0"/>
              <a:t>High population suffering from stroke also has diabetes, HTN, and high cholesterol</a:t>
            </a:r>
          </a:p>
          <a:p>
            <a:r>
              <a:rPr lang="en-US" dirty="0" smtClean="0"/>
              <a:t>48% of Koreans smoke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527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Stroke: Korea</vt:lpstr>
      <vt:lpstr>Map of Korea</vt:lpstr>
      <vt:lpstr>population</vt:lpstr>
      <vt:lpstr>Education and Income</vt:lpstr>
      <vt:lpstr>Family Dynamics</vt:lpstr>
      <vt:lpstr>Nutrition</vt:lpstr>
      <vt:lpstr>Stroke </vt:lpstr>
      <vt:lpstr>Stroke in Korea</vt:lpstr>
      <vt:lpstr>Stats</vt:lpstr>
      <vt:lpstr>Care</vt:lpstr>
      <vt:lpstr>prevention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Stroke: Korea</dc:title>
  <dc:creator>Travis</dc:creator>
  <cp:lastModifiedBy>Travis</cp:lastModifiedBy>
  <cp:revision>31</cp:revision>
  <dcterms:created xsi:type="dcterms:W3CDTF">2013-02-25T00:14:14Z</dcterms:created>
  <dcterms:modified xsi:type="dcterms:W3CDTF">2013-02-25T05:01:57Z</dcterms:modified>
</cp:coreProperties>
</file>