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3" r:id="rId3"/>
    <p:sldId id="261" r:id="rId4"/>
    <p:sldId id="263" r:id="rId5"/>
    <p:sldId id="262" r:id="rId6"/>
    <p:sldId id="267" r:id="rId7"/>
    <p:sldId id="257" r:id="rId8"/>
    <p:sldId id="258" r:id="rId9"/>
    <p:sldId id="268" r:id="rId10"/>
    <p:sldId id="259" r:id="rId11"/>
    <p:sldId id="260" r:id="rId12"/>
    <p:sldId id="266" r:id="rId13"/>
    <p:sldId id="265" r:id="rId14"/>
    <p:sldId id="264" r:id="rId15"/>
    <p:sldId id="269" r:id="rId16"/>
    <p:sldId id="270" r:id="rId17"/>
    <p:sldId id="272"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9" autoAdjust="0"/>
    <p:restoredTop sz="86380" autoAdjust="0"/>
  </p:normalViewPr>
  <p:slideViewPr>
    <p:cSldViewPr>
      <p:cViewPr>
        <p:scale>
          <a:sx n="76" d="100"/>
          <a:sy n="76" d="100"/>
        </p:scale>
        <p:origin x="-432" y="198"/>
      </p:cViewPr>
      <p:guideLst>
        <p:guide orient="horz" pos="2160"/>
        <p:guide pos="2880"/>
      </p:guideLst>
    </p:cSldViewPr>
  </p:slideViewPr>
  <p:outlineViewPr>
    <p:cViewPr>
      <p:scale>
        <a:sx n="33" d="100"/>
        <a:sy n="33" d="100"/>
      </p:scale>
      <p:origin x="0" y="1420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DF4284-94E8-4C1A-AA68-65F2C4E52E11}" type="datetimeFigureOut">
              <a:rPr lang="en-US" smtClean="0"/>
              <a:t>2/24/2013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D27DAC-69BC-4A39-81AA-41C907713F4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27DAC-69BC-4A39-81AA-41C907713F4B}"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27DAC-69BC-4A39-81AA-41C907713F4B}"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9.4 billion=</a:t>
            </a:r>
            <a:r>
              <a:rPr lang="en-US" dirty="0" smtClean="0"/>
              <a:t>$7.4 million per 100,000 people</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every cancer pt in the UK, $396 is spent each year on medical research compared to $30 for every stroke pt</a:t>
            </a:r>
          </a:p>
          <a:p>
            <a:endParaRPr lang="en-US" dirty="0"/>
          </a:p>
        </p:txBody>
      </p:sp>
      <p:sp>
        <p:nvSpPr>
          <p:cNvPr id="4" name="Slide Number Placeholder 3"/>
          <p:cNvSpPr>
            <a:spLocks noGrp="1"/>
          </p:cNvSpPr>
          <p:nvPr>
            <p:ph type="sldNum" sz="quarter" idx="10"/>
          </p:nvPr>
        </p:nvSpPr>
        <p:spPr/>
        <p:txBody>
          <a:bodyPr/>
          <a:lstStyle/>
          <a:p>
            <a:fld id="{5DD27DAC-69BC-4A39-81AA-41C907713F4B}"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lvl="1"/>
            <a:r>
              <a:rPr lang="en-US" dirty="0" smtClean="0"/>
              <a:t>Same as 911 in the U.S</a:t>
            </a:r>
            <a:endParaRPr lang="en-US" dirty="0"/>
          </a:p>
        </p:txBody>
      </p:sp>
      <p:sp>
        <p:nvSpPr>
          <p:cNvPr id="4" name="Slide Number Placeholder 3"/>
          <p:cNvSpPr>
            <a:spLocks noGrp="1"/>
          </p:cNvSpPr>
          <p:nvPr>
            <p:ph type="sldNum" sz="quarter" idx="10"/>
          </p:nvPr>
        </p:nvSpPr>
        <p:spPr/>
        <p:txBody>
          <a:bodyPr/>
          <a:lstStyle/>
          <a:p>
            <a:fld id="{5DD27DAC-69BC-4A39-81AA-41C907713F4B}"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Craniotomy-small section of the skull is cut away to repair blood vessels and blood clots</a:t>
            </a:r>
          </a:p>
          <a:p>
            <a:endParaRPr lang="en-US" dirty="0"/>
          </a:p>
        </p:txBody>
      </p:sp>
      <p:sp>
        <p:nvSpPr>
          <p:cNvPr id="4" name="Slide Number Placeholder 3"/>
          <p:cNvSpPr>
            <a:spLocks noGrp="1"/>
          </p:cNvSpPr>
          <p:nvPr>
            <p:ph type="sldNum" sz="quarter" idx="10"/>
          </p:nvPr>
        </p:nvSpPr>
        <p:spPr/>
        <p:txBody>
          <a:bodyPr/>
          <a:lstStyle/>
          <a:p>
            <a:fld id="{5DD27DAC-69BC-4A39-81AA-41C907713F4B}"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5%=Improvement from 1.8% in 2008</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Mean length of stay for stroke patients has decreased significantly </a:t>
            </a:r>
          </a:p>
          <a:p>
            <a:pPr lvl="1"/>
            <a:r>
              <a:rPr lang="en-US" dirty="0" smtClean="0"/>
              <a:t>32 days in 2000</a:t>
            </a:r>
          </a:p>
          <a:p>
            <a:pPr lvl="1"/>
            <a:r>
              <a:rPr lang="en-US" dirty="0" smtClean="0"/>
              <a:t>20 days in 2010</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D27DAC-69BC-4A39-81AA-41C907713F4B}"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smokers are twice at risk</a:t>
            </a:r>
          </a:p>
          <a:p>
            <a:endParaRPr lang="en-US" dirty="0" smtClean="0"/>
          </a:p>
          <a:p>
            <a:r>
              <a:rPr lang="en-US" dirty="0" smtClean="0"/>
              <a:t>people who are physically inactive are at twice the risk than those who are moderately active</a:t>
            </a:r>
          </a:p>
          <a:p>
            <a:endParaRPr lang="en-US" dirty="0" smtClean="0"/>
          </a:p>
          <a:p>
            <a:r>
              <a:rPr lang="en-US" dirty="0" smtClean="0"/>
              <a:t>binge drinking and regular heavy alcohol intake increase the risk of stroke</a:t>
            </a:r>
          </a:p>
          <a:p>
            <a:endParaRPr lang="en-US" dirty="0" smtClean="0"/>
          </a:p>
          <a:p>
            <a:r>
              <a:rPr lang="en-US" dirty="0" smtClean="0"/>
              <a:t>Weight=this can reduce substantially the chances of developing diabetes and high blood pressure, two major risk factors for stroke</a:t>
            </a:r>
            <a:endParaRPr lang="en-US" dirty="0"/>
          </a:p>
        </p:txBody>
      </p:sp>
      <p:sp>
        <p:nvSpPr>
          <p:cNvPr id="4" name="Slide Number Placeholder 3"/>
          <p:cNvSpPr>
            <a:spLocks noGrp="1"/>
          </p:cNvSpPr>
          <p:nvPr>
            <p:ph type="sldNum" sz="quarter" idx="10"/>
          </p:nvPr>
        </p:nvSpPr>
        <p:spPr/>
        <p:txBody>
          <a:bodyPr/>
          <a:lstStyle/>
          <a:p>
            <a:fld id="{5DD27DAC-69BC-4A39-81AA-41C907713F4B}"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27DAC-69BC-4A39-81AA-41C907713F4B}"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27DAC-69BC-4A39-81AA-41C907713F4B}"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27DAC-69BC-4A39-81AA-41C907713F4B}" type="slidenum">
              <a:rPr lang="en-US" smtClean="0"/>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27DAC-69BC-4A39-81AA-41C907713F4B}"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27DAC-69BC-4A39-81AA-41C907713F4B}"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27DAC-69BC-4A39-81AA-41C907713F4B}"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27DAC-69BC-4A39-81AA-41C907713F4B}"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NHS is funded by general taxation and is run by the Department of Health</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49 million=100% of the population of England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83 million=around 28% of the US population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DD27DAC-69BC-4A39-81AA-41C907713F4B}"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1/5=</a:t>
            </a:r>
          </a:p>
          <a:p>
            <a:pPr lvl="1"/>
            <a:r>
              <a:rPr lang="en-US" dirty="0" smtClean="0"/>
              <a:t>7% of death in men</a:t>
            </a:r>
          </a:p>
          <a:p>
            <a:pPr lvl="1"/>
            <a:r>
              <a:rPr lang="en-US" dirty="0" smtClean="0"/>
              <a:t>10% of deaths in women</a:t>
            </a:r>
          </a:p>
          <a:p>
            <a:pPr lvl="1"/>
            <a:endParaRPr lang="en-US" dirty="0" smtClean="0"/>
          </a:p>
          <a:p>
            <a:pPr lvl="1"/>
            <a:r>
              <a:rPr lang="en-US" dirty="0" smtClean="0"/>
              <a:t>2010=causing almost 50,000 deaths</a:t>
            </a:r>
          </a:p>
          <a:p>
            <a:endParaRPr lang="en-US" dirty="0"/>
          </a:p>
        </p:txBody>
      </p:sp>
      <p:sp>
        <p:nvSpPr>
          <p:cNvPr id="4" name="Slide Number Placeholder 3"/>
          <p:cNvSpPr>
            <a:spLocks noGrp="1"/>
          </p:cNvSpPr>
          <p:nvPr>
            <p:ph type="sldNum" sz="quarter" idx="10"/>
          </p:nvPr>
        </p:nvSpPr>
        <p:spPr/>
        <p:txBody>
          <a:bodyPr/>
          <a:lstStyle/>
          <a:p>
            <a:fld id="{5DD27DAC-69BC-4A39-81AA-41C907713F4B}"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80,000=</a:t>
            </a:r>
            <a:r>
              <a:rPr lang="en-US" dirty="0" smtClean="0"/>
              <a:t>25,00 each year for TIA</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900,000=300,000  who are living with a moderate to severe disability as a result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Every 5 minutes someone in England will have a stroke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DD27DAC-69BC-4A39-81AA-41C907713F4B}"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27DAC-69BC-4A39-81AA-41C907713F4B}"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C65BBCC-A88E-4944-8539-D67FD8E6FEB5}" type="datetimeFigureOut">
              <a:rPr lang="en-US" smtClean="0"/>
              <a:pPr/>
              <a:t>2/24/2013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DC9626-24DD-4EDD-8CB2-8678C19599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65BBCC-A88E-4944-8539-D67FD8E6FEB5}" type="datetimeFigureOut">
              <a:rPr lang="en-US" smtClean="0"/>
              <a:pPr/>
              <a:t>2/24/2013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DC9626-24DD-4EDD-8CB2-8678C19599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65BBCC-A88E-4944-8539-D67FD8E6FEB5}" type="datetimeFigureOut">
              <a:rPr lang="en-US" smtClean="0"/>
              <a:pPr/>
              <a:t>2/24/2013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DC9626-24DD-4EDD-8CB2-8678C19599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65BBCC-A88E-4944-8539-D67FD8E6FEB5}" type="datetimeFigureOut">
              <a:rPr lang="en-US" smtClean="0"/>
              <a:pPr/>
              <a:t>2/24/2013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DC9626-24DD-4EDD-8CB2-8678C195995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C65BBCC-A88E-4944-8539-D67FD8E6FEB5}" type="datetimeFigureOut">
              <a:rPr lang="en-US" smtClean="0"/>
              <a:pPr/>
              <a:t>2/24/2013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DC9626-24DD-4EDD-8CB2-8678C195995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C65BBCC-A88E-4944-8539-D67FD8E6FEB5}" type="datetimeFigureOut">
              <a:rPr lang="en-US" smtClean="0"/>
              <a:pPr/>
              <a:t>2/24/2013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DC9626-24DD-4EDD-8CB2-8678C195995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C65BBCC-A88E-4944-8539-D67FD8E6FEB5}" type="datetimeFigureOut">
              <a:rPr lang="en-US" smtClean="0"/>
              <a:pPr/>
              <a:t>2/24/2013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2DC9626-24DD-4EDD-8CB2-8678C195995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C65BBCC-A88E-4944-8539-D67FD8E6FEB5}" type="datetimeFigureOut">
              <a:rPr lang="en-US" smtClean="0"/>
              <a:pPr/>
              <a:t>2/24/2013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2DC9626-24DD-4EDD-8CB2-8678C195995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C65BBCC-A88E-4944-8539-D67FD8E6FEB5}" type="datetimeFigureOut">
              <a:rPr lang="en-US" smtClean="0"/>
              <a:pPr/>
              <a:t>2/24/2013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2DC9626-24DD-4EDD-8CB2-8678C19599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C65BBCC-A88E-4944-8539-D67FD8E6FEB5}" type="datetimeFigureOut">
              <a:rPr lang="en-US" smtClean="0"/>
              <a:pPr/>
              <a:t>2/24/2013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DC9626-24DD-4EDD-8CB2-8678C195995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C65BBCC-A88E-4944-8539-D67FD8E6FEB5}" type="datetimeFigureOut">
              <a:rPr lang="en-US" smtClean="0"/>
              <a:pPr/>
              <a:t>2/24/2013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DC9626-24DD-4EDD-8CB2-8678C195995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C65BBCC-A88E-4944-8539-D67FD8E6FEB5}" type="datetimeFigureOut">
              <a:rPr lang="en-US" smtClean="0"/>
              <a:pPr/>
              <a:t>2/24/2013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DC9626-24DD-4EDD-8CB2-8678C19599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dailymail.co.uk/health/article-2115136/New-blood-thinning-drug-stop-5-000-strokes-year.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cqc.org.uk/sites/default/files/media/documents/supporting_life_after_stroke_national_report.pdf" TargetMode="External"/><Relationship Id="rId5" Type="http://schemas.openxmlformats.org/officeDocument/2006/relationships/hyperlink" Target="http://www.nice.org.uk/media/87D/33/StrokeCostingCommissioningAssessment.pdf" TargetMode="External"/><Relationship Id="rId4" Type="http://schemas.openxmlformats.org/officeDocument/2006/relationships/hyperlink" Target="http://www.stroke.org.uk/resource-sheet/stroke-statistic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Stroke in England</a:t>
            </a:r>
            <a:endParaRPr lang="en-US" dirty="0"/>
          </a:p>
        </p:txBody>
      </p:sp>
      <p:sp>
        <p:nvSpPr>
          <p:cNvPr id="3" name="Subtitle 2"/>
          <p:cNvSpPr>
            <a:spLocks noGrp="1"/>
          </p:cNvSpPr>
          <p:nvPr>
            <p:ph type="subTitle" idx="1"/>
          </p:nvPr>
        </p:nvSpPr>
        <p:spPr/>
        <p:txBody>
          <a:bodyPr>
            <a:normAutofit/>
          </a:bodyPr>
          <a:lstStyle/>
          <a:p>
            <a:r>
              <a:rPr lang="en-US" dirty="0" smtClean="0"/>
              <a:t>Jeremiah James Bunce III</a:t>
            </a:r>
          </a:p>
          <a:p>
            <a:r>
              <a:rPr lang="en-US" dirty="0" smtClean="0"/>
              <a:t>Nicholas Adam Simonovich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smtClean="0"/>
              <a:t>Deaths by age:</a:t>
            </a:r>
          </a:p>
          <a:p>
            <a:pPr lvl="1"/>
            <a:r>
              <a:rPr lang="en-US" dirty="0" smtClean="0"/>
              <a:t>Under 35</a:t>
            </a:r>
          </a:p>
          <a:p>
            <a:pPr lvl="2"/>
            <a:r>
              <a:rPr lang="en-US" dirty="0" smtClean="0"/>
              <a:t>91 Males</a:t>
            </a:r>
          </a:p>
          <a:p>
            <a:pPr lvl="2"/>
            <a:r>
              <a:rPr lang="en-US" dirty="0" smtClean="0"/>
              <a:t>62 Females</a:t>
            </a:r>
          </a:p>
          <a:p>
            <a:pPr lvl="1"/>
            <a:r>
              <a:rPr lang="en-US" dirty="0" smtClean="0"/>
              <a:t>35-44</a:t>
            </a:r>
          </a:p>
          <a:p>
            <a:pPr lvl="2"/>
            <a:r>
              <a:rPr lang="en-US" dirty="0" smtClean="0"/>
              <a:t>224 Males</a:t>
            </a:r>
          </a:p>
          <a:p>
            <a:pPr lvl="2"/>
            <a:r>
              <a:rPr lang="en-US" dirty="0" smtClean="0"/>
              <a:t>131 Females</a:t>
            </a:r>
          </a:p>
          <a:p>
            <a:pPr lvl="1"/>
            <a:r>
              <a:rPr lang="en-US" dirty="0" smtClean="0"/>
              <a:t>45-54</a:t>
            </a:r>
          </a:p>
          <a:p>
            <a:pPr lvl="2"/>
            <a:r>
              <a:rPr lang="en-US" dirty="0" smtClean="0"/>
              <a:t>515 Males</a:t>
            </a:r>
          </a:p>
          <a:p>
            <a:pPr lvl="2"/>
            <a:r>
              <a:rPr lang="en-US" dirty="0" smtClean="0"/>
              <a:t>425 Females</a:t>
            </a:r>
          </a:p>
          <a:p>
            <a:pPr lvl="1"/>
            <a:r>
              <a:rPr lang="en-US" dirty="0" smtClean="0"/>
              <a:t>55-64</a:t>
            </a:r>
          </a:p>
          <a:p>
            <a:pPr lvl="2"/>
            <a:r>
              <a:rPr lang="en-US" dirty="0" smtClean="0"/>
              <a:t>1,126 Males</a:t>
            </a:r>
          </a:p>
          <a:p>
            <a:pPr lvl="2"/>
            <a:r>
              <a:rPr lang="en-US" dirty="0" smtClean="0"/>
              <a:t>813 Females</a:t>
            </a:r>
          </a:p>
          <a:p>
            <a:pPr lvl="1"/>
            <a:r>
              <a:rPr lang="en-US" dirty="0" smtClean="0"/>
              <a:t>65-74</a:t>
            </a:r>
          </a:p>
          <a:p>
            <a:pPr lvl="2"/>
            <a:r>
              <a:rPr lang="en-US" dirty="0" smtClean="0"/>
              <a:t>2,883 Males</a:t>
            </a:r>
          </a:p>
          <a:p>
            <a:pPr lvl="2"/>
            <a:r>
              <a:rPr lang="en-US" dirty="0" smtClean="0"/>
              <a:t>2,326 Females</a:t>
            </a:r>
          </a:p>
          <a:p>
            <a:pPr lvl="1"/>
            <a:r>
              <a:rPr lang="en-US" dirty="0" smtClean="0"/>
              <a:t>75+</a:t>
            </a:r>
          </a:p>
          <a:p>
            <a:pPr lvl="2"/>
            <a:r>
              <a:rPr lang="en-US" dirty="0" smtClean="0"/>
              <a:t>14,448 Males</a:t>
            </a:r>
          </a:p>
          <a:p>
            <a:pPr lvl="2"/>
            <a:r>
              <a:rPr lang="en-US" dirty="0" smtClean="0"/>
              <a:t>26,322 Females</a:t>
            </a:r>
          </a:p>
        </p:txBody>
      </p:sp>
      <p:sp>
        <p:nvSpPr>
          <p:cNvPr id="2" name="Title 1"/>
          <p:cNvSpPr>
            <a:spLocks noGrp="1"/>
          </p:cNvSpPr>
          <p:nvPr>
            <p:ph type="title"/>
          </p:nvPr>
        </p:nvSpPr>
        <p:spPr/>
        <p:txBody>
          <a:bodyPr/>
          <a:lstStyle/>
          <a:p>
            <a:r>
              <a:rPr lang="en-US" dirty="0" smtClean="0"/>
              <a:t>Statistics</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3505200" y="1371600"/>
            <a:ext cx="4557712" cy="38323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It is estimated to cost England’s economy $9.4 billion per year</a:t>
            </a:r>
          </a:p>
          <a:p>
            <a:r>
              <a:rPr lang="en-US" dirty="0" smtClean="0"/>
              <a:t>Costs </a:t>
            </a:r>
            <a:r>
              <a:rPr lang="en-US" dirty="0" smtClean="0"/>
              <a:t>of informal care of $3.2 billion</a:t>
            </a:r>
          </a:p>
          <a:p>
            <a:r>
              <a:rPr lang="en-US" dirty="0"/>
              <a:t>C</a:t>
            </a:r>
            <a:r>
              <a:rPr lang="en-US" dirty="0" smtClean="0"/>
              <a:t>osts because of lost productivity and disability of $2.4 billion</a:t>
            </a:r>
          </a:p>
          <a:p>
            <a:r>
              <a:rPr lang="en-US" dirty="0" smtClean="0"/>
              <a:t>Stroke patients occupy around 20% of all acute hospital beds and 25% of long-term beds</a:t>
            </a:r>
          </a:p>
          <a:p>
            <a:endParaRPr lang="en-US" dirty="0"/>
          </a:p>
        </p:txBody>
      </p:sp>
      <p:sp>
        <p:nvSpPr>
          <p:cNvPr id="2" name="Title 1"/>
          <p:cNvSpPr>
            <a:spLocks noGrp="1"/>
          </p:cNvSpPr>
          <p:nvPr>
            <p:ph type="title"/>
          </p:nvPr>
        </p:nvSpPr>
        <p:spPr/>
        <p:txBody>
          <a:bodyPr/>
          <a:lstStyle/>
          <a:p>
            <a:r>
              <a:rPr lang="en-US" dirty="0" smtClean="0"/>
              <a:t>Cost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 rapid </a:t>
            </a:r>
            <a:r>
              <a:rPr lang="en-US" dirty="0"/>
              <a:t>response to a 999 call for suspected </a:t>
            </a:r>
            <a:r>
              <a:rPr lang="en-US" dirty="0" smtClean="0"/>
              <a:t>stroke</a:t>
            </a:r>
          </a:p>
          <a:p>
            <a:r>
              <a:rPr lang="en-US" dirty="0" smtClean="0"/>
              <a:t>Prompt </a:t>
            </a:r>
            <a:r>
              <a:rPr lang="en-US" dirty="0"/>
              <a:t>transfer to a hospital providing specialist care</a:t>
            </a:r>
          </a:p>
          <a:p>
            <a:r>
              <a:rPr lang="en-US" dirty="0" smtClean="0"/>
              <a:t>An </a:t>
            </a:r>
            <a:r>
              <a:rPr lang="en-US" dirty="0"/>
              <a:t>urgent brain </a:t>
            </a:r>
            <a:r>
              <a:rPr lang="en-US" dirty="0" smtClean="0"/>
              <a:t>scan</a:t>
            </a:r>
          </a:p>
          <a:p>
            <a:pPr lvl="1"/>
            <a:r>
              <a:rPr lang="en-US" dirty="0" smtClean="0"/>
              <a:t>CT scan</a:t>
            </a:r>
            <a:endParaRPr lang="en-US" dirty="0"/>
          </a:p>
          <a:p>
            <a:r>
              <a:rPr lang="en-US" dirty="0" smtClean="0"/>
              <a:t>Immediate </a:t>
            </a:r>
            <a:r>
              <a:rPr lang="en-US" dirty="0"/>
              <a:t>access to a high quality stroke unit</a:t>
            </a:r>
          </a:p>
          <a:p>
            <a:r>
              <a:rPr lang="en-US" dirty="0" smtClean="0"/>
              <a:t>Early </a:t>
            </a:r>
            <a:r>
              <a:rPr lang="en-US" dirty="0"/>
              <a:t>multidisciplinary assessment, including swallowing screening</a:t>
            </a:r>
          </a:p>
          <a:p>
            <a:r>
              <a:rPr lang="en-US" dirty="0" smtClean="0"/>
              <a:t>Stroke specialized </a:t>
            </a:r>
            <a:r>
              <a:rPr lang="en-US" dirty="0"/>
              <a:t>rehabilitation</a:t>
            </a:r>
          </a:p>
          <a:p>
            <a:endParaRPr lang="en-US" dirty="0"/>
          </a:p>
        </p:txBody>
      </p:sp>
      <p:sp>
        <p:nvSpPr>
          <p:cNvPr id="2" name="Title 1"/>
          <p:cNvSpPr>
            <a:spLocks noGrp="1"/>
          </p:cNvSpPr>
          <p:nvPr>
            <p:ph type="title"/>
          </p:nvPr>
        </p:nvSpPr>
        <p:spPr/>
        <p:txBody>
          <a:bodyPr/>
          <a:lstStyle/>
          <a:p>
            <a:r>
              <a:rPr lang="en-US" dirty="0" smtClean="0"/>
              <a:t>Treatment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Ischemic:</a:t>
            </a:r>
          </a:p>
          <a:p>
            <a:pPr lvl="1"/>
            <a:r>
              <a:rPr lang="en-US" dirty="0" smtClean="0"/>
              <a:t>Alteplase (</a:t>
            </a:r>
            <a:r>
              <a:rPr lang="en-US" dirty="0" err="1" smtClean="0"/>
              <a:t>tPa</a:t>
            </a:r>
            <a:r>
              <a:rPr lang="en-US" dirty="0" smtClean="0"/>
              <a:t>)</a:t>
            </a:r>
          </a:p>
          <a:p>
            <a:pPr lvl="2"/>
            <a:r>
              <a:rPr lang="en-US" dirty="0" smtClean="0"/>
              <a:t>“clot-buster” must be given within four and a half hours of symptoms</a:t>
            </a:r>
          </a:p>
          <a:p>
            <a:pPr lvl="1"/>
            <a:r>
              <a:rPr lang="en-US" dirty="0" smtClean="0"/>
              <a:t>Aspirin</a:t>
            </a:r>
          </a:p>
          <a:p>
            <a:pPr lvl="1"/>
            <a:r>
              <a:rPr lang="en-US" dirty="0" smtClean="0"/>
              <a:t>Heparin, Warfarin, Rivaroxaban </a:t>
            </a:r>
          </a:p>
          <a:p>
            <a:pPr lvl="1"/>
            <a:r>
              <a:rPr lang="en-US" dirty="0" smtClean="0"/>
              <a:t>BP medications (beta-blockers)</a:t>
            </a:r>
          </a:p>
          <a:p>
            <a:pPr lvl="1"/>
            <a:r>
              <a:rPr lang="en-US" dirty="0" smtClean="0"/>
              <a:t>Cholesterol lowering agent (Statin) </a:t>
            </a:r>
          </a:p>
          <a:p>
            <a:pPr lvl="1"/>
            <a:r>
              <a:rPr lang="en-US" dirty="0" smtClean="0"/>
              <a:t>Carotid stenosis</a:t>
            </a:r>
          </a:p>
          <a:p>
            <a:r>
              <a:rPr lang="en-US" dirty="0" smtClean="0"/>
              <a:t>Hemorrhagic:</a:t>
            </a:r>
          </a:p>
          <a:p>
            <a:pPr lvl="1"/>
            <a:r>
              <a:rPr lang="en-US" dirty="0" smtClean="0"/>
              <a:t>Craniotomy</a:t>
            </a:r>
          </a:p>
          <a:p>
            <a:pPr lvl="1"/>
            <a:r>
              <a:rPr lang="en-US" dirty="0" smtClean="0"/>
              <a:t>ACE </a:t>
            </a:r>
            <a:r>
              <a:rPr lang="en-US" dirty="0" smtClean="0"/>
              <a:t>inhibitors to lower BP to prevent further strokes</a:t>
            </a:r>
          </a:p>
          <a:p>
            <a:r>
              <a:rPr lang="en-US" dirty="0" smtClean="0"/>
              <a:t>Carotid endarterctomy reduces the risk of stroke by 16% in people with severe </a:t>
            </a:r>
            <a:r>
              <a:rPr lang="en-US" dirty="0" smtClean="0"/>
              <a:t>stenosis</a:t>
            </a:r>
            <a:endParaRPr lang="en-US" dirty="0" smtClean="0"/>
          </a:p>
        </p:txBody>
      </p:sp>
      <p:sp>
        <p:nvSpPr>
          <p:cNvPr id="2" name="Title 1"/>
          <p:cNvSpPr>
            <a:spLocks noGrp="1"/>
          </p:cNvSpPr>
          <p:nvPr>
            <p:ph type="title"/>
          </p:nvPr>
        </p:nvSpPr>
        <p:spPr/>
        <p:txBody>
          <a:bodyPr>
            <a:normAutofit/>
          </a:bodyPr>
          <a:lstStyle/>
          <a:p>
            <a:r>
              <a:rPr lang="en-US" dirty="0" smtClean="0"/>
              <a:t>Treatment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For every 1,000 patients who receive thrombolytic therapy, 80 will live more independently </a:t>
            </a:r>
          </a:p>
          <a:p>
            <a:r>
              <a:rPr lang="en-US" dirty="0" smtClean="0"/>
              <a:t>Only 5% of patients received thrombolytic treatment in 2010</a:t>
            </a:r>
          </a:p>
          <a:p>
            <a:r>
              <a:rPr lang="en-US" dirty="0" smtClean="0"/>
              <a:t>Patients </a:t>
            </a:r>
            <a:r>
              <a:rPr lang="en-US" dirty="0" smtClean="0"/>
              <a:t>cared for in a defined stroke unit with organized stroke services are more likely to survive, have fewer complications, and gain independence more quickly than pt’s on general medical wards</a:t>
            </a:r>
          </a:p>
          <a:p>
            <a:r>
              <a:rPr lang="en-US" dirty="0" smtClean="0"/>
              <a:t>There are over 21,000 surgical procedures related to stoke each year in England</a:t>
            </a:r>
          </a:p>
          <a:p>
            <a:endParaRPr lang="en-US" dirty="0"/>
          </a:p>
        </p:txBody>
      </p:sp>
      <p:sp>
        <p:nvSpPr>
          <p:cNvPr id="2" name="Title 1"/>
          <p:cNvSpPr>
            <a:spLocks noGrp="1"/>
          </p:cNvSpPr>
          <p:nvPr>
            <p:ph type="title"/>
          </p:nvPr>
        </p:nvSpPr>
        <p:spPr/>
        <p:txBody>
          <a:bodyPr/>
          <a:lstStyle/>
          <a:p>
            <a:r>
              <a:rPr lang="en-US" dirty="0" smtClean="0"/>
              <a:t>Treatment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Smoking</a:t>
            </a:r>
            <a:endParaRPr lang="en-US" dirty="0" smtClean="0"/>
          </a:p>
          <a:p>
            <a:r>
              <a:rPr lang="en-US" dirty="0" smtClean="0"/>
              <a:t>Inactivity</a:t>
            </a:r>
            <a:endParaRPr lang="en-US" dirty="0" smtClean="0"/>
          </a:p>
          <a:p>
            <a:r>
              <a:rPr lang="en-US" dirty="0" smtClean="0"/>
              <a:t>Alcohol</a:t>
            </a:r>
            <a:endParaRPr lang="en-US" dirty="0" smtClean="0"/>
          </a:p>
          <a:p>
            <a:r>
              <a:rPr lang="en-US" dirty="0" smtClean="0"/>
              <a:t>Diet</a:t>
            </a:r>
          </a:p>
          <a:p>
            <a:r>
              <a:rPr lang="en-US" dirty="0" smtClean="0"/>
              <a:t>Losing </a:t>
            </a:r>
            <a:r>
              <a:rPr lang="en-US" dirty="0" smtClean="0"/>
              <a:t>weight</a:t>
            </a:r>
            <a:endParaRPr lang="en-US" dirty="0"/>
          </a:p>
        </p:txBody>
      </p:sp>
      <p:sp>
        <p:nvSpPr>
          <p:cNvPr id="3" name="Title 2"/>
          <p:cNvSpPr>
            <a:spLocks noGrp="1"/>
          </p:cNvSpPr>
          <p:nvPr>
            <p:ph type="title"/>
          </p:nvPr>
        </p:nvSpPr>
        <p:spPr/>
        <p:txBody>
          <a:bodyPr/>
          <a:lstStyle/>
          <a:p>
            <a:r>
              <a:rPr lang="en-US" dirty="0" smtClean="0"/>
              <a:t>Preventing Stroke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r>
              <a:rPr lang="en-US" sz="4400" dirty="0" smtClean="0"/>
              <a:t>The NHS have given the go-ahead for a drug that could revolutionize stroke prevention</a:t>
            </a:r>
          </a:p>
          <a:p>
            <a:r>
              <a:rPr lang="en-US" sz="4400" dirty="0" err="1" smtClean="0"/>
              <a:t>Pradaxa</a:t>
            </a:r>
            <a:r>
              <a:rPr lang="en-US" sz="4400" dirty="0" smtClean="0"/>
              <a:t>, the first anti-clotting agent to be developed in 60 years, could prevent up to 5,000 strokes per year</a:t>
            </a:r>
          </a:p>
          <a:p>
            <a:pPr lvl="1"/>
            <a:r>
              <a:rPr lang="en-US" sz="4400" dirty="0" smtClean="0"/>
              <a:t>Almost one million patients suffering an irregular heartbeat could be eligible</a:t>
            </a:r>
          </a:p>
          <a:p>
            <a:r>
              <a:rPr lang="en-US" sz="4400" dirty="0" err="1" smtClean="0"/>
              <a:t>Pradaxa</a:t>
            </a:r>
            <a:r>
              <a:rPr lang="en-US" sz="4400" dirty="0" smtClean="0"/>
              <a:t>, also known as </a:t>
            </a:r>
            <a:r>
              <a:rPr lang="en-US" sz="4400" dirty="0" err="1" smtClean="0"/>
              <a:t>dabigatran</a:t>
            </a:r>
            <a:r>
              <a:rPr lang="en-US" sz="4400" dirty="0" smtClean="0"/>
              <a:t>, works as well as </a:t>
            </a:r>
            <a:r>
              <a:rPr lang="en-US" sz="4400" dirty="0" err="1" smtClean="0"/>
              <a:t>warfarin</a:t>
            </a:r>
            <a:r>
              <a:rPr lang="en-US" sz="4400" dirty="0" smtClean="0"/>
              <a:t>, and is almost one-third more effective at reducing the risk of stroke</a:t>
            </a:r>
          </a:p>
          <a:p>
            <a:r>
              <a:rPr lang="en-US" sz="4400" dirty="0" smtClean="0"/>
              <a:t>Patients taking the capsules do not have to be constantly checked, can eat what they like and it is much easier to use with other medicines</a:t>
            </a:r>
          </a:p>
          <a:p>
            <a:pPr>
              <a:buNone/>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Title 2"/>
          <p:cNvSpPr>
            <a:spLocks noGrp="1"/>
          </p:cNvSpPr>
          <p:nvPr>
            <p:ph type="title"/>
          </p:nvPr>
        </p:nvSpPr>
        <p:spPr/>
        <p:txBody>
          <a:bodyPr/>
          <a:lstStyle/>
          <a:p>
            <a:r>
              <a:rPr lang="en-US" dirty="0" smtClean="0"/>
              <a:t>Stroke Prevention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z="2800" dirty="0" smtClean="0"/>
              <a:t>The Department of Health offers the NHS Health Check to all people between the ages of 40 and 74 in England</a:t>
            </a:r>
          </a:p>
          <a:p>
            <a:r>
              <a:rPr lang="en-US" sz="2800" dirty="0" smtClean="0"/>
              <a:t>The NHS Health Check assesses people’s risk of heart disease, stroke, kidney disease and diabetes by looking at their age, gender, family history, height and weight, as well as their blood pressure and cholesterol levels</a:t>
            </a:r>
          </a:p>
          <a:p>
            <a:r>
              <a:rPr lang="en-US" sz="2800" dirty="0" smtClean="0"/>
              <a:t>Everyone receives a personal assessment, setting out personal levels of risk and strategies to reduce it.</a:t>
            </a:r>
          </a:p>
          <a:p>
            <a:pPr lvl="1"/>
            <a:r>
              <a:rPr lang="en-US" sz="2400" dirty="0" smtClean="0"/>
              <a:t>Those at the highest risk might require preventive medication with </a:t>
            </a:r>
            <a:r>
              <a:rPr lang="en-US" sz="2400" dirty="0" err="1" smtClean="0"/>
              <a:t>statins</a:t>
            </a:r>
            <a:r>
              <a:rPr lang="en-US" sz="2400" dirty="0" smtClean="0"/>
              <a:t> or blood pressure treatment.</a:t>
            </a:r>
          </a:p>
          <a:p>
            <a:r>
              <a:rPr lang="en-US" sz="2800" dirty="0" smtClean="0"/>
              <a:t>NHS Health Checks have the potential to prevent 1,600 heart attacks and strokes and save up to 650 lives each year. </a:t>
            </a:r>
            <a:endParaRPr lang="en-US" dirty="0"/>
          </a:p>
        </p:txBody>
      </p:sp>
      <p:sp>
        <p:nvSpPr>
          <p:cNvPr id="3" name="Title 2"/>
          <p:cNvSpPr>
            <a:spLocks noGrp="1"/>
          </p:cNvSpPr>
          <p:nvPr>
            <p:ph type="title"/>
          </p:nvPr>
        </p:nvSpPr>
        <p:spPr/>
        <p:txBody>
          <a:bodyPr/>
          <a:lstStyle/>
          <a:p>
            <a:r>
              <a:rPr lang="en-US" dirty="0" smtClean="0"/>
              <a:t>NHS Health Check</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3"/>
              </a:rPr>
              <a:t>http://www.dailymail.co.uk/health/article-2115136/New-blood-thinning-drug-stop-5-000-strokes-year.html</a:t>
            </a:r>
            <a:endParaRPr lang="en-US" dirty="0" smtClean="0"/>
          </a:p>
          <a:p>
            <a:r>
              <a:rPr lang="en-US" dirty="0" smtClean="0">
                <a:hlinkClick r:id="rId4"/>
              </a:rPr>
              <a:t>http://www.stroke.org.uk/resource-sheet/stroke-statistics</a:t>
            </a:r>
            <a:endParaRPr lang="en-US" dirty="0" smtClean="0"/>
          </a:p>
          <a:p>
            <a:r>
              <a:rPr lang="en-US" dirty="0" smtClean="0">
                <a:hlinkClick r:id="rId5"/>
              </a:rPr>
              <a:t>http://www.nice.org.uk/media/87D/33/StrokeCostingCommissioningAssessment.pdf</a:t>
            </a:r>
            <a:endParaRPr lang="en-US" dirty="0" smtClean="0"/>
          </a:p>
          <a:p>
            <a:r>
              <a:rPr lang="en-US" dirty="0" smtClean="0">
                <a:hlinkClick r:id="rId6"/>
              </a:rPr>
              <a:t>http://www.cqc.org.uk/sites/default/files/media/documents/supporting_life_after_stroke_national_report.pdf</a:t>
            </a:r>
            <a:endParaRPr lang="en-US" dirty="0" smtClean="0"/>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63453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7000"/>
            <a:lum/>
          </a:blip>
          <a:srcRect/>
          <a:stretch>
            <a:fillRect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381000"/>
            <a:ext cx="4953000" cy="3657599"/>
          </a:xfrm>
        </p:spPr>
        <p:txBody>
          <a:bodyPr>
            <a:normAutofit lnSpcReduction="10000"/>
          </a:bodyPr>
          <a:lstStyle/>
          <a:p>
            <a:pPr>
              <a:buNone/>
            </a:pPr>
            <a:r>
              <a:rPr lang="en-US" sz="2400" b="1" dirty="0" smtClean="0"/>
              <a:t>Size</a:t>
            </a:r>
          </a:p>
          <a:p>
            <a:r>
              <a:rPr lang="en-US" sz="2400" b="1" dirty="0" smtClean="0"/>
              <a:t>England makes up 80 % of United Kingdom</a:t>
            </a:r>
          </a:p>
          <a:p>
            <a:pPr>
              <a:buNone/>
            </a:pPr>
            <a:r>
              <a:rPr lang="en-US" sz="2400" b="1" dirty="0" smtClean="0"/>
              <a:t>Population</a:t>
            </a:r>
          </a:p>
          <a:p>
            <a:r>
              <a:rPr lang="en-US" sz="2400" b="1" dirty="0" smtClean="0"/>
              <a:t>Over 50,000,000 inhabitants</a:t>
            </a:r>
          </a:p>
          <a:p>
            <a:r>
              <a:rPr lang="en-US" sz="2400" b="1" dirty="0" smtClean="0"/>
              <a:t>Equally Male and Female population</a:t>
            </a:r>
          </a:p>
          <a:p>
            <a:r>
              <a:rPr lang="en-US" sz="2400" b="1" dirty="0" smtClean="0"/>
              <a:t>Median age is (36) and (37)</a:t>
            </a:r>
          </a:p>
          <a:p>
            <a:r>
              <a:rPr lang="en-US" sz="2400" b="1" dirty="0" smtClean="0"/>
              <a:t>90% Caucasian</a:t>
            </a:r>
          </a:p>
          <a:p>
            <a:pPr>
              <a:buNone/>
            </a:pPr>
            <a:endParaRPr lang="en-US" sz="2400" dirty="0" smtClean="0"/>
          </a:p>
          <a:p>
            <a:pPr>
              <a:buNone/>
            </a:pPr>
            <a:endParaRPr lang="en-US" sz="2400" dirty="0" smtClean="0"/>
          </a:p>
        </p:txBody>
      </p:sp>
      <p:sp>
        <p:nvSpPr>
          <p:cNvPr id="2" name="Title 1"/>
          <p:cNvSpPr>
            <a:spLocks noGrp="1"/>
          </p:cNvSpPr>
          <p:nvPr>
            <p:ph type="title"/>
          </p:nvPr>
        </p:nvSpPr>
        <p:spPr>
          <a:xfrm>
            <a:off x="0" y="14614"/>
            <a:ext cx="8229600" cy="1143000"/>
          </a:xfrm>
        </p:spPr>
        <p:txBody>
          <a:bodyPr/>
          <a:lstStyle/>
          <a:p>
            <a:r>
              <a:rPr lang="en-US" dirty="0" smtClean="0"/>
              <a:t>DEMOGRAPHICS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70% of residents belong to a Christian church</a:t>
            </a:r>
          </a:p>
          <a:p>
            <a:r>
              <a:rPr lang="en-US" dirty="0" smtClean="0"/>
              <a:t>15% of residents identify themselves as agnostic or atheist</a:t>
            </a:r>
          </a:p>
          <a:p>
            <a:r>
              <a:rPr lang="en-US" b="1" dirty="0" smtClean="0"/>
              <a:t>Other Religions:</a:t>
            </a:r>
          </a:p>
          <a:p>
            <a:pPr lvl="1"/>
            <a:r>
              <a:rPr lang="en-US" dirty="0" smtClean="0"/>
              <a:t>Hinduism</a:t>
            </a:r>
          </a:p>
          <a:p>
            <a:pPr lvl="1"/>
            <a:r>
              <a:rPr lang="en-US" dirty="0" smtClean="0"/>
              <a:t>Islam</a:t>
            </a:r>
          </a:p>
          <a:p>
            <a:pPr lvl="1"/>
            <a:r>
              <a:rPr lang="en-US" dirty="0" smtClean="0"/>
              <a:t>Buddhism</a:t>
            </a:r>
          </a:p>
          <a:p>
            <a:pPr lvl="1"/>
            <a:r>
              <a:rPr lang="en-US" dirty="0" smtClean="0"/>
              <a:t>Judaism </a:t>
            </a:r>
            <a:endParaRPr lang="en-US" dirty="0"/>
          </a:p>
        </p:txBody>
      </p:sp>
      <p:sp>
        <p:nvSpPr>
          <p:cNvPr id="2" name="Title 1"/>
          <p:cNvSpPr>
            <a:spLocks noGrp="1"/>
          </p:cNvSpPr>
          <p:nvPr>
            <p:ph type="title"/>
          </p:nvPr>
        </p:nvSpPr>
        <p:spPr/>
        <p:txBody>
          <a:bodyPr/>
          <a:lstStyle/>
          <a:p>
            <a:r>
              <a:rPr lang="en-US" dirty="0" smtClean="0"/>
              <a:t>RELIGION</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3404992"/>
            <a:ext cx="3886200" cy="33768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447800"/>
            <a:ext cx="8229600" cy="4525963"/>
          </a:xfrm>
        </p:spPr>
        <p:txBody>
          <a:bodyPr>
            <a:normAutofit/>
          </a:bodyPr>
          <a:lstStyle/>
          <a:p>
            <a:pPr>
              <a:buNone/>
            </a:pPr>
            <a:r>
              <a:rPr lang="en-US" sz="2800" dirty="0" smtClean="0"/>
              <a:t>HOUSE HOLD</a:t>
            </a:r>
          </a:p>
          <a:p>
            <a:pPr marL="514350" indent="-514350">
              <a:buFont typeface="+mj-lt"/>
              <a:buAutoNum type="arabicPeriod"/>
            </a:pPr>
            <a:r>
              <a:rPr lang="en-US" sz="1800" b="1" dirty="0" smtClean="0"/>
              <a:t>Life Expectancy</a:t>
            </a:r>
          </a:p>
          <a:p>
            <a:pPr marL="914400" lvl="1" indent="-514350"/>
            <a:r>
              <a:rPr lang="en-US" sz="1800" dirty="0" smtClean="0"/>
              <a:t>Male-77 years old</a:t>
            </a:r>
          </a:p>
          <a:p>
            <a:pPr marL="914400" lvl="1" indent="-514350"/>
            <a:r>
              <a:rPr lang="en-US" sz="1800" dirty="0" smtClean="0"/>
              <a:t>Female-81 years old</a:t>
            </a:r>
          </a:p>
          <a:p>
            <a:pPr marL="514350" indent="-514350">
              <a:buAutoNum type="arabicPeriod" startAt="2"/>
            </a:pPr>
            <a:r>
              <a:rPr lang="en-US" sz="1800" b="1" dirty="0" smtClean="0"/>
              <a:t>Income</a:t>
            </a:r>
          </a:p>
          <a:p>
            <a:pPr marL="914400" lvl="1" indent="-514350"/>
            <a:r>
              <a:rPr lang="en-US" sz="1800" dirty="0" smtClean="0"/>
              <a:t>Median Household income :</a:t>
            </a:r>
          </a:p>
          <a:p>
            <a:pPr marL="914400" lvl="1" indent="-514350"/>
            <a:r>
              <a:rPr lang="en-US" sz="1800" dirty="0" smtClean="0"/>
              <a:t>£21,316</a:t>
            </a:r>
            <a:endParaRPr lang="en-US" sz="1800" b="1" dirty="0"/>
          </a:p>
          <a:p>
            <a:pPr marL="914400" lvl="1" indent="-514350"/>
            <a:r>
              <a:rPr lang="en-US" sz="1800" dirty="0" smtClean="0"/>
              <a:t>$28,516</a:t>
            </a:r>
          </a:p>
          <a:p>
            <a:pPr marL="514350" indent="-514350">
              <a:buAutoNum type="arabicPeriod" startAt="3"/>
            </a:pPr>
            <a:r>
              <a:rPr lang="en-US" sz="1800" b="1" dirty="0" smtClean="0"/>
              <a:t>70% of households have no children</a:t>
            </a:r>
          </a:p>
          <a:p>
            <a:pPr marL="514350" indent="-514350">
              <a:buAutoNum type="arabicPeriod" startAt="3"/>
            </a:pPr>
            <a:r>
              <a:rPr lang="en-US" sz="1800" b="1" dirty="0" smtClean="0"/>
              <a:t>50% of households are married</a:t>
            </a:r>
          </a:p>
          <a:p>
            <a:pPr marL="914400" lvl="1" indent="-514350">
              <a:buFont typeface="+mj-lt"/>
              <a:buAutoNum type="arabicPeriod"/>
            </a:pPr>
            <a:endParaRPr lang="en-US" sz="1800" dirty="0" smtClean="0"/>
          </a:p>
        </p:txBody>
      </p:sp>
      <p:sp>
        <p:nvSpPr>
          <p:cNvPr id="2" name="Title 1"/>
          <p:cNvSpPr>
            <a:spLocks noGrp="1"/>
          </p:cNvSpPr>
          <p:nvPr>
            <p:ph type="title"/>
          </p:nvPr>
        </p:nvSpPr>
        <p:spPr/>
        <p:txBody>
          <a:bodyPr/>
          <a:lstStyle/>
          <a:p>
            <a:r>
              <a:rPr lang="en-US" dirty="0" smtClean="0"/>
              <a:t>DEMOGRAPHICS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National Health Service provides free healthcare for all residents of the UK</a:t>
            </a:r>
          </a:p>
          <a:p>
            <a:r>
              <a:rPr lang="en-US" dirty="0" smtClean="0"/>
              <a:t>The </a:t>
            </a:r>
            <a:r>
              <a:rPr lang="en-US" dirty="0" smtClean="0"/>
              <a:t>English NHS cares for 49 million people</a:t>
            </a:r>
          </a:p>
          <a:p>
            <a:r>
              <a:rPr lang="en-US" dirty="0" smtClean="0"/>
              <a:t>US </a:t>
            </a:r>
            <a:r>
              <a:rPr lang="en-US" dirty="0" smtClean="0"/>
              <a:t>public healthcare currently covers about 83 million </a:t>
            </a:r>
          </a:p>
          <a:p>
            <a:r>
              <a:rPr lang="en-US" dirty="0" smtClean="0"/>
              <a:t>33 </a:t>
            </a:r>
            <a:r>
              <a:rPr lang="en-US" dirty="0" smtClean="0"/>
              <a:t>hospital beds per 10,000 people</a:t>
            </a:r>
          </a:p>
          <a:p>
            <a:r>
              <a:rPr lang="en-US" dirty="0" smtClean="0"/>
              <a:t>27 physicians per 10,000 people</a:t>
            </a:r>
          </a:p>
          <a:p>
            <a:r>
              <a:rPr lang="en-US" dirty="0" smtClean="0"/>
              <a:t>101 nurses per 10,000 people</a:t>
            </a:r>
          </a:p>
          <a:p>
            <a:pPr lvl="1"/>
            <a:r>
              <a:rPr lang="en-US" dirty="0" smtClean="0"/>
              <a:t>Compared to 98/10,000 in the U.S.</a:t>
            </a:r>
            <a:endParaRPr lang="en-US" dirty="0"/>
          </a:p>
        </p:txBody>
      </p:sp>
      <p:sp>
        <p:nvSpPr>
          <p:cNvPr id="3" name="Title 2"/>
          <p:cNvSpPr>
            <a:spLocks noGrp="1"/>
          </p:cNvSpPr>
          <p:nvPr>
            <p:ph type="title"/>
          </p:nvPr>
        </p:nvSpPr>
        <p:spPr/>
        <p:txBody>
          <a:bodyPr/>
          <a:lstStyle/>
          <a:p>
            <a:r>
              <a:rPr lang="en-US" dirty="0" smtClean="0"/>
              <a:t>Healthcare in England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Stroke is the leading cause of adult disability</a:t>
            </a:r>
          </a:p>
          <a:p>
            <a:r>
              <a:rPr lang="en-US" dirty="0" smtClean="0"/>
              <a:t>More than half are left dependent on others for ADL’s</a:t>
            </a:r>
          </a:p>
          <a:p>
            <a:r>
              <a:rPr lang="en-US" dirty="0" smtClean="0"/>
              <a:t>Increased BP is the highest risk factor for stroke</a:t>
            </a:r>
          </a:p>
          <a:p>
            <a:pPr lvl="1"/>
            <a:r>
              <a:rPr lang="en-US" dirty="0" smtClean="0"/>
              <a:t>Approx. 50% of all strokes</a:t>
            </a:r>
          </a:p>
          <a:p>
            <a:r>
              <a:rPr lang="en-US" dirty="0" smtClean="0"/>
              <a:t>1/5  of strokes are fatal</a:t>
            </a:r>
          </a:p>
          <a:p>
            <a:r>
              <a:rPr lang="en-US" dirty="0" smtClean="0"/>
              <a:t>In 2010, stroke was the 4</a:t>
            </a:r>
            <a:r>
              <a:rPr lang="en-US" baseline="30000" dirty="0" smtClean="0"/>
              <a:t>th</a:t>
            </a:r>
            <a:r>
              <a:rPr lang="en-US" dirty="0" smtClean="0"/>
              <a:t> largest cause of death in the UK</a:t>
            </a:r>
          </a:p>
          <a:p>
            <a:pPr lvl="1"/>
            <a:endParaRPr lang="en-US" dirty="0"/>
          </a:p>
        </p:txBody>
      </p:sp>
      <p:sp>
        <p:nvSpPr>
          <p:cNvPr id="2" name="Title 1"/>
          <p:cNvSpPr>
            <a:spLocks noGrp="1"/>
          </p:cNvSpPr>
          <p:nvPr>
            <p:ph type="title"/>
          </p:nvPr>
        </p:nvSpPr>
        <p:spPr/>
        <p:txBody>
          <a:bodyPr/>
          <a:lstStyle/>
          <a:p>
            <a:r>
              <a:rPr lang="en-US" dirty="0" smtClean="0"/>
              <a:t>Stroke Statistics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Yearly incidence of stroke in England:</a:t>
            </a:r>
          </a:p>
          <a:p>
            <a:pPr lvl="1"/>
            <a:r>
              <a:rPr lang="en-US" dirty="0" smtClean="0"/>
              <a:t>178 per 100,000 men</a:t>
            </a:r>
          </a:p>
          <a:p>
            <a:pPr lvl="1"/>
            <a:r>
              <a:rPr lang="en-US" dirty="0" smtClean="0"/>
              <a:t>139 per 100,000 women</a:t>
            </a:r>
          </a:p>
          <a:p>
            <a:r>
              <a:rPr lang="en-US" dirty="0" smtClean="0"/>
              <a:t>Prevalence of stroke:</a:t>
            </a:r>
          </a:p>
          <a:p>
            <a:pPr lvl="1"/>
            <a:r>
              <a:rPr lang="en-US" dirty="0" smtClean="0"/>
              <a:t>2.4% in men</a:t>
            </a:r>
          </a:p>
          <a:p>
            <a:pPr lvl="1"/>
            <a:r>
              <a:rPr lang="en-US" dirty="0" smtClean="0"/>
              <a:t>2.2% in women</a:t>
            </a:r>
          </a:p>
          <a:p>
            <a:r>
              <a:rPr lang="en-US" dirty="0" smtClean="0"/>
              <a:t>Total number of deaths from stoke </a:t>
            </a:r>
            <a:r>
              <a:rPr lang="en-US" dirty="0" smtClean="0"/>
              <a:t>2010 </a:t>
            </a:r>
            <a:endParaRPr lang="en-US" dirty="0" smtClean="0"/>
          </a:p>
          <a:p>
            <a:pPr lvl="1"/>
            <a:r>
              <a:rPr lang="en-US" dirty="0" smtClean="0"/>
              <a:t>15,824 Males</a:t>
            </a:r>
          </a:p>
          <a:p>
            <a:pPr lvl="1"/>
            <a:r>
              <a:rPr lang="en-US" dirty="0" smtClean="0"/>
              <a:t>24,743 Females</a:t>
            </a:r>
          </a:p>
          <a:p>
            <a:pPr lvl="1"/>
            <a:r>
              <a:rPr lang="en-US" dirty="0" smtClean="0"/>
              <a:t>40,567 Total</a:t>
            </a:r>
          </a:p>
          <a:p>
            <a:r>
              <a:rPr lang="en-US" dirty="0" smtClean="0"/>
              <a:t>Over </a:t>
            </a:r>
            <a:r>
              <a:rPr lang="en-US" dirty="0" smtClean="0"/>
              <a:t>80,000 people are admitted to the hospital after stroke each year in England</a:t>
            </a:r>
          </a:p>
          <a:p>
            <a:r>
              <a:rPr lang="en-US" dirty="0" smtClean="0"/>
              <a:t>There </a:t>
            </a:r>
            <a:r>
              <a:rPr lang="en-US" dirty="0" smtClean="0"/>
              <a:t>are currently over 900,000 people living in England who have had a stroke</a:t>
            </a:r>
          </a:p>
          <a:p>
            <a:pPr lvl="1"/>
            <a:r>
              <a:rPr lang="en-US" dirty="0" smtClean="0"/>
              <a:t>300,000 who are living with a moderate to severe disability as a result</a:t>
            </a:r>
          </a:p>
          <a:p>
            <a:endParaRPr lang="en-US" dirty="0" smtClean="0"/>
          </a:p>
          <a:p>
            <a:endParaRPr lang="en-US" dirty="0"/>
          </a:p>
        </p:txBody>
      </p:sp>
      <p:sp>
        <p:nvSpPr>
          <p:cNvPr id="2" name="Title 1"/>
          <p:cNvSpPr>
            <a:spLocks noGrp="1"/>
          </p:cNvSpPr>
          <p:nvPr>
            <p:ph type="title"/>
          </p:nvPr>
        </p:nvSpPr>
        <p:spPr/>
        <p:txBody>
          <a:bodyPr/>
          <a:lstStyle/>
          <a:p>
            <a:r>
              <a:rPr lang="en-US" dirty="0" smtClean="0"/>
              <a:t>Statistics cont..</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5791200" y="228600"/>
            <a:ext cx="2772525"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152400" y="152400"/>
            <a:ext cx="3069928" cy="53340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3352800" y="381000"/>
            <a:ext cx="3028950" cy="12192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3429000" y="1752600"/>
            <a:ext cx="3009900" cy="106680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6096000" y="2971800"/>
            <a:ext cx="3048000" cy="2990850"/>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3276600" y="2971800"/>
            <a:ext cx="2667000" cy="15098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349</TotalTime>
  <Words>921</Words>
  <Application>Microsoft Office PowerPoint</Application>
  <PresentationFormat>On-screen Show (4:3)</PresentationFormat>
  <Paragraphs>188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Stroke in England</vt:lpstr>
      <vt:lpstr>Slide 2</vt:lpstr>
      <vt:lpstr>DEMOGRAPHICS</vt:lpstr>
      <vt:lpstr>RELIGION</vt:lpstr>
      <vt:lpstr>DEMOGRAPHICS</vt:lpstr>
      <vt:lpstr>Healthcare in England</vt:lpstr>
      <vt:lpstr>Stroke Statistics</vt:lpstr>
      <vt:lpstr>Statistics cont..</vt:lpstr>
      <vt:lpstr>Slide 9</vt:lpstr>
      <vt:lpstr>Statistics</vt:lpstr>
      <vt:lpstr>Cost</vt:lpstr>
      <vt:lpstr>Treatment</vt:lpstr>
      <vt:lpstr>Treatment</vt:lpstr>
      <vt:lpstr>Treatment</vt:lpstr>
      <vt:lpstr>Preventing Stroke</vt:lpstr>
      <vt:lpstr>Stroke Prevention</vt:lpstr>
      <vt:lpstr>NHS Health Check</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Stroke in England</dc:title>
  <dc:creator>Nick</dc:creator>
  <cp:lastModifiedBy>Nick</cp:lastModifiedBy>
  <cp:revision>34</cp:revision>
  <dcterms:created xsi:type="dcterms:W3CDTF">2013-02-17T01:22:53Z</dcterms:created>
  <dcterms:modified xsi:type="dcterms:W3CDTF">2013-02-25T00:02:10Z</dcterms:modified>
</cp:coreProperties>
</file>