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05" autoAdjust="0"/>
  </p:normalViewPr>
  <p:slideViewPr>
    <p:cSldViewPr>
      <p:cViewPr>
        <p:scale>
          <a:sx n="60" d="100"/>
          <a:sy n="60" d="100"/>
        </p:scale>
        <p:origin x="-979" y="8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611FA43-2013-4222-A016-7C7E99A5C622}" type="datetimeFigureOut">
              <a:rPr lang="en-US" smtClean="0"/>
              <a:t>10/19/2011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A758E6-9F1E-435A-87D2-B89DB623FD8C}" type="slidenum">
              <a:rPr lang="en-US" smtClean="0"/>
              <a:t>‹#›</a:t>
            </a:fld>
            <a:endParaRPr lang="en-US"/>
          </a:p>
        </p:txBody>
      </p:sp>
    </p:spTree>
    <p:extLst>
      <p:ext uri="{BB962C8B-B14F-4D97-AF65-F5344CB8AC3E}">
        <p14:creationId xmlns:p14="http://schemas.microsoft.com/office/powerpoint/2010/main" val="377536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11FA43-2013-4222-A016-7C7E99A5C622}" type="datetimeFigureOut">
              <a:rPr lang="en-US" smtClean="0"/>
              <a:t>10/19/2011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A758E6-9F1E-435A-87D2-B89DB623FD8C}" type="slidenum">
              <a:rPr lang="en-US" smtClean="0"/>
              <a:t>‹#›</a:t>
            </a:fld>
            <a:endParaRPr lang="en-US"/>
          </a:p>
        </p:txBody>
      </p:sp>
    </p:spTree>
    <p:extLst>
      <p:ext uri="{BB962C8B-B14F-4D97-AF65-F5344CB8AC3E}">
        <p14:creationId xmlns:p14="http://schemas.microsoft.com/office/powerpoint/2010/main" val="26824134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11FA43-2013-4222-A016-7C7E99A5C622}" type="datetimeFigureOut">
              <a:rPr lang="en-US" smtClean="0"/>
              <a:t>10/19/2011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A758E6-9F1E-435A-87D2-B89DB623FD8C}" type="slidenum">
              <a:rPr lang="en-US" smtClean="0"/>
              <a:t>‹#›</a:t>
            </a:fld>
            <a:endParaRPr lang="en-US"/>
          </a:p>
        </p:txBody>
      </p:sp>
    </p:spTree>
    <p:extLst>
      <p:ext uri="{BB962C8B-B14F-4D97-AF65-F5344CB8AC3E}">
        <p14:creationId xmlns:p14="http://schemas.microsoft.com/office/powerpoint/2010/main" val="1628550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11FA43-2013-4222-A016-7C7E99A5C622}" type="datetimeFigureOut">
              <a:rPr lang="en-US" smtClean="0"/>
              <a:t>10/19/2011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A758E6-9F1E-435A-87D2-B89DB623FD8C}" type="slidenum">
              <a:rPr lang="en-US" smtClean="0"/>
              <a:t>‹#›</a:t>
            </a:fld>
            <a:endParaRPr lang="en-US"/>
          </a:p>
        </p:txBody>
      </p:sp>
    </p:spTree>
    <p:extLst>
      <p:ext uri="{BB962C8B-B14F-4D97-AF65-F5344CB8AC3E}">
        <p14:creationId xmlns:p14="http://schemas.microsoft.com/office/powerpoint/2010/main" val="2829439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11FA43-2013-4222-A016-7C7E99A5C622}" type="datetimeFigureOut">
              <a:rPr lang="en-US" smtClean="0"/>
              <a:t>10/19/2011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A758E6-9F1E-435A-87D2-B89DB623FD8C}" type="slidenum">
              <a:rPr lang="en-US" smtClean="0"/>
              <a:t>‹#›</a:t>
            </a:fld>
            <a:endParaRPr lang="en-US"/>
          </a:p>
        </p:txBody>
      </p:sp>
    </p:spTree>
    <p:extLst>
      <p:ext uri="{BB962C8B-B14F-4D97-AF65-F5344CB8AC3E}">
        <p14:creationId xmlns:p14="http://schemas.microsoft.com/office/powerpoint/2010/main" val="2273579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611FA43-2013-4222-A016-7C7E99A5C622}" type="datetimeFigureOut">
              <a:rPr lang="en-US" smtClean="0"/>
              <a:t>10/19/2011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A758E6-9F1E-435A-87D2-B89DB623FD8C}" type="slidenum">
              <a:rPr lang="en-US" smtClean="0"/>
              <a:t>‹#›</a:t>
            </a:fld>
            <a:endParaRPr lang="en-US"/>
          </a:p>
        </p:txBody>
      </p:sp>
    </p:spTree>
    <p:extLst>
      <p:ext uri="{BB962C8B-B14F-4D97-AF65-F5344CB8AC3E}">
        <p14:creationId xmlns:p14="http://schemas.microsoft.com/office/powerpoint/2010/main" val="38568610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611FA43-2013-4222-A016-7C7E99A5C622}" type="datetimeFigureOut">
              <a:rPr lang="en-US" smtClean="0"/>
              <a:t>10/19/2011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A758E6-9F1E-435A-87D2-B89DB623FD8C}" type="slidenum">
              <a:rPr lang="en-US" smtClean="0"/>
              <a:t>‹#›</a:t>
            </a:fld>
            <a:endParaRPr lang="en-US"/>
          </a:p>
        </p:txBody>
      </p:sp>
    </p:spTree>
    <p:extLst>
      <p:ext uri="{BB962C8B-B14F-4D97-AF65-F5344CB8AC3E}">
        <p14:creationId xmlns:p14="http://schemas.microsoft.com/office/powerpoint/2010/main" val="3703296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611FA43-2013-4222-A016-7C7E99A5C622}" type="datetimeFigureOut">
              <a:rPr lang="en-US" smtClean="0"/>
              <a:t>10/19/2011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A758E6-9F1E-435A-87D2-B89DB623FD8C}" type="slidenum">
              <a:rPr lang="en-US" smtClean="0"/>
              <a:t>‹#›</a:t>
            </a:fld>
            <a:endParaRPr lang="en-US"/>
          </a:p>
        </p:txBody>
      </p:sp>
    </p:spTree>
    <p:extLst>
      <p:ext uri="{BB962C8B-B14F-4D97-AF65-F5344CB8AC3E}">
        <p14:creationId xmlns:p14="http://schemas.microsoft.com/office/powerpoint/2010/main" val="3201363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11FA43-2013-4222-A016-7C7E99A5C622}" type="datetimeFigureOut">
              <a:rPr lang="en-US" smtClean="0"/>
              <a:t>10/19/2011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A758E6-9F1E-435A-87D2-B89DB623FD8C}" type="slidenum">
              <a:rPr lang="en-US" smtClean="0"/>
              <a:t>‹#›</a:t>
            </a:fld>
            <a:endParaRPr lang="en-US"/>
          </a:p>
        </p:txBody>
      </p:sp>
    </p:spTree>
    <p:extLst>
      <p:ext uri="{BB962C8B-B14F-4D97-AF65-F5344CB8AC3E}">
        <p14:creationId xmlns:p14="http://schemas.microsoft.com/office/powerpoint/2010/main" val="2601893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11FA43-2013-4222-A016-7C7E99A5C622}" type="datetimeFigureOut">
              <a:rPr lang="en-US" smtClean="0"/>
              <a:t>10/19/2011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A758E6-9F1E-435A-87D2-B89DB623FD8C}" type="slidenum">
              <a:rPr lang="en-US" smtClean="0"/>
              <a:t>‹#›</a:t>
            </a:fld>
            <a:endParaRPr lang="en-US"/>
          </a:p>
        </p:txBody>
      </p:sp>
    </p:spTree>
    <p:extLst>
      <p:ext uri="{BB962C8B-B14F-4D97-AF65-F5344CB8AC3E}">
        <p14:creationId xmlns:p14="http://schemas.microsoft.com/office/powerpoint/2010/main" val="1353593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11FA43-2013-4222-A016-7C7E99A5C622}" type="datetimeFigureOut">
              <a:rPr lang="en-US" smtClean="0"/>
              <a:t>10/19/2011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A758E6-9F1E-435A-87D2-B89DB623FD8C}" type="slidenum">
              <a:rPr lang="en-US" smtClean="0"/>
              <a:t>‹#›</a:t>
            </a:fld>
            <a:endParaRPr lang="en-US"/>
          </a:p>
        </p:txBody>
      </p:sp>
    </p:spTree>
    <p:extLst>
      <p:ext uri="{BB962C8B-B14F-4D97-AF65-F5344CB8AC3E}">
        <p14:creationId xmlns:p14="http://schemas.microsoft.com/office/powerpoint/2010/main" val="4037774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11FA43-2013-4222-A016-7C7E99A5C622}" type="datetimeFigureOut">
              <a:rPr lang="en-US" smtClean="0"/>
              <a:t>10/19/2011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A758E6-9F1E-435A-87D2-B89DB623FD8C}" type="slidenum">
              <a:rPr lang="en-US" smtClean="0"/>
              <a:t>‹#›</a:t>
            </a:fld>
            <a:endParaRPr lang="en-US"/>
          </a:p>
        </p:txBody>
      </p:sp>
    </p:spTree>
    <p:extLst>
      <p:ext uri="{BB962C8B-B14F-4D97-AF65-F5344CB8AC3E}">
        <p14:creationId xmlns:p14="http://schemas.microsoft.com/office/powerpoint/2010/main" val="7102844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SAFETY</a:t>
            </a:r>
            <a:endParaRPr lang="en-US" dirty="0"/>
          </a:p>
        </p:txBody>
      </p:sp>
      <p:sp>
        <p:nvSpPr>
          <p:cNvPr id="3" name="Subtitle 2"/>
          <p:cNvSpPr>
            <a:spLocks noGrp="1"/>
          </p:cNvSpPr>
          <p:nvPr>
            <p:ph type="subTitle" idx="1"/>
          </p:nvPr>
        </p:nvSpPr>
        <p:spPr>
          <a:xfrm>
            <a:off x="1295400" y="3886200"/>
            <a:ext cx="6400800" cy="1752600"/>
          </a:xfrm>
        </p:spPr>
        <p:txBody>
          <a:bodyPr>
            <a:normAutofit fontScale="70000" lnSpcReduction="20000"/>
          </a:bodyPr>
          <a:lstStyle/>
          <a:p>
            <a:r>
              <a:rPr lang="en-US" dirty="0" smtClean="0"/>
              <a:t>Toddler years are from 12-36months of age.  Our book states that children 15-17 months of age have the highest rate of childhood injury because of their small size, inability to protect themselves, and that they are unaware of the dangers around them.</a:t>
            </a:r>
          </a:p>
          <a:p>
            <a:endParaRPr lang="en-US" dirty="0"/>
          </a:p>
          <a:p>
            <a:endParaRPr lang="en-US" dirty="0"/>
          </a:p>
        </p:txBody>
      </p:sp>
    </p:spTree>
    <p:extLst>
      <p:ext uri="{BB962C8B-B14F-4D97-AF65-F5344CB8AC3E}">
        <p14:creationId xmlns:p14="http://schemas.microsoft.com/office/powerpoint/2010/main" val="8950388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12-18 months</a:t>
            </a:r>
            <a:endParaRPr lang="en-US" dirty="0"/>
          </a:p>
        </p:txBody>
      </p:sp>
      <p:sp>
        <p:nvSpPr>
          <p:cNvPr id="3" name="Content Placeholder 2"/>
          <p:cNvSpPr>
            <a:spLocks noGrp="1"/>
          </p:cNvSpPr>
          <p:nvPr>
            <p:ph idx="1"/>
          </p:nvPr>
        </p:nvSpPr>
        <p:spPr/>
        <p:txBody>
          <a:bodyPr/>
          <a:lstStyle/>
          <a:p>
            <a:r>
              <a:rPr lang="en-US" dirty="0" smtClean="0"/>
              <a:t>Prepare parents for expected behavioral change’s of toddler, encourage weaning from bottle, potential dangers and safety proofing the home.  Emphasize brief periods of separation, and dental hygiene.</a:t>
            </a:r>
            <a:endParaRPr lang="en-US" dirty="0"/>
          </a:p>
        </p:txBody>
      </p:sp>
    </p:spTree>
    <p:extLst>
      <p:ext uri="{BB962C8B-B14F-4D97-AF65-F5344CB8AC3E}">
        <p14:creationId xmlns:p14="http://schemas.microsoft.com/office/powerpoint/2010/main" val="4282833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18-24 months</a:t>
            </a:r>
            <a:endParaRPr lang="en-US" dirty="0"/>
          </a:p>
        </p:txBody>
      </p:sp>
      <p:sp>
        <p:nvSpPr>
          <p:cNvPr id="3" name="Content Placeholder 2"/>
          <p:cNvSpPr>
            <a:spLocks noGrp="1"/>
          </p:cNvSpPr>
          <p:nvPr>
            <p:ph idx="1"/>
          </p:nvPr>
        </p:nvSpPr>
        <p:spPr/>
        <p:txBody>
          <a:bodyPr/>
          <a:lstStyle/>
          <a:p>
            <a:r>
              <a:rPr lang="en-US" dirty="0" smtClean="0"/>
              <a:t>Prepare child for new experiences, such as another sibling, discuss discipline methods with parents and if they are effective.  </a:t>
            </a:r>
          </a:p>
          <a:p>
            <a:r>
              <a:rPr lang="en-US" dirty="0" smtClean="0"/>
              <a:t>Prepare parent for signs of regression in times of stress and point out expected changes of the next year (longer attention span, less negativism, and an increased concern for pleasing others).</a:t>
            </a:r>
            <a:endParaRPr lang="en-US" dirty="0"/>
          </a:p>
        </p:txBody>
      </p:sp>
    </p:spTree>
    <p:extLst>
      <p:ext uri="{BB962C8B-B14F-4D97-AF65-F5344CB8AC3E}">
        <p14:creationId xmlns:p14="http://schemas.microsoft.com/office/powerpoint/2010/main" val="3619760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24-36 months</a:t>
            </a:r>
            <a:endParaRPr lang="en-US" dirty="0"/>
          </a:p>
        </p:txBody>
      </p:sp>
      <p:sp>
        <p:nvSpPr>
          <p:cNvPr id="3" name="Content Placeholder 2"/>
          <p:cNvSpPr>
            <a:spLocks noGrp="1"/>
          </p:cNvSpPr>
          <p:nvPr>
            <p:ph idx="1"/>
          </p:nvPr>
        </p:nvSpPr>
        <p:spPr/>
        <p:txBody>
          <a:bodyPr/>
          <a:lstStyle/>
          <a:p>
            <a:r>
              <a:rPr lang="en-US" dirty="0" smtClean="0"/>
              <a:t>Discuss approaches toward toilet training, stress that discipline must still be structured and concrete because verbal reasoning only may lead to injuries, confusion, and misunderstanding.  Start to discuss which preschool or day care parents are planning on enrolling children in before completion of their second year of life.</a:t>
            </a:r>
            <a:endParaRPr lang="en-US" dirty="0"/>
          </a:p>
        </p:txBody>
      </p:sp>
    </p:spTree>
    <p:extLst>
      <p:ext uri="{BB962C8B-B14F-4D97-AF65-F5344CB8AC3E}">
        <p14:creationId xmlns:p14="http://schemas.microsoft.com/office/powerpoint/2010/main" val="8712471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66800" y="381000"/>
            <a:ext cx="7086600" cy="5708037"/>
          </a:xfrm>
          <a:prstGeom prst="rect">
            <a:avLst/>
          </a:prstGeom>
        </p:spPr>
        <p:txBody>
          <a:bodyPr wrap="square">
            <a:spAutoFit/>
          </a:bodyPr>
          <a:lstStyle/>
          <a:p>
            <a:pPr>
              <a:lnSpc>
                <a:spcPct val="115000"/>
              </a:lnSpc>
              <a:spcAft>
                <a:spcPts val="1000"/>
              </a:spcAft>
            </a:pPr>
            <a:r>
              <a:rPr lang="en-US" sz="2400" dirty="0" smtClean="0">
                <a:effectLst/>
                <a:latin typeface="Times New Roman" pitchFamily="18" charset="0"/>
                <a:ea typeface="Calibri"/>
                <a:cs typeface="Times New Roman" pitchFamily="18" charset="0"/>
              </a:rPr>
              <a:t>Toddler activities of daily living are focused on play:</a:t>
            </a:r>
            <a:endParaRPr lang="en-US" sz="2400" dirty="0">
              <a:latin typeface="Times New Roman" pitchFamily="18" charset="0"/>
              <a:ea typeface="Calibri"/>
              <a:cs typeface="Times New Roman" pitchFamily="18" charset="0"/>
            </a:endParaRPr>
          </a:p>
          <a:p>
            <a:pPr marL="342900" marR="0" lvl="0" indent="-342900">
              <a:lnSpc>
                <a:spcPct val="115000"/>
              </a:lnSpc>
              <a:spcBef>
                <a:spcPts val="0"/>
              </a:spcBef>
              <a:spcAft>
                <a:spcPts val="0"/>
              </a:spcAft>
              <a:buFont typeface="Symbol"/>
              <a:buChar char=""/>
            </a:pPr>
            <a:r>
              <a:rPr lang="en-US" sz="2400" dirty="0" smtClean="0">
                <a:effectLst/>
                <a:latin typeface="Times New Roman" pitchFamily="18" charset="0"/>
                <a:ea typeface="Calibri"/>
                <a:cs typeface="Times New Roman" pitchFamily="18" charset="0"/>
              </a:rPr>
              <a:t>Undressing (most clothing items)</a:t>
            </a:r>
            <a:endParaRPr lang="en-US" sz="2400" dirty="0">
              <a:latin typeface="Times New Roman" pitchFamily="18" charset="0"/>
              <a:ea typeface="Calibri"/>
              <a:cs typeface="Times New Roman" pitchFamily="18" charset="0"/>
            </a:endParaRPr>
          </a:p>
          <a:p>
            <a:pPr marL="342900" marR="0" lvl="0" indent="-342900">
              <a:lnSpc>
                <a:spcPct val="115000"/>
              </a:lnSpc>
              <a:spcBef>
                <a:spcPts val="0"/>
              </a:spcBef>
              <a:spcAft>
                <a:spcPts val="0"/>
              </a:spcAft>
              <a:buFont typeface="Symbol"/>
              <a:buChar char=""/>
            </a:pPr>
            <a:r>
              <a:rPr lang="en-US" sz="2400" dirty="0" smtClean="0">
                <a:effectLst/>
                <a:latin typeface="Times New Roman" pitchFamily="18" charset="0"/>
                <a:ea typeface="Calibri"/>
                <a:cs typeface="Times New Roman" pitchFamily="18" charset="0"/>
              </a:rPr>
              <a:t>Assisting with brushing teeth</a:t>
            </a:r>
            <a:endParaRPr lang="en-US" sz="2400" dirty="0">
              <a:latin typeface="Times New Roman" pitchFamily="18" charset="0"/>
              <a:ea typeface="Calibri"/>
              <a:cs typeface="Times New Roman" pitchFamily="18" charset="0"/>
            </a:endParaRPr>
          </a:p>
          <a:p>
            <a:pPr marL="342900" marR="0" lvl="0" indent="-342900">
              <a:lnSpc>
                <a:spcPct val="115000"/>
              </a:lnSpc>
              <a:spcBef>
                <a:spcPts val="0"/>
              </a:spcBef>
              <a:spcAft>
                <a:spcPts val="0"/>
              </a:spcAft>
              <a:buFont typeface="Symbol"/>
              <a:buChar char=""/>
            </a:pPr>
            <a:r>
              <a:rPr lang="en-US" sz="2400" dirty="0" smtClean="0">
                <a:effectLst/>
                <a:latin typeface="Times New Roman" pitchFamily="18" charset="0"/>
                <a:ea typeface="Calibri"/>
                <a:cs typeface="Times New Roman" pitchFamily="18" charset="0"/>
              </a:rPr>
              <a:t>Potty training</a:t>
            </a:r>
            <a:endParaRPr lang="en-US" sz="2400" dirty="0">
              <a:latin typeface="Times New Roman" pitchFamily="18" charset="0"/>
              <a:ea typeface="Calibri"/>
              <a:cs typeface="Times New Roman" pitchFamily="18" charset="0"/>
            </a:endParaRPr>
          </a:p>
          <a:p>
            <a:pPr marL="342900" marR="0" lvl="0" indent="-342900">
              <a:lnSpc>
                <a:spcPct val="115000"/>
              </a:lnSpc>
              <a:spcBef>
                <a:spcPts val="0"/>
              </a:spcBef>
              <a:spcAft>
                <a:spcPts val="0"/>
              </a:spcAft>
              <a:buFont typeface="Symbol"/>
              <a:buChar char=""/>
            </a:pPr>
            <a:r>
              <a:rPr lang="en-US" sz="2400" dirty="0" smtClean="0">
                <a:effectLst/>
                <a:latin typeface="Times New Roman" pitchFamily="18" charset="0"/>
                <a:ea typeface="Calibri"/>
                <a:cs typeface="Times New Roman" pitchFamily="18" charset="0"/>
              </a:rPr>
              <a:t>Using a spoon to eat</a:t>
            </a:r>
            <a:endParaRPr lang="en-US" sz="2400" dirty="0">
              <a:latin typeface="Times New Roman" pitchFamily="18" charset="0"/>
              <a:ea typeface="Calibri"/>
              <a:cs typeface="Times New Roman" pitchFamily="18" charset="0"/>
            </a:endParaRPr>
          </a:p>
          <a:p>
            <a:pPr marL="342900" marR="0" lvl="0" indent="-342900">
              <a:lnSpc>
                <a:spcPct val="115000"/>
              </a:lnSpc>
              <a:spcBef>
                <a:spcPts val="0"/>
              </a:spcBef>
              <a:spcAft>
                <a:spcPts val="0"/>
              </a:spcAft>
              <a:buFont typeface="Symbol"/>
              <a:buChar char=""/>
            </a:pPr>
            <a:r>
              <a:rPr lang="en-US" sz="2400" dirty="0" smtClean="0">
                <a:effectLst/>
                <a:latin typeface="Times New Roman" pitchFamily="18" charset="0"/>
                <a:ea typeface="Calibri"/>
                <a:cs typeface="Times New Roman" pitchFamily="18" charset="0"/>
              </a:rPr>
              <a:t>Weaning from the bottle to a </a:t>
            </a:r>
            <a:r>
              <a:rPr lang="en-US" sz="2400" dirty="0" err="1" smtClean="0">
                <a:effectLst/>
                <a:latin typeface="Times New Roman" pitchFamily="18" charset="0"/>
                <a:ea typeface="Calibri"/>
                <a:cs typeface="Times New Roman" pitchFamily="18" charset="0"/>
              </a:rPr>
              <a:t>sippy</a:t>
            </a:r>
            <a:r>
              <a:rPr lang="en-US" sz="2400" dirty="0" smtClean="0">
                <a:effectLst/>
                <a:latin typeface="Times New Roman" pitchFamily="18" charset="0"/>
                <a:ea typeface="Calibri"/>
                <a:cs typeface="Times New Roman" pitchFamily="18" charset="0"/>
              </a:rPr>
              <a:t> cup or regular cup</a:t>
            </a:r>
            <a:endParaRPr lang="en-US" sz="2400" dirty="0">
              <a:latin typeface="Times New Roman" pitchFamily="18" charset="0"/>
              <a:ea typeface="Calibri"/>
              <a:cs typeface="Times New Roman" pitchFamily="18" charset="0"/>
            </a:endParaRPr>
          </a:p>
          <a:p>
            <a:pPr marL="342900" marR="0" lvl="0" indent="-342900">
              <a:lnSpc>
                <a:spcPct val="115000"/>
              </a:lnSpc>
              <a:spcBef>
                <a:spcPts val="0"/>
              </a:spcBef>
              <a:spcAft>
                <a:spcPts val="0"/>
              </a:spcAft>
              <a:buFont typeface="Symbol"/>
              <a:buChar char=""/>
            </a:pPr>
            <a:r>
              <a:rPr lang="en-US" sz="2400" dirty="0" smtClean="0">
                <a:effectLst/>
                <a:latin typeface="Times New Roman" pitchFamily="18" charset="0"/>
                <a:ea typeface="Calibri"/>
                <a:cs typeface="Times New Roman" pitchFamily="18" charset="0"/>
              </a:rPr>
              <a:t>Scribbling with crayon on paper</a:t>
            </a:r>
            <a:endParaRPr lang="en-US" sz="2400" dirty="0">
              <a:latin typeface="Times New Roman" pitchFamily="18" charset="0"/>
              <a:ea typeface="Calibri"/>
              <a:cs typeface="Times New Roman" pitchFamily="18" charset="0"/>
            </a:endParaRPr>
          </a:p>
          <a:p>
            <a:pPr marL="342900" marR="0" lvl="0" indent="-342900">
              <a:lnSpc>
                <a:spcPct val="115000"/>
              </a:lnSpc>
              <a:spcBef>
                <a:spcPts val="0"/>
              </a:spcBef>
              <a:spcAft>
                <a:spcPts val="0"/>
              </a:spcAft>
              <a:buFont typeface="Symbol"/>
              <a:buChar char=""/>
            </a:pPr>
            <a:r>
              <a:rPr lang="en-US" sz="2400" dirty="0" smtClean="0">
                <a:effectLst/>
                <a:latin typeface="Times New Roman" pitchFamily="18" charset="0"/>
                <a:ea typeface="Calibri"/>
                <a:cs typeface="Times New Roman" pitchFamily="18" charset="0"/>
              </a:rPr>
              <a:t>Stacking blocks</a:t>
            </a:r>
            <a:endParaRPr lang="en-US" sz="2400" dirty="0">
              <a:latin typeface="Times New Roman" pitchFamily="18" charset="0"/>
              <a:ea typeface="Calibri"/>
              <a:cs typeface="Times New Roman" pitchFamily="18" charset="0"/>
            </a:endParaRPr>
          </a:p>
          <a:p>
            <a:pPr marL="342900" marR="0" lvl="0" indent="-342900">
              <a:lnSpc>
                <a:spcPct val="115000"/>
              </a:lnSpc>
              <a:spcBef>
                <a:spcPts val="0"/>
              </a:spcBef>
              <a:spcAft>
                <a:spcPts val="0"/>
              </a:spcAft>
              <a:buFont typeface="Symbol"/>
              <a:buChar char=""/>
            </a:pPr>
            <a:r>
              <a:rPr lang="en-US" sz="2400" dirty="0" smtClean="0">
                <a:effectLst/>
                <a:latin typeface="Times New Roman" pitchFamily="18" charset="0"/>
                <a:ea typeface="Calibri"/>
                <a:cs typeface="Times New Roman" pitchFamily="18" charset="0"/>
              </a:rPr>
              <a:t>Riding a tricycle by third birthday</a:t>
            </a:r>
            <a:endParaRPr lang="en-US" sz="2400" dirty="0">
              <a:latin typeface="Times New Roman" pitchFamily="18" charset="0"/>
              <a:ea typeface="Calibri"/>
              <a:cs typeface="Times New Roman" pitchFamily="18" charset="0"/>
            </a:endParaRPr>
          </a:p>
          <a:p>
            <a:pPr marL="342900" marR="0" lvl="0" indent="-342900">
              <a:lnSpc>
                <a:spcPct val="115000"/>
              </a:lnSpc>
              <a:spcBef>
                <a:spcPts val="0"/>
              </a:spcBef>
              <a:spcAft>
                <a:spcPts val="0"/>
              </a:spcAft>
              <a:buFont typeface="Symbol"/>
              <a:buChar char=""/>
            </a:pPr>
            <a:r>
              <a:rPr lang="en-US" sz="2400" dirty="0" smtClean="0">
                <a:effectLst/>
                <a:latin typeface="Times New Roman" pitchFamily="18" charset="0"/>
                <a:ea typeface="Calibri"/>
                <a:cs typeface="Times New Roman" pitchFamily="18" charset="0"/>
              </a:rPr>
              <a:t>Jumping</a:t>
            </a:r>
            <a:endParaRPr lang="en-US" sz="2400" dirty="0">
              <a:latin typeface="Times New Roman" pitchFamily="18" charset="0"/>
              <a:ea typeface="Calibri"/>
              <a:cs typeface="Times New Roman" pitchFamily="18" charset="0"/>
            </a:endParaRPr>
          </a:p>
          <a:p>
            <a:pPr marL="342900" marR="0" lvl="0" indent="-342900">
              <a:lnSpc>
                <a:spcPct val="115000"/>
              </a:lnSpc>
              <a:spcBef>
                <a:spcPts val="0"/>
              </a:spcBef>
              <a:spcAft>
                <a:spcPts val="0"/>
              </a:spcAft>
              <a:buFont typeface="Symbol"/>
              <a:buChar char=""/>
            </a:pPr>
            <a:r>
              <a:rPr lang="en-US" sz="2400" dirty="0" smtClean="0">
                <a:effectLst/>
                <a:latin typeface="Times New Roman" pitchFamily="18" charset="0"/>
                <a:ea typeface="Calibri"/>
                <a:cs typeface="Times New Roman" pitchFamily="18" charset="0"/>
              </a:rPr>
              <a:t>Climbing</a:t>
            </a:r>
            <a:endParaRPr lang="en-US" sz="2400" dirty="0">
              <a:latin typeface="Times New Roman" pitchFamily="18" charset="0"/>
              <a:ea typeface="Calibri"/>
              <a:cs typeface="Times New Roman" pitchFamily="18" charset="0"/>
            </a:endParaRPr>
          </a:p>
          <a:p>
            <a:pPr marL="342900" marR="0" lvl="0" indent="-342900">
              <a:lnSpc>
                <a:spcPct val="115000"/>
              </a:lnSpc>
              <a:spcBef>
                <a:spcPts val="0"/>
              </a:spcBef>
              <a:spcAft>
                <a:spcPts val="0"/>
              </a:spcAft>
              <a:buFont typeface="Symbol"/>
              <a:buChar char=""/>
            </a:pPr>
            <a:r>
              <a:rPr lang="en-US" sz="2400" dirty="0" smtClean="0">
                <a:effectLst/>
                <a:latin typeface="Times New Roman" pitchFamily="18" charset="0"/>
                <a:ea typeface="Calibri"/>
                <a:cs typeface="Times New Roman" pitchFamily="18" charset="0"/>
              </a:rPr>
              <a:t>Domestic mimicry</a:t>
            </a:r>
            <a:endParaRPr lang="en-US" sz="2400" dirty="0">
              <a:latin typeface="Times New Roman" pitchFamily="18" charset="0"/>
              <a:ea typeface="Calibri"/>
              <a:cs typeface="Times New Roman" pitchFamily="18" charset="0"/>
            </a:endParaRPr>
          </a:p>
          <a:p>
            <a:pPr marL="342900" marR="0" lvl="0" indent="-342900">
              <a:lnSpc>
                <a:spcPct val="115000"/>
              </a:lnSpc>
              <a:spcBef>
                <a:spcPts val="0"/>
              </a:spcBef>
              <a:spcAft>
                <a:spcPts val="1000"/>
              </a:spcAft>
              <a:buFont typeface="Symbol"/>
              <a:buChar char=""/>
            </a:pPr>
            <a:r>
              <a:rPr lang="en-US" sz="2400" dirty="0" smtClean="0">
                <a:effectLst/>
                <a:latin typeface="Times New Roman" pitchFamily="18" charset="0"/>
                <a:ea typeface="Calibri"/>
                <a:cs typeface="Times New Roman" pitchFamily="18" charset="0"/>
              </a:rPr>
              <a:t>Increasing language skills</a:t>
            </a:r>
            <a:endParaRPr lang="en-US" sz="2400" dirty="0">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1450343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24"/>
          <p:cNvSpPr txBox="1"/>
          <p:nvPr/>
        </p:nvSpPr>
        <p:spPr>
          <a:xfrm>
            <a:off x="457200" y="914400"/>
            <a:ext cx="7924800" cy="5262979"/>
          </a:xfrm>
          <a:prstGeom prst="rect">
            <a:avLst/>
          </a:prstGeom>
          <a:noFill/>
        </p:spPr>
        <p:txBody>
          <a:bodyPr wrap="square" rtlCol="0">
            <a:spAutoFit/>
          </a:bodyPr>
          <a:lstStyle/>
          <a:p>
            <a:pPr algn="ctr">
              <a:lnSpc>
                <a:spcPct val="200000"/>
              </a:lnSpc>
            </a:pPr>
            <a:r>
              <a:rPr lang="en-US" sz="2400" dirty="0">
                <a:latin typeface="Times New Roman" pitchFamily="18" charset="0"/>
                <a:cs typeface="Times New Roman" pitchFamily="18" charset="0"/>
              </a:rPr>
              <a:t>Spiritual Development</a:t>
            </a:r>
          </a:p>
          <a:p>
            <a:pPr>
              <a:lnSpc>
                <a:spcPct val="200000"/>
              </a:lnSpc>
            </a:pPr>
            <a:r>
              <a:rPr lang="en-US" sz="2400" dirty="0">
                <a:latin typeface="Times New Roman" pitchFamily="18" charset="0"/>
                <a:cs typeface="Times New Roman" pitchFamily="18" charset="0"/>
              </a:rPr>
              <a:t>	Toddler spirituality is guided by the family’s values, beliefs, and customs.  Toddlers learn about God through those closest to them.  If God is spoken about with great respect, then toddlers understand God is associated with something special.  Toddlers imitate what they see such as folding hands to pray at bedtime or before meals.</a:t>
            </a:r>
          </a:p>
        </p:txBody>
      </p:sp>
    </p:spTree>
    <p:extLst>
      <p:ext uri="{BB962C8B-B14F-4D97-AF65-F5344CB8AC3E}">
        <p14:creationId xmlns:p14="http://schemas.microsoft.com/office/powerpoint/2010/main" val="22161038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838200"/>
            <a:ext cx="8382000" cy="4524315"/>
          </a:xfrm>
          <a:prstGeom prst="rect">
            <a:avLst/>
          </a:prstGeom>
          <a:noFill/>
        </p:spPr>
        <p:txBody>
          <a:bodyPr wrap="square" rtlCol="0">
            <a:spAutoFit/>
          </a:bodyPr>
          <a:lstStyle/>
          <a:p>
            <a:pPr algn="ctr">
              <a:lnSpc>
                <a:spcPct val="200000"/>
              </a:lnSpc>
            </a:pPr>
            <a:r>
              <a:rPr lang="en-US" sz="2400" dirty="0">
                <a:latin typeface="Times New Roman" pitchFamily="18" charset="0"/>
                <a:cs typeface="Times New Roman" pitchFamily="18" charset="0"/>
              </a:rPr>
              <a:t>Moral Development</a:t>
            </a:r>
          </a:p>
          <a:p>
            <a:pPr>
              <a:lnSpc>
                <a:spcPct val="200000"/>
              </a:lnSpc>
            </a:pPr>
            <a:r>
              <a:rPr lang="en-US" sz="2400" dirty="0">
                <a:latin typeface="Times New Roman" pitchFamily="18" charset="0"/>
                <a:cs typeface="Times New Roman" pitchFamily="18" charset="0"/>
              </a:rPr>
              <a:t>	Toddlers are at the pre-conventional level. They are learning right from </a:t>
            </a:r>
            <a:r>
              <a:rPr lang="en-US" sz="2400" dirty="0" smtClean="0">
                <a:latin typeface="Times New Roman" pitchFamily="18" charset="0"/>
                <a:cs typeface="Times New Roman" pitchFamily="18" charset="0"/>
              </a:rPr>
              <a:t>wrong by </a:t>
            </a:r>
            <a:r>
              <a:rPr lang="en-US" sz="2400" dirty="0">
                <a:latin typeface="Times New Roman" pitchFamily="18" charset="0"/>
                <a:cs typeface="Times New Roman" pitchFamily="18" charset="0"/>
              </a:rPr>
              <a:t>the consequences that follow. They avoid punishment and obey whoever is the ruler without thought to the reasons behind the rules.  Toddlers may show some evidence of sharing or fairness, but there is no sense of justice or loyalty.</a:t>
            </a:r>
          </a:p>
        </p:txBody>
      </p:sp>
    </p:spTree>
    <p:extLst>
      <p:ext uri="{BB962C8B-B14F-4D97-AF65-F5344CB8AC3E}">
        <p14:creationId xmlns:p14="http://schemas.microsoft.com/office/powerpoint/2010/main" val="3924119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Motor Vehicles</a:t>
            </a:r>
            <a:br>
              <a:rPr lang="en-US" dirty="0" smtClean="0"/>
            </a:br>
            <a:endParaRPr lang="en-US" dirty="0"/>
          </a:p>
        </p:txBody>
      </p:sp>
      <p:sp>
        <p:nvSpPr>
          <p:cNvPr id="3" name="Subtitle 2"/>
          <p:cNvSpPr>
            <a:spLocks noGrp="1"/>
          </p:cNvSpPr>
          <p:nvPr>
            <p:ph type="subTitle" idx="1"/>
          </p:nvPr>
        </p:nvSpPr>
        <p:spPr>
          <a:xfrm>
            <a:off x="1371600" y="2971800"/>
            <a:ext cx="6629400" cy="3276600"/>
          </a:xfrm>
        </p:spPr>
        <p:txBody>
          <a:bodyPr>
            <a:normAutofit fontScale="62500" lnSpcReduction="20000"/>
          </a:bodyPr>
          <a:lstStyle/>
          <a:p>
            <a:pPr marL="457200" indent="-457200">
              <a:buFont typeface="Arial" pitchFamily="34" charset="0"/>
              <a:buChar char="•"/>
            </a:pPr>
            <a:r>
              <a:rPr lang="en-US" dirty="0" smtClean="0"/>
              <a:t>Child can walk, open doors, ride toy vehicles</a:t>
            </a:r>
          </a:p>
          <a:p>
            <a:pPr marL="457200" indent="-457200">
              <a:buFont typeface="Arial" pitchFamily="34" charset="0"/>
              <a:buChar char="•"/>
            </a:pPr>
            <a:endParaRPr lang="en-US" dirty="0" smtClean="0"/>
          </a:p>
          <a:p>
            <a:pPr marL="457200" indent="-457200">
              <a:buFont typeface="Wingdings" pitchFamily="2" charset="2"/>
              <a:buChar char="ü"/>
            </a:pPr>
            <a:r>
              <a:rPr lang="en-US" dirty="0" smtClean="0"/>
              <a:t>Use federally approved car restraints, do not allow child to play on curb or behind a parked car, lock fences and doors if not directly supervising toddler</a:t>
            </a:r>
          </a:p>
          <a:p>
            <a:pPr marL="457200" indent="-457200">
              <a:buFont typeface="Wingdings" pitchFamily="2" charset="2"/>
              <a:buChar char="ü"/>
            </a:pPr>
            <a:endParaRPr lang="en-US" dirty="0" smtClean="0"/>
          </a:p>
          <a:p>
            <a:r>
              <a:rPr lang="en-US" dirty="0" smtClean="0"/>
              <a:t>MVA are responsible for almost half of accidental deaths of children 1-4yrs.  Many of these can be prevented by a properly installed car seat.  Also, children need to be taught the importance of looking for traffic (parents make a good role model when it comes to practicing traffic safety.)</a:t>
            </a:r>
            <a:endParaRPr lang="en-US" dirty="0"/>
          </a:p>
        </p:txBody>
      </p:sp>
    </p:spTree>
    <p:extLst>
      <p:ext uri="{BB962C8B-B14F-4D97-AF65-F5344CB8AC3E}">
        <p14:creationId xmlns:p14="http://schemas.microsoft.com/office/powerpoint/2010/main" val="1882384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1"/>
            <a:ext cx="7772400" cy="2000250"/>
          </a:xfrm>
        </p:spPr>
        <p:txBody>
          <a:bodyPr/>
          <a:lstStyle/>
          <a:p>
            <a:r>
              <a:rPr lang="en-US" dirty="0" smtClean="0"/>
              <a:t>Drowning</a:t>
            </a:r>
            <a:endParaRPr lang="en-US" dirty="0"/>
          </a:p>
        </p:txBody>
      </p:sp>
      <p:sp>
        <p:nvSpPr>
          <p:cNvPr id="3" name="Subtitle 2"/>
          <p:cNvSpPr>
            <a:spLocks noGrp="1"/>
          </p:cNvSpPr>
          <p:nvPr>
            <p:ph type="subTitle" idx="1"/>
          </p:nvPr>
        </p:nvSpPr>
        <p:spPr>
          <a:xfrm>
            <a:off x="1371600" y="3200400"/>
            <a:ext cx="6400800" cy="2438400"/>
          </a:xfrm>
        </p:spPr>
        <p:txBody>
          <a:bodyPr>
            <a:normAutofit fontScale="62500" lnSpcReduction="20000"/>
          </a:bodyPr>
          <a:lstStyle/>
          <a:p>
            <a:pPr marL="457200" indent="-457200">
              <a:buFont typeface="Arial" pitchFamily="34" charset="0"/>
              <a:buChar char="•"/>
            </a:pPr>
            <a:r>
              <a:rPr lang="en-US" dirty="0" smtClean="0"/>
              <a:t>Has great curiosity, may consider any body of water just like the bath tub and want to play</a:t>
            </a:r>
          </a:p>
          <a:p>
            <a:pPr marL="457200" indent="-457200">
              <a:buFont typeface="Arial" pitchFamily="34" charset="0"/>
              <a:buChar char="•"/>
            </a:pPr>
            <a:endParaRPr lang="en-US" dirty="0"/>
          </a:p>
          <a:p>
            <a:pPr marL="457200" indent="-457200">
              <a:buFont typeface="Wingdings" pitchFamily="2" charset="2"/>
              <a:buChar char="ü"/>
            </a:pPr>
            <a:r>
              <a:rPr lang="en-US" dirty="0" smtClean="0"/>
              <a:t>Keep bathroom doors closed and lid down on toilet, have fence around pool.</a:t>
            </a:r>
          </a:p>
          <a:p>
            <a:endParaRPr lang="en-US" dirty="0"/>
          </a:p>
          <a:p>
            <a:r>
              <a:rPr lang="en-US" dirty="0" smtClean="0"/>
              <a:t>Teaching swimming and water safety can be helpful, but cannot be relied on to ensure a toddlers safety.</a:t>
            </a:r>
            <a:endParaRPr lang="en-US" dirty="0"/>
          </a:p>
        </p:txBody>
      </p:sp>
    </p:spTree>
    <p:extLst>
      <p:ext uri="{BB962C8B-B14F-4D97-AF65-F5344CB8AC3E}">
        <p14:creationId xmlns:p14="http://schemas.microsoft.com/office/powerpoint/2010/main" val="3655963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Burns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Pulls objects, unaware of potential sources of heat or fire.</a:t>
            </a:r>
          </a:p>
          <a:p>
            <a:endParaRPr lang="en-US" dirty="0"/>
          </a:p>
          <a:p>
            <a:pPr>
              <a:buFont typeface="Wingdings" pitchFamily="2" charset="2"/>
              <a:buChar char="ü"/>
            </a:pPr>
            <a:r>
              <a:rPr lang="en-US" dirty="0" smtClean="0"/>
              <a:t>Turn pot handles towards back of stove, check bath water temperature, and adjust water heater temperature to 49 degrees C or 120 degrees F or lower.</a:t>
            </a:r>
          </a:p>
          <a:p>
            <a:pPr>
              <a:buFont typeface="Wingdings" pitchFamily="2" charset="2"/>
              <a:buChar char="ü"/>
            </a:pPr>
            <a:endParaRPr lang="en-US" dirty="0"/>
          </a:p>
          <a:p>
            <a:pPr marL="0" indent="0">
              <a:buNone/>
            </a:pPr>
            <a:r>
              <a:rPr lang="en-US" dirty="0" smtClean="0"/>
              <a:t>A major source of burns is from scalds, so keep handles towards back of stove and knobs out of reach.  The usual water heater setting is 54 degrees C(130degrees F).  This can cause a full thickness burns within 30 seconds.</a:t>
            </a:r>
            <a:endParaRPr lang="en-US" dirty="0"/>
          </a:p>
        </p:txBody>
      </p:sp>
    </p:spTree>
    <p:extLst>
      <p:ext uri="{BB962C8B-B14F-4D97-AF65-F5344CB8AC3E}">
        <p14:creationId xmlns:p14="http://schemas.microsoft.com/office/powerpoint/2010/main" val="577182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Poisoning</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Explores by putting objects in mouth and cannot read labels.</a:t>
            </a:r>
          </a:p>
          <a:p>
            <a:pPr>
              <a:buFont typeface="Wingdings" pitchFamily="2" charset="2"/>
              <a:buChar char="ü"/>
            </a:pPr>
            <a:endParaRPr lang="en-US" dirty="0"/>
          </a:p>
          <a:p>
            <a:pPr>
              <a:buFont typeface="Wingdings" pitchFamily="2" charset="2"/>
              <a:buChar char="ü"/>
            </a:pPr>
            <a:r>
              <a:rPr lang="en-US" dirty="0" smtClean="0"/>
              <a:t>Place all potentially toxic agents out of reach or in a locked cabinet.  Do not store toxic liquid in an empty pop bottle or empty milk jug.</a:t>
            </a:r>
          </a:p>
          <a:p>
            <a:pPr>
              <a:buFont typeface="Wingdings" pitchFamily="2" charset="2"/>
              <a:buChar char="ü"/>
            </a:pPr>
            <a:endParaRPr lang="en-US" dirty="0"/>
          </a:p>
          <a:p>
            <a:pPr marL="0" indent="0">
              <a:buNone/>
            </a:pPr>
            <a:r>
              <a:rPr lang="en-US" dirty="0" smtClean="0"/>
              <a:t>Improper storage is the main reason for poisoning.  Some meds are not packaged with safety caps like transdermal patches and cough lozenges.</a:t>
            </a:r>
            <a:endParaRPr lang="en-US" dirty="0"/>
          </a:p>
        </p:txBody>
      </p:sp>
    </p:spTree>
    <p:extLst>
      <p:ext uri="{BB962C8B-B14F-4D97-AF65-F5344CB8AC3E}">
        <p14:creationId xmlns:p14="http://schemas.microsoft.com/office/powerpoint/2010/main" val="844221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Falls</a:t>
            </a:r>
            <a:endParaRPr lang="en-US" dirty="0"/>
          </a:p>
        </p:txBody>
      </p:sp>
      <p:sp>
        <p:nvSpPr>
          <p:cNvPr id="3" name="Subtitle 2"/>
          <p:cNvSpPr>
            <a:spLocks noGrp="1"/>
          </p:cNvSpPr>
          <p:nvPr>
            <p:ph type="subTitle" idx="1"/>
          </p:nvPr>
        </p:nvSpPr>
        <p:spPr>
          <a:xfrm>
            <a:off x="1371600" y="3200400"/>
            <a:ext cx="6629400" cy="2895600"/>
          </a:xfrm>
        </p:spPr>
        <p:txBody>
          <a:bodyPr>
            <a:normAutofit fontScale="62500" lnSpcReduction="20000"/>
          </a:bodyPr>
          <a:lstStyle/>
          <a:p>
            <a:pPr marL="457200" indent="-457200">
              <a:buFont typeface="Arial" pitchFamily="34" charset="0"/>
              <a:buChar char="•"/>
            </a:pPr>
            <a:r>
              <a:rPr lang="en-US" dirty="0" smtClean="0"/>
              <a:t>Goes up and down stairs, depth perception is unrefined</a:t>
            </a:r>
          </a:p>
          <a:p>
            <a:pPr marL="457200" indent="-457200">
              <a:buFont typeface="Arial" pitchFamily="34" charset="0"/>
              <a:buChar char="•"/>
            </a:pPr>
            <a:endParaRPr lang="en-US" dirty="0"/>
          </a:p>
          <a:p>
            <a:pPr marL="457200" indent="-457200">
              <a:buFont typeface="Wingdings" pitchFamily="2" charset="2"/>
              <a:buChar char="ü"/>
            </a:pPr>
            <a:r>
              <a:rPr lang="en-US" dirty="0" smtClean="0"/>
              <a:t>Place gates at top and bottom of stairs and select play areas with soft ground cover and safe equipment.</a:t>
            </a:r>
          </a:p>
          <a:p>
            <a:pPr marL="457200" indent="-457200">
              <a:buFont typeface="Wingdings" pitchFamily="2" charset="2"/>
              <a:buChar char="ü"/>
            </a:pPr>
            <a:endParaRPr lang="en-US" dirty="0"/>
          </a:p>
          <a:p>
            <a:r>
              <a:rPr lang="en-US" dirty="0" smtClean="0"/>
              <a:t>Want grass, wood chips, or sand under play equipment and proper restraint and supervision of high chairs, strollers, and car seats are essential.</a:t>
            </a:r>
          </a:p>
          <a:p>
            <a:endParaRPr lang="en-US" dirty="0"/>
          </a:p>
          <a:p>
            <a:endParaRPr lang="en-US" dirty="0"/>
          </a:p>
        </p:txBody>
      </p:sp>
    </p:spTree>
    <p:extLst>
      <p:ext uri="{BB962C8B-B14F-4D97-AF65-F5344CB8AC3E}">
        <p14:creationId xmlns:p14="http://schemas.microsoft.com/office/powerpoint/2010/main" val="3961932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Choking and Suffocation</a:t>
            </a:r>
            <a:endParaRPr lang="en-US" dirty="0"/>
          </a:p>
        </p:txBody>
      </p:sp>
      <p:sp>
        <p:nvSpPr>
          <p:cNvPr id="3" name="Subtitle 2"/>
          <p:cNvSpPr>
            <a:spLocks noGrp="1"/>
          </p:cNvSpPr>
          <p:nvPr>
            <p:ph type="subTitle" idx="1"/>
          </p:nvPr>
        </p:nvSpPr>
        <p:spPr>
          <a:xfrm>
            <a:off x="1371600" y="3276600"/>
            <a:ext cx="6629400" cy="2895600"/>
          </a:xfrm>
        </p:spPr>
        <p:txBody>
          <a:bodyPr>
            <a:normAutofit fontScale="62500" lnSpcReduction="20000"/>
          </a:bodyPr>
          <a:lstStyle/>
          <a:p>
            <a:pPr marL="457200" indent="-457200">
              <a:buFont typeface="Arial" pitchFamily="34" charset="0"/>
              <a:buChar char="•"/>
            </a:pPr>
            <a:r>
              <a:rPr lang="en-US" dirty="0" smtClean="0"/>
              <a:t>Puts things in mouth and may swallow hard pieces of food.  </a:t>
            </a:r>
          </a:p>
          <a:p>
            <a:pPr marL="457200" indent="-457200">
              <a:buFont typeface="Arial" pitchFamily="34" charset="0"/>
              <a:buChar char="•"/>
            </a:pPr>
            <a:endParaRPr lang="en-US" dirty="0" smtClean="0"/>
          </a:p>
          <a:p>
            <a:pPr marL="457200" indent="-457200">
              <a:buFont typeface="Wingdings" pitchFamily="2" charset="2"/>
              <a:buChar char="ü"/>
            </a:pPr>
            <a:r>
              <a:rPr lang="en-US" dirty="0" smtClean="0"/>
              <a:t>Avoid large round chunks of food (hot dogs should be sliced lengthwise and into short pieces).  Avoid fruits with pits , hard candy, and marshmallows.</a:t>
            </a:r>
          </a:p>
          <a:p>
            <a:pPr marL="457200" indent="-457200">
              <a:buFont typeface="Wingdings" pitchFamily="2" charset="2"/>
              <a:buChar char="ü"/>
            </a:pPr>
            <a:endParaRPr lang="en-US" dirty="0"/>
          </a:p>
          <a:p>
            <a:r>
              <a:rPr lang="en-US" dirty="0" smtClean="0"/>
              <a:t>Aspiration of foreign object is most common at 2 yrs.  Give large sturdy toys. Old fridges, ovens, and large appliances are a suffocation risk. </a:t>
            </a:r>
          </a:p>
          <a:p>
            <a:endParaRPr lang="en-US" dirty="0"/>
          </a:p>
        </p:txBody>
      </p:sp>
    </p:spTree>
    <p:extLst>
      <p:ext uri="{BB962C8B-B14F-4D97-AF65-F5344CB8AC3E}">
        <p14:creationId xmlns:p14="http://schemas.microsoft.com/office/powerpoint/2010/main" val="507059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Bodily Damage</a:t>
            </a:r>
            <a:endParaRPr lang="en-US" dirty="0"/>
          </a:p>
        </p:txBody>
      </p:sp>
      <p:sp>
        <p:nvSpPr>
          <p:cNvPr id="3" name="Content Placeholder 2"/>
          <p:cNvSpPr>
            <a:spLocks noGrp="1"/>
          </p:cNvSpPr>
          <p:nvPr>
            <p:ph idx="1"/>
          </p:nvPr>
        </p:nvSpPr>
        <p:spPr/>
        <p:txBody>
          <a:bodyPr>
            <a:normAutofit lnSpcReduction="10000"/>
          </a:bodyPr>
          <a:lstStyle/>
          <a:p>
            <a:r>
              <a:rPr lang="en-US" dirty="0" smtClean="0"/>
              <a:t>Still clumsy and easily distracted from tasks.</a:t>
            </a:r>
          </a:p>
          <a:p>
            <a:endParaRPr lang="en-US" dirty="0"/>
          </a:p>
          <a:p>
            <a:pPr>
              <a:buFont typeface="Wingdings" pitchFamily="2" charset="2"/>
              <a:buChar char="ü"/>
            </a:pPr>
            <a:r>
              <a:rPr lang="en-US" dirty="0" smtClean="0"/>
              <a:t>Do not allow lollipops or similar objects when walking or running.  Use safety glass and decals on sliding glass doors.</a:t>
            </a:r>
          </a:p>
          <a:p>
            <a:pPr>
              <a:buFont typeface="Wingdings" pitchFamily="2" charset="2"/>
              <a:buChar char="ü"/>
            </a:pPr>
            <a:endParaRPr lang="en-US" dirty="0"/>
          </a:p>
          <a:p>
            <a:pPr marL="0" indent="0">
              <a:buNone/>
            </a:pPr>
            <a:r>
              <a:rPr lang="en-US" dirty="0" smtClean="0"/>
              <a:t>Go by the age ranges on toys and restrict children from running, jumping, or wrestling near glass structures.</a:t>
            </a:r>
            <a:endParaRPr lang="en-US" dirty="0"/>
          </a:p>
        </p:txBody>
      </p:sp>
    </p:spTree>
    <p:extLst>
      <p:ext uri="{BB962C8B-B14F-4D97-AF65-F5344CB8AC3E}">
        <p14:creationId xmlns:p14="http://schemas.microsoft.com/office/powerpoint/2010/main" val="2705876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Promoting Healthy Family Functioning</a:t>
            </a:r>
            <a:endParaRPr lang="en-US" dirty="0"/>
          </a:p>
        </p:txBody>
      </p:sp>
      <p:sp>
        <p:nvSpPr>
          <p:cNvPr id="3" name="Content Placeholder 2"/>
          <p:cNvSpPr>
            <a:spLocks noGrp="1"/>
          </p:cNvSpPr>
          <p:nvPr>
            <p:ph idx="1"/>
          </p:nvPr>
        </p:nvSpPr>
        <p:spPr/>
        <p:txBody>
          <a:bodyPr/>
          <a:lstStyle/>
          <a:p>
            <a:pPr marL="0" indent="0">
              <a:buNone/>
            </a:pPr>
            <a:r>
              <a:rPr lang="en-US" dirty="0" smtClean="0"/>
              <a:t>Part of our responsibility as nurses is to provide opportunities for parents to express their feelings and to meet their physical, mental, and spiritual needs.</a:t>
            </a:r>
            <a:endParaRPr lang="en-US" dirty="0"/>
          </a:p>
        </p:txBody>
      </p:sp>
    </p:spTree>
    <p:extLst>
      <p:ext uri="{BB962C8B-B14F-4D97-AF65-F5344CB8AC3E}">
        <p14:creationId xmlns:p14="http://schemas.microsoft.com/office/powerpoint/2010/main" val="29586312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TotalTime>
  <Words>775</Words>
  <Application>Microsoft Office PowerPoint</Application>
  <PresentationFormat>On-screen Show (4:3)</PresentationFormat>
  <Paragraphs>70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SAFETY</vt:lpstr>
      <vt:lpstr>Motor Vehicles </vt:lpstr>
      <vt:lpstr>Drowning</vt:lpstr>
      <vt:lpstr>Burns</vt:lpstr>
      <vt:lpstr>Poisoning </vt:lpstr>
      <vt:lpstr>Falls</vt:lpstr>
      <vt:lpstr>Choking and Suffocation</vt:lpstr>
      <vt:lpstr>Bodily Damage</vt:lpstr>
      <vt:lpstr>Promoting Healthy Family Functioning</vt:lpstr>
      <vt:lpstr>12-18 months</vt:lpstr>
      <vt:lpstr>18-24 months</vt:lpstr>
      <vt:lpstr>24-36 months</vt:lpstr>
      <vt:lpstr>PowerPoint Presentation</vt:lpstr>
      <vt:lpstr>PowerPoint Presentation</vt:lpstr>
      <vt:lpstr>PowerPoint Presentation</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dc:title>
  <dc:creator>kluv</dc:creator>
  <cp:lastModifiedBy>kluv</cp:lastModifiedBy>
  <cp:revision>9</cp:revision>
  <dcterms:created xsi:type="dcterms:W3CDTF">2011-10-19T21:38:14Z</dcterms:created>
  <dcterms:modified xsi:type="dcterms:W3CDTF">2011-10-19T23:43:58Z</dcterms:modified>
</cp:coreProperties>
</file>