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DEBE58-BDE4-42B8-B2FF-04B14BD8DA95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AD75F1-338A-41BF-8B13-941091DA9AC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INTRODUCTION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Helping patients manage modifiable risk </a:t>
            </a:r>
            <a:r>
              <a:rPr lang="en-US" dirty="0" smtClean="0"/>
              <a:t>factors for stroke </a:t>
            </a:r>
            <a:r>
              <a:rPr lang="en-US" dirty="0" smtClean="0"/>
              <a:t>while in the hospital </a:t>
            </a:r>
            <a:r>
              <a:rPr lang="en-US" dirty="0" smtClean="0"/>
              <a:t>and providing community patient </a:t>
            </a:r>
            <a:r>
              <a:rPr lang="en-US" dirty="0" smtClean="0"/>
              <a:t>education can significantly reduce the incidence of stroke.  In the event of a stroke occurring, recognizing symptoms and immediately implementing care can determine the outcome.</a:t>
            </a:r>
          </a:p>
        </p:txBody>
      </p:sp>
    </p:spTree>
    <p:extLst>
      <p:ext uri="{BB962C8B-B14F-4D97-AF65-F5344CB8AC3E}">
        <p14:creationId xmlns:p14="http://schemas.microsoft.com/office/powerpoint/2010/main" val="118790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DEFINITION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Modifiable risk factors are those that can potentially be altered through lifestyle changes and medical treatment, thus reducing the risk of stroke.</a:t>
            </a:r>
          </a:p>
          <a:p>
            <a:r>
              <a:rPr lang="en-US" dirty="0" smtClean="0"/>
              <a:t>Ischemic stroke results from inadequate blood flow to the brain from partial or complete occlusion of an artery.</a:t>
            </a:r>
          </a:p>
          <a:p>
            <a:endParaRPr lang="en-US" dirty="0" smtClean="0"/>
          </a:p>
          <a:p>
            <a:r>
              <a:rPr lang="en-US" sz="1100" dirty="0"/>
              <a:t>Lewis, S.L., Dirksen, S.R., </a:t>
            </a:r>
            <a:r>
              <a:rPr lang="en-US" sz="1100" dirty="0" err="1"/>
              <a:t>Heitkemper</a:t>
            </a:r>
            <a:r>
              <a:rPr lang="en-US" sz="1100" dirty="0"/>
              <a:t>, M.M., Bucher, L., Camera, I.M. (2011). </a:t>
            </a:r>
            <a:r>
              <a:rPr lang="en-US" sz="1100" dirty="0" smtClean="0"/>
              <a:t>                                                              	</a:t>
            </a:r>
            <a:r>
              <a:rPr lang="en-US" sz="1100" i="1" dirty="0" smtClean="0"/>
              <a:t>Medical-Surgical Nursing: Assessment and Management of Clinical Problems </a:t>
            </a:r>
            <a:r>
              <a:rPr lang="en-US" sz="1100" dirty="0" smtClean="0"/>
              <a:t>Page </a:t>
            </a:r>
            <a:r>
              <a:rPr lang="en-US" sz="1100" dirty="0"/>
              <a:t>1461-1462.</a:t>
            </a:r>
          </a:p>
          <a:p>
            <a:endParaRPr lang="en-US" sz="1100" dirty="0"/>
          </a:p>
          <a:p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42746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LEVEL OF EVIDENCE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676400" y="4191000"/>
            <a:ext cx="647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000" dirty="0"/>
              <a:t>Level I: </a:t>
            </a:r>
          </a:p>
          <a:p>
            <a:pPr lvl="1"/>
            <a:r>
              <a:rPr lang="en-US" sz="2600" dirty="0"/>
              <a:t>Randomized controlled trail, systematic review or meta-analysis </a:t>
            </a:r>
          </a:p>
          <a:p>
            <a:r>
              <a:rPr lang="en-US" sz="3000" dirty="0"/>
              <a:t>Level II:</a:t>
            </a:r>
          </a:p>
          <a:p>
            <a:pPr lvl="1"/>
            <a:r>
              <a:rPr lang="en-US" sz="2600" dirty="0"/>
              <a:t>Other studies, such as quasi-experimental, correlational, descriptive, survey, evaluation, and qualitative</a:t>
            </a:r>
          </a:p>
          <a:p>
            <a:r>
              <a:rPr lang="en-US" sz="3000" dirty="0"/>
              <a:t>Level III:</a:t>
            </a:r>
          </a:p>
          <a:p>
            <a:pPr lvl="1"/>
            <a:r>
              <a:rPr lang="en-US" sz="2600" dirty="0"/>
              <a:t>Expert opinions or consensus statements</a:t>
            </a:r>
          </a:p>
          <a:p>
            <a:r>
              <a:rPr lang="en-US" sz="3000" dirty="0"/>
              <a:t>Level IV:</a:t>
            </a:r>
          </a:p>
          <a:p>
            <a:pPr lvl="1"/>
            <a:r>
              <a:rPr lang="en-US" sz="2200" dirty="0"/>
              <a:t>Case reports and low-level case-control and cohort studies</a:t>
            </a:r>
          </a:p>
          <a:p>
            <a:pPr marL="82296" indent="0">
              <a:buNone/>
            </a:pPr>
            <a:r>
              <a:rPr lang="en-US" sz="3000" dirty="0"/>
              <a:t>Level V:</a:t>
            </a:r>
          </a:p>
          <a:p>
            <a:pPr lvl="1"/>
            <a:r>
              <a:rPr lang="en-US" sz="2600" dirty="0"/>
              <a:t>Expert opinion or consensus based on experience</a:t>
            </a:r>
          </a:p>
          <a:p>
            <a:pPr lvl="1"/>
            <a:r>
              <a:rPr lang="en-US" sz="1300" dirty="0">
                <a:latin typeface="Gill Sans MT (Body)"/>
              </a:rPr>
              <a:t>National Council of State Boards of Nursing. (April 2006).  Systematic review of studies of nursing  	education outcomes:  An evolving review.  Retrieved March 19, 2013 from 	</a:t>
            </a:r>
            <a:r>
              <a:rPr lang="en-US" sz="1300" u="sng" dirty="0">
                <a:latin typeface="Gill Sans MT (Body)"/>
              </a:rPr>
              <a:t>www.ncsbn.org/Final_Sys_Review.</a:t>
            </a:r>
            <a:endParaRPr lang="en-US" sz="1300" dirty="0">
              <a:latin typeface="Gill Sans MT (Body)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55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EFFECTIVE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555992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Management of atrial fibrillation</a:t>
            </a:r>
          </a:p>
          <a:p>
            <a:pPr lvl="1"/>
            <a:r>
              <a:rPr lang="en-US" sz="2400" dirty="0"/>
              <a:t>Administer warfarin and monitor International </a:t>
            </a:r>
            <a:r>
              <a:rPr lang="en-US" sz="2400" dirty="0" smtClean="0"/>
              <a:t>Normalized Ratio </a:t>
            </a:r>
            <a:r>
              <a:rPr lang="en-US" sz="2400" dirty="0" smtClean="0"/>
              <a:t>(INR).</a:t>
            </a:r>
            <a:r>
              <a:rPr lang="en-US" sz="2400" dirty="0" smtClean="0"/>
              <a:t> </a:t>
            </a:r>
          </a:p>
          <a:p>
            <a:r>
              <a:rPr lang="en-US" dirty="0" smtClean="0"/>
              <a:t>Management of hypertension</a:t>
            </a:r>
          </a:p>
          <a:p>
            <a:pPr lvl="1"/>
            <a:r>
              <a:rPr lang="en-US" sz="2400" dirty="0" smtClean="0"/>
              <a:t>Monitor </a:t>
            </a:r>
            <a:r>
              <a:rPr lang="en-US" sz="2400" dirty="0" smtClean="0"/>
              <a:t>for orthostatic hypotension, assess impaired cognition, and electrolyte abnormalities.</a:t>
            </a:r>
          </a:p>
          <a:p>
            <a:r>
              <a:rPr lang="en-US" dirty="0" smtClean="0"/>
              <a:t>Management of diabetes mellitus </a:t>
            </a:r>
          </a:p>
          <a:p>
            <a:pPr lvl="1"/>
            <a:r>
              <a:rPr lang="en-US" sz="2400" dirty="0" smtClean="0"/>
              <a:t>Encourage smoking cessation, explain importance of weight reduction (dietary fat restriction), describe weight loss plan, and manage blood glucose levels.</a:t>
            </a:r>
          </a:p>
          <a:p>
            <a:r>
              <a:rPr lang="en-US" dirty="0" smtClean="0"/>
              <a:t>Recognition of signs and symptoms of stroke</a:t>
            </a:r>
          </a:p>
          <a:p>
            <a:pPr lvl="1"/>
            <a:r>
              <a:rPr lang="en-US" sz="2400" dirty="0" smtClean="0"/>
              <a:t>Early recognition by healthcare providers and education to the general public on signs and symptoms.</a:t>
            </a:r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26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POSSIBLY EFFECTIVE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 of dyslipidemia </a:t>
            </a:r>
          </a:p>
          <a:p>
            <a:pPr lvl="1"/>
            <a:r>
              <a:rPr lang="en-US" dirty="0" smtClean="0"/>
              <a:t>Inform the patient of lifestyle modifications that need to be implemented such as: changing your diet to reduce the amount of fat intake and exercising regularly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393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NOT EFFECTIVE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applicable published research was found in this category in reducing occurrence of stroke.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9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POSSIBLY HARMFUL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Incorrect time for onset of symptoms</a:t>
            </a:r>
          </a:p>
          <a:p>
            <a:pPr lvl="1"/>
            <a:r>
              <a:rPr lang="en-US" dirty="0" smtClean="0"/>
              <a:t>Timely assessments of patient to be able to determine exact time frame in change of neurological status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392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SUMMARY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evidence based practice explains that although older adults are at risk for stroke, it does not have to be an inevitable consequence of aging.  </a:t>
            </a:r>
            <a:r>
              <a:rPr lang="en-US" dirty="0" smtClean="0"/>
              <a:t>By helping patients to identify, recognize, </a:t>
            </a:r>
            <a:r>
              <a:rPr lang="en-US" dirty="0" smtClean="0"/>
              <a:t>and </a:t>
            </a:r>
            <a:r>
              <a:rPr lang="en-US" dirty="0" smtClean="0"/>
              <a:t>modify </a:t>
            </a:r>
            <a:r>
              <a:rPr lang="en-US" dirty="0"/>
              <a:t>these risk </a:t>
            </a:r>
            <a:r>
              <a:rPr lang="en-US" dirty="0" smtClean="0"/>
              <a:t>factors; </a:t>
            </a:r>
            <a:r>
              <a:rPr lang="en-US" dirty="0"/>
              <a:t>occurrence and mortality from ischemic stroke can be significantly reduced.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490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235</TotalTime>
  <Words>405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INTRODUCTION</vt:lpstr>
      <vt:lpstr>DEFINITION</vt:lpstr>
      <vt:lpstr>LEVEL OF EVIDENCE</vt:lpstr>
      <vt:lpstr>EFFECTIVE</vt:lpstr>
      <vt:lpstr>POSSIBLY EFFECTIVE</vt:lpstr>
      <vt:lpstr>NOT EFFECTIVE</vt:lpstr>
      <vt:lpstr>POSSIBLY HARMFUL</vt:lpstr>
      <vt:lpstr>SUMMARY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Kit</dc:creator>
  <cp:lastModifiedBy>Kit</cp:lastModifiedBy>
  <cp:revision>35</cp:revision>
  <dcterms:created xsi:type="dcterms:W3CDTF">2013-03-25T22:43:37Z</dcterms:created>
  <dcterms:modified xsi:type="dcterms:W3CDTF">2013-03-27T23:12:53Z</dcterms:modified>
</cp:coreProperties>
</file>