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1" r:id="rId6"/>
    <p:sldId id="260"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72" autoAdjust="0"/>
    <p:restoredTop sz="94660"/>
  </p:normalViewPr>
  <p:slideViewPr>
    <p:cSldViewPr>
      <p:cViewPr varScale="1">
        <p:scale>
          <a:sx n="87" d="100"/>
          <a:sy n="87" d="100"/>
        </p:scale>
        <p:origin x="-107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6B86B6F-61A2-4E5E-AAF0-22C81B1339A1}"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36E5E-CB2C-4AA4-95A5-7D91DCC4B0C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B86B6F-61A2-4E5E-AAF0-22C81B1339A1}"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36E5E-CB2C-4AA4-95A5-7D91DCC4B0C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B86B6F-61A2-4E5E-AAF0-22C81B1339A1}"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36E5E-CB2C-4AA4-95A5-7D91DCC4B0C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B86B6F-61A2-4E5E-AAF0-22C81B1339A1}"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36E5E-CB2C-4AA4-95A5-7D91DCC4B0C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06B86B6F-61A2-4E5E-AAF0-22C81B1339A1}"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36E5E-CB2C-4AA4-95A5-7D91DCC4B0C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6B86B6F-61A2-4E5E-AAF0-22C81B1339A1}"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F36E5E-CB2C-4AA4-95A5-7D91DCC4B0C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B86B6F-61A2-4E5E-AAF0-22C81B1339A1}" type="datetimeFigureOut">
              <a:rPr lang="en-US" smtClean="0"/>
              <a:t>9/20/2011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F36E5E-CB2C-4AA4-95A5-7D91DCC4B0C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B86B6F-61A2-4E5E-AAF0-22C81B1339A1}" type="datetimeFigureOut">
              <a:rPr lang="en-US" smtClean="0"/>
              <a:t>9/20/2011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F36E5E-CB2C-4AA4-95A5-7D91DCC4B0C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86B6F-61A2-4E5E-AAF0-22C81B1339A1}" type="datetimeFigureOut">
              <a:rPr lang="en-US" smtClean="0"/>
              <a:t>9/20/2011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F36E5E-CB2C-4AA4-95A5-7D91DCC4B0C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06B86B6F-61A2-4E5E-AAF0-22C81B1339A1}" type="datetimeFigureOut">
              <a:rPr lang="en-US" smtClean="0"/>
              <a:t>9/20/2011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37F36E5E-CB2C-4AA4-95A5-7D91DCC4B0C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B86B6F-61A2-4E5E-AAF0-22C81B1339A1}"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F36E5E-CB2C-4AA4-95A5-7D91DCC4B0C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06B86B6F-61A2-4E5E-AAF0-22C81B1339A1}" type="datetimeFigureOut">
              <a:rPr lang="en-US" smtClean="0"/>
              <a:t>9/20/2011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37F36E5E-CB2C-4AA4-95A5-7D91DCC4B0C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Pulmonic stenosis </a:t>
            </a:r>
            <a:endParaRPr lang="en-US" dirty="0"/>
          </a:p>
        </p:txBody>
      </p:sp>
      <p:sp>
        <p:nvSpPr>
          <p:cNvPr id="3" name="Subtitle 2"/>
          <p:cNvSpPr>
            <a:spLocks noGrp="1"/>
          </p:cNvSpPr>
          <p:nvPr>
            <p:ph type="subTitle" idx="1"/>
          </p:nvPr>
        </p:nvSpPr>
        <p:spPr/>
        <p:txBody>
          <a:bodyPr/>
          <a:lstStyle/>
          <a:p>
            <a:r>
              <a:rPr lang="en-US" dirty="0" err="1" smtClean="0"/>
              <a:t>Stephany</a:t>
            </a:r>
            <a:r>
              <a:rPr lang="en-US" dirty="0" smtClean="0"/>
              <a:t> </a:t>
            </a:r>
            <a:r>
              <a:rPr lang="en-US" dirty="0" err="1" smtClean="0"/>
              <a:t>claus</a:t>
            </a:r>
            <a:r>
              <a:rPr lang="en-US" dirty="0" smtClean="0"/>
              <a:t> and </a:t>
            </a:r>
            <a:r>
              <a:rPr lang="en-US" dirty="0" err="1" smtClean="0"/>
              <a:t>danielle</a:t>
            </a:r>
            <a:r>
              <a:rPr lang="en-US" dirty="0" smtClean="0"/>
              <a:t> </a:t>
            </a:r>
            <a:r>
              <a:rPr lang="en-US" dirty="0" err="1" smtClean="0"/>
              <a:t>gangluff</a:t>
            </a:r>
            <a:endParaRPr lang="en-US" dirty="0"/>
          </a:p>
        </p:txBody>
      </p:sp>
    </p:spTree>
    <p:extLst>
      <p:ext uri="{BB962C8B-B14F-4D97-AF65-F5344CB8AC3E}">
        <p14:creationId xmlns:p14="http://schemas.microsoft.com/office/powerpoint/2010/main" val="36462934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   Medical treatment </a:t>
            </a:r>
            <a:endParaRPr lang="en-US" sz="4800" dirty="0"/>
          </a:p>
        </p:txBody>
      </p:sp>
      <p:sp>
        <p:nvSpPr>
          <p:cNvPr id="3" name="Content Placeholder 2"/>
          <p:cNvSpPr>
            <a:spLocks noGrp="1"/>
          </p:cNvSpPr>
          <p:nvPr>
            <p:ph idx="1"/>
          </p:nvPr>
        </p:nvSpPr>
        <p:spPr/>
        <p:txBody>
          <a:bodyPr>
            <a:normAutofit/>
          </a:bodyPr>
          <a:lstStyle/>
          <a:p>
            <a:r>
              <a:rPr lang="en-US" sz="2000" dirty="0" smtClean="0"/>
              <a:t>     Most cases do not require treatment. Moderate-severe stenosis is treated with non surgical treatment or surgical treatment. When symptoms are mild then treatments are not usually needed and they are required to have routine checkups. </a:t>
            </a:r>
          </a:p>
          <a:p>
            <a:endParaRPr lang="en-US" sz="2000" dirty="0"/>
          </a:p>
          <a:p>
            <a:r>
              <a:rPr lang="en-US" sz="2000" dirty="0" smtClean="0"/>
              <a:t>     In mild to moderate cases lifestyle changes such as dietary modifications, stress reduction, and exercise may contribute to increased wellness. However they should talk with their physician first. </a:t>
            </a:r>
            <a:endParaRPr lang="en-US" sz="2000" dirty="0"/>
          </a:p>
        </p:txBody>
      </p:sp>
    </p:spTree>
    <p:extLst>
      <p:ext uri="{BB962C8B-B14F-4D97-AF65-F5344CB8AC3E}">
        <p14:creationId xmlns:p14="http://schemas.microsoft.com/office/powerpoint/2010/main" val="1087911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             Prognosis </a:t>
            </a:r>
            <a:endParaRPr lang="en-US" sz="4400" dirty="0"/>
          </a:p>
        </p:txBody>
      </p:sp>
      <p:sp>
        <p:nvSpPr>
          <p:cNvPr id="3" name="Content Placeholder 2"/>
          <p:cNvSpPr>
            <a:spLocks noGrp="1"/>
          </p:cNvSpPr>
          <p:nvPr>
            <p:ph idx="1"/>
          </p:nvPr>
        </p:nvSpPr>
        <p:spPr>
          <a:xfrm>
            <a:off x="838200" y="1219200"/>
            <a:ext cx="7520940" cy="3579849"/>
          </a:xfrm>
        </p:spPr>
        <p:txBody>
          <a:bodyPr/>
          <a:lstStyle/>
          <a:p>
            <a:r>
              <a:rPr lang="en-US" dirty="0" smtClean="0"/>
              <a:t>      </a:t>
            </a:r>
            <a:r>
              <a:rPr lang="en-US" sz="2000" dirty="0" smtClean="0"/>
              <a:t>Risk is low for both surgical and non surgical procedures. Both balloon dilation and surgical </a:t>
            </a:r>
            <a:r>
              <a:rPr lang="en-US" sz="2000" dirty="0" err="1" smtClean="0"/>
              <a:t>valvotomy</a:t>
            </a:r>
            <a:r>
              <a:rPr lang="en-US" sz="2000" dirty="0" smtClean="0"/>
              <a:t> leave the pulmonic valve incompetent because the opening of the fused valve leaflets. These patients are clinically asymptomatic, and long term problems with restenosis or valve incompetence may occur.  1/3 of patients with mild stenosis get better while 1/3 also stay the same, and 1/3 become worse. Some valves may wear down, but others can last for decades. </a:t>
            </a:r>
            <a:endParaRPr lang="en-US" sz="2000" dirty="0"/>
          </a:p>
        </p:txBody>
      </p:sp>
    </p:spTree>
    <p:extLst>
      <p:ext uri="{BB962C8B-B14F-4D97-AF65-F5344CB8AC3E}">
        <p14:creationId xmlns:p14="http://schemas.microsoft.com/office/powerpoint/2010/main" val="29196360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Description of defect</a:t>
            </a:r>
            <a:endParaRPr lang="en-US" sz="4800" dirty="0"/>
          </a:p>
        </p:txBody>
      </p:sp>
      <p:sp>
        <p:nvSpPr>
          <p:cNvPr id="3" name="Content Placeholder 2"/>
          <p:cNvSpPr>
            <a:spLocks noGrp="1"/>
          </p:cNvSpPr>
          <p:nvPr>
            <p:ph idx="1"/>
          </p:nvPr>
        </p:nvSpPr>
        <p:spPr/>
        <p:txBody>
          <a:bodyPr>
            <a:normAutofit lnSpcReduction="10000"/>
          </a:bodyPr>
          <a:lstStyle/>
          <a:p>
            <a:pPr marL="285750" indent="-285750">
              <a:buFont typeface="Wingdings" pitchFamily="2" charset="2"/>
              <a:buChar char="v"/>
            </a:pPr>
            <a:endParaRPr lang="en-US" sz="2000" dirty="0" smtClean="0"/>
          </a:p>
          <a:p>
            <a:pPr marL="285750" indent="-285750">
              <a:buFont typeface="Wingdings" pitchFamily="2" charset="2"/>
              <a:buChar char="v"/>
            </a:pPr>
            <a:r>
              <a:rPr lang="en-US" sz="2000" dirty="0" smtClean="0"/>
              <a:t>Congenital Heart Defect</a:t>
            </a:r>
          </a:p>
          <a:p>
            <a:pPr marL="285750" indent="-285750">
              <a:buFont typeface="Wingdings" pitchFamily="2" charset="2"/>
              <a:buChar char="v"/>
            </a:pPr>
            <a:endParaRPr lang="en-US" sz="2000" dirty="0" smtClean="0"/>
          </a:p>
          <a:p>
            <a:pPr marL="285750" indent="-285750">
              <a:buFont typeface="Wingdings" pitchFamily="2" charset="2"/>
              <a:buChar char="v"/>
            </a:pPr>
            <a:r>
              <a:rPr lang="en-US" sz="2000" dirty="0" smtClean="0"/>
              <a:t>It is classified as an obstructive defect. This means that there is obstruction of blood that is exiting the heart due to the narrowing of blood vessels. The narrowing of the blood vessels normally occurs near a valve. </a:t>
            </a:r>
          </a:p>
          <a:p>
            <a:pPr marL="285750" indent="-285750">
              <a:buFont typeface="Wingdings" pitchFamily="2" charset="2"/>
              <a:buChar char="v"/>
            </a:pPr>
            <a:endParaRPr lang="en-US" sz="2000" dirty="0" smtClean="0"/>
          </a:p>
          <a:p>
            <a:pPr marL="285750" indent="-285750">
              <a:buFont typeface="Wingdings" pitchFamily="2" charset="2"/>
              <a:buChar char="v"/>
            </a:pPr>
            <a:r>
              <a:rPr lang="en-US" sz="2000" dirty="0" smtClean="0"/>
              <a:t>It occurs due to abnormal development of the fetal heart during the first eight weeks of gestation. </a:t>
            </a:r>
          </a:p>
          <a:p>
            <a:endParaRPr lang="en-US" dirty="0" smtClean="0"/>
          </a:p>
          <a:p>
            <a:endParaRPr lang="en-US" dirty="0"/>
          </a:p>
        </p:txBody>
      </p:sp>
    </p:spTree>
    <p:extLst>
      <p:ext uri="{BB962C8B-B14F-4D97-AF65-F5344CB8AC3E}">
        <p14:creationId xmlns:p14="http://schemas.microsoft.com/office/powerpoint/2010/main" val="40708591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Description of defect</a:t>
            </a:r>
            <a:endParaRPr lang="en-US" sz="4800"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v"/>
            </a:pPr>
            <a:endParaRPr lang="en-US" sz="2000" dirty="0" smtClean="0"/>
          </a:p>
          <a:p>
            <a:pPr>
              <a:buFont typeface="Wingdings" pitchFamily="2" charset="2"/>
              <a:buChar char="v"/>
            </a:pPr>
            <a:r>
              <a:rPr lang="en-US" sz="2000" dirty="0" smtClean="0"/>
              <a:t>Pulmonic Stenosis is the narrowing of the pulmonary artery. This causes resistance to blood flow which leads to right ventricular hypertrophy.  This decreases blood flow to the lungs.  The extreme form is pulmonary atresia; this means that there is total fusion of the commissures and no blood flow to the lungs. The right ventricle may be </a:t>
            </a:r>
            <a:r>
              <a:rPr lang="en-US" sz="2000" dirty="0" err="1" smtClean="0"/>
              <a:t>hypoplastic</a:t>
            </a:r>
            <a:r>
              <a:rPr lang="en-US" sz="2000" dirty="0" smtClean="0"/>
              <a:t>. </a:t>
            </a:r>
          </a:p>
          <a:p>
            <a:pPr>
              <a:buFont typeface="Wingdings" pitchFamily="2" charset="2"/>
              <a:buChar char="v"/>
            </a:pPr>
            <a:endParaRPr lang="en-US" sz="2000" dirty="0" smtClean="0"/>
          </a:p>
          <a:p>
            <a:pPr>
              <a:buFont typeface="Wingdings" pitchFamily="2" charset="2"/>
              <a:buChar char="v"/>
            </a:pPr>
            <a:r>
              <a:rPr lang="en-US" sz="2000" dirty="0" smtClean="0"/>
              <a:t>In children these problems include a valve with partially fused leaflets; A valve with thick leaflets that do not open all the way or a narrowing above or below the pulmonary valve.</a:t>
            </a:r>
          </a:p>
          <a:p>
            <a:endParaRPr lang="en-US" dirty="0"/>
          </a:p>
        </p:txBody>
      </p:sp>
    </p:spTree>
    <p:extLst>
      <p:ext uri="{BB962C8B-B14F-4D97-AF65-F5344CB8AC3E}">
        <p14:creationId xmlns:p14="http://schemas.microsoft.com/office/powerpoint/2010/main" val="37434394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Types of pulmonary stenosis</a:t>
            </a:r>
            <a:endParaRPr lang="en-US" sz="3600" dirty="0"/>
          </a:p>
        </p:txBody>
      </p:sp>
      <p:sp>
        <p:nvSpPr>
          <p:cNvPr id="3" name="Content Placeholder 2"/>
          <p:cNvSpPr>
            <a:spLocks noGrp="1"/>
          </p:cNvSpPr>
          <p:nvPr>
            <p:ph idx="1"/>
          </p:nvPr>
        </p:nvSpPr>
        <p:spPr/>
        <p:txBody>
          <a:bodyPr>
            <a:normAutofit lnSpcReduction="10000"/>
          </a:bodyPr>
          <a:lstStyle/>
          <a:p>
            <a:endParaRPr lang="en-US" sz="2000" dirty="0"/>
          </a:p>
          <a:p>
            <a:pPr>
              <a:buFont typeface="Wingdings" pitchFamily="2" charset="2"/>
              <a:buChar char="v"/>
            </a:pPr>
            <a:r>
              <a:rPr lang="en-US" sz="2000" dirty="0" err="1" smtClean="0"/>
              <a:t>Valvar</a:t>
            </a:r>
            <a:r>
              <a:rPr lang="en-US" sz="2000" dirty="0" smtClean="0"/>
              <a:t>: The leaflets are thickened and/or narrowed.</a:t>
            </a:r>
          </a:p>
          <a:p>
            <a:pPr>
              <a:buFont typeface="Wingdings" pitchFamily="2" charset="2"/>
              <a:buChar char="v"/>
            </a:pPr>
            <a:endParaRPr lang="en-US" sz="2000" dirty="0" smtClean="0"/>
          </a:p>
          <a:p>
            <a:pPr>
              <a:buFont typeface="Wingdings" pitchFamily="2" charset="2"/>
              <a:buChar char="v"/>
            </a:pPr>
            <a:r>
              <a:rPr lang="en-US" sz="2000" dirty="0" err="1" smtClean="0"/>
              <a:t>Supravalvar</a:t>
            </a:r>
            <a:r>
              <a:rPr lang="en-US" sz="2000" dirty="0" smtClean="0"/>
              <a:t>: The artery just above the valve is narrowed.</a:t>
            </a:r>
          </a:p>
          <a:p>
            <a:pPr>
              <a:buFont typeface="Wingdings" pitchFamily="2" charset="2"/>
              <a:buChar char="v"/>
            </a:pPr>
            <a:endParaRPr lang="en-US" sz="2000" dirty="0" smtClean="0"/>
          </a:p>
          <a:p>
            <a:pPr>
              <a:buFont typeface="Wingdings" pitchFamily="2" charset="2"/>
              <a:buChar char="v"/>
            </a:pPr>
            <a:r>
              <a:rPr lang="en-US" sz="2000" dirty="0" err="1" smtClean="0"/>
              <a:t>Subvalvar</a:t>
            </a:r>
            <a:r>
              <a:rPr lang="en-US" sz="2000" dirty="0" smtClean="0"/>
              <a:t> (</a:t>
            </a:r>
            <a:r>
              <a:rPr lang="en-US" sz="2000" dirty="0" err="1" smtClean="0"/>
              <a:t>infundibular</a:t>
            </a:r>
            <a:r>
              <a:rPr lang="en-US" sz="2000" dirty="0" smtClean="0"/>
              <a:t>): The muscle under the valve is thickened narrowing the outflow from the right ventricle.</a:t>
            </a:r>
          </a:p>
          <a:p>
            <a:pPr>
              <a:buFont typeface="Wingdings" pitchFamily="2" charset="2"/>
              <a:buChar char="v"/>
            </a:pPr>
            <a:endParaRPr lang="en-US" sz="2000" dirty="0" smtClean="0"/>
          </a:p>
          <a:p>
            <a:pPr>
              <a:buFont typeface="Wingdings" pitchFamily="2" charset="2"/>
              <a:buChar char="v"/>
            </a:pPr>
            <a:r>
              <a:rPr lang="en-US" sz="2000" dirty="0" smtClean="0"/>
              <a:t>Branch Peripheral: Right and/or left pulmonary artery is narrowed.</a:t>
            </a:r>
            <a:endParaRPr lang="en-US" sz="2000" dirty="0"/>
          </a:p>
        </p:txBody>
      </p:sp>
    </p:spTree>
    <p:extLst>
      <p:ext uri="{BB962C8B-B14F-4D97-AF65-F5344CB8AC3E}">
        <p14:creationId xmlns:p14="http://schemas.microsoft.com/office/powerpoint/2010/main" val="26827386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57200"/>
            <a:ext cx="6181725" cy="618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75270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   Pathophysiology </a:t>
            </a:r>
            <a:r>
              <a:rPr lang="en-US" sz="6600" dirty="0" smtClean="0"/>
              <a:t> </a:t>
            </a:r>
            <a:endParaRPr lang="en-US" sz="6600" dirty="0"/>
          </a:p>
        </p:txBody>
      </p:sp>
      <p:sp>
        <p:nvSpPr>
          <p:cNvPr id="3" name="Content Placeholder 2"/>
          <p:cNvSpPr>
            <a:spLocks noGrp="1"/>
          </p:cNvSpPr>
          <p:nvPr>
            <p:ph idx="1"/>
          </p:nvPr>
        </p:nvSpPr>
        <p:spPr>
          <a:xfrm>
            <a:off x="838200" y="990600"/>
            <a:ext cx="7520940" cy="3579849"/>
          </a:xfrm>
        </p:spPr>
        <p:txBody>
          <a:bodyPr>
            <a:noAutofit/>
          </a:bodyPr>
          <a:lstStyle/>
          <a:p>
            <a:endParaRPr lang="en-US" sz="2000" dirty="0" smtClean="0"/>
          </a:p>
          <a:p>
            <a:r>
              <a:rPr lang="en-US" sz="2000" dirty="0" smtClean="0"/>
              <a:t>Pulmonic Stenosis causes resistance to blood flow which results in right ventricular hypertrophy. If right ventricular failure develops right arterial pressure increases this causes the foramen </a:t>
            </a:r>
            <a:r>
              <a:rPr lang="en-US" sz="2000" dirty="0" err="1" smtClean="0"/>
              <a:t>ovale</a:t>
            </a:r>
            <a:r>
              <a:rPr lang="en-US" sz="2000" dirty="0" smtClean="0"/>
              <a:t> to reopen. This pushes the </a:t>
            </a:r>
            <a:r>
              <a:rPr lang="en-US" sz="2000" dirty="0" err="1" smtClean="0"/>
              <a:t>unoxygenated</a:t>
            </a:r>
            <a:r>
              <a:rPr lang="en-US" sz="2000" dirty="0" smtClean="0"/>
              <a:t> blood into the left atrium causes systemic cyanosis. If pulmonic stenosis is severe CHF may occur this results in systemic venous engorgement . PDA (patent </a:t>
            </a:r>
            <a:r>
              <a:rPr lang="en-US" sz="2000" dirty="0" err="1" smtClean="0"/>
              <a:t>ductus</a:t>
            </a:r>
            <a:r>
              <a:rPr lang="en-US" sz="2000" dirty="0" smtClean="0"/>
              <a:t> </a:t>
            </a:r>
            <a:r>
              <a:rPr lang="en-US" sz="2000" dirty="0" err="1" smtClean="0"/>
              <a:t>arteriosus</a:t>
            </a:r>
            <a:r>
              <a:rPr lang="en-US" sz="2000" dirty="0" smtClean="0"/>
              <a:t>) this compensates for the obstruction by pushing the blood from the aorta to the pulmonary artery into the lungs. Some of these may have a genetic link causing heart problems to occur more in certain families. </a:t>
            </a:r>
            <a:endParaRPr lang="en-US" sz="2000" dirty="0"/>
          </a:p>
        </p:txBody>
      </p:sp>
    </p:spTree>
    <p:extLst>
      <p:ext uri="{BB962C8B-B14F-4D97-AF65-F5344CB8AC3E}">
        <p14:creationId xmlns:p14="http://schemas.microsoft.com/office/powerpoint/2010/main" val="7359477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  Clinical manifestations </a:t>
            </a:r>
            <a:endParaRPr lang="en-US" sz="4400" dirty="0"/>
          </a:p>
        </p:txBody>
      </p:sp>
      <p:sp>
        <p:nvSpPr>
          <p:cNvPr id="3" name="Content Placeholder 2"/>
          <p:cNvSpPr>
            <a:spLocks noGrp="1"/>
          </p:cNvSpPr>
          <p:nvPr>
            <p:ph idx="1"/>
          </p:nvPr>
        </p:nvSpPr>
        <p:spPr/>
        <p:txBody>
          <a:bodyPr>
            <a:noAutofit/>
          </a:bodyPr>
          <a:lstStyle/>
          <a:p>
            <a:pPr>
              <a:buFont typeface="Wingdings" pitchFamily="2" charset="2"/>
              <a:buChar char="v"/>
            </a:pPr>
            <a:r>
              <a:rPr lang="en-US" sz="2000" dirty="0" smtClean="0"/>
              <a:t>Patients may be asymptomatic </a:t>
            </a:r>
          </a:p>
          <a:p>
            <a:pPr>
              <a:buFont typeface="Wingdings" pitchFamily="2" charset="2"/>
              <a:buChar char="v"/>
            </a:pPr>
            <a:endParaRPr lang="en-US" sz="2000" dirty="0" smtClean="0"/>
          </a:p>
          <a:p>
            <a:pPr>
              <a:buFont typeface="Wingdings" pitchFamily="2" charset="2"/>
              <a:buChar char="v"/>
            </a:pPr>
            <a:r>
              <a:rPr lang="en-US" sz="2000" dirty="0" smtClean="0"/>
              <a:t>If the patient has CHF some mild cyanosis may occur. As the narrowing progresses the symptoms increase. Newborns that have cyanosis also have severe narrowing along with a loud systolic ejection murmur  at the sternal border on the left side. However, the murmur may be softer in ill patients due to shunting of blood and decreased cardiac output.  On chest films there is evidence of cardiomegaly, this increases the risk of bacterial endocarditis. Some other symptoms include heavy or rapid breathing, SOB, fatigue, tachycardia, decreased output, and swelling in the feet, ankles, face, eye lids, and/or abdomen, chest pain, and fainting. </a:t>
            </a:r>
            <a:endParaRPr lang="en-US" sz="2000" dirty="0"/>
          </a:p>
        </p:txBody>
      </p:sp>
    </p:spTree>
    <p:extLst>
      <p:ext uri="{BB962C8B-B14F-4D97-AF65-F5344CB8AC3E}">
        <p14:creationId xmlns:p14="http://schemas.microsoft.com/office/powerpoint/2010/main" val="32266500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   Surgical treatment</a:t>
            </a:r>
            <a:endParaRPr lang="en-US" sz="4800" dirty="0"/>
          </a:p>
        </p:txBody>
      </p:sp>
      <p:sp>
        <p:nvSpPr>
          <p:cNvPr id="3" name="Content Placeholder 2"/>
          <p:cNvSpPr>
            <a:spLocks noGrp="1"/>
          </p:cNvSpPr>
          <p:nvPr>
            <p:ph idx="1"/>
          </p:nvPr>
        </p:nvSpPr>
        <p:spPr/>
        <p:txBody>
          <a:bodyPr>
            <a:normAutofit/>
          </a:bodyPr>
          <a:lstStyle/>
          <a:p>
            <a:r>
              <a:rPr lang="en-US" sz="2000" dirty="0" smtClean="0"/>
              <a:t>     In infants closed </a:t>
            </a:r>
            <a:r>
              <a:rPr lang="en-US" sz="2000" dirty="0" err="1" smtClean="0"/>
              <a:t>transventricular</a:t>
            </a:r>
            <a:r>
              <a:rPr lang="en-US" sz="2000" dirty="0" smtClean="0"/>
              <a:t> </a:t>
            </a:r>
            <a:r>
              <a:rPr lang="en-US" sz="2000" dirty="0" err="1" smtClean="0"/>
              <a:t>valvotomy</a:t>
            </a:r>
            <a:r>
              <a:rPr lang="en-US" sz="2000" dirty="0" smtClean="0"/>
              <a:t> also known as Brock procedure is performed. In children pulmonary </a:t>
            </a:r>
            <a:r>
              <a:rPr lang="en-US" sz="2000" dirty="0" err="1" smtClean="0"/>
              <a:t>valvotomy</a:t>
            </a:r>
            <a:r>
              <a:rPr lang="en-US" sz="2000" dirty="0" smtClean="0"/>
              <a:t> with cardiopulmonary </a:t>
            </a:r>
            <a:r>
              <a:rPr lang="en-US" sz="2000" dirty="0" err="1" smtClean="0"/>
              <a:t>bipass</a:t>
            </a:r>
            <a:r>
              <a:rPr lang="en-US" sz="2000" dirty="0" smtClean="0"/>
              <a:t> is performed. However, the need for surgical treatment is rare with the use of balloon angioplasty techniques. </a:t>
            </a:r>
            <a:r>
              <a:rPr lang="en-US" sz="2000" dirty="0" err="1" smtClean="0"/>
              <a:t>Valvectomy</a:t>
            </a:r>
            <a:r>
              <a:rPr lang="en-US" sz="2000" dirty="0" smtClean="0"/>
              <a:t> to widen the outflow into the pulmonary artery may be performed, also patch enlargement may be selected to enlarge the narrowed areas. Pulmonary valve replacement to replace the valves that are defective. </a:t>
            </a:r>
            <a:endParaRPr lang="en-US" sz="2000" dirty="0"/>
          </a:p>
        </p:txBody>
      </p:sp>
    </p:spTree>
    <p:extLst>
      <p:ext uri="{BB962C8B-B14F-4D97-AF65-F5344CB8AC3E}">
        <p14:creationId xmlns:p14="http://schemas.microsoft.com/office/powerpoint/2010/main" val="36471526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Nonsurgical treatment</a:t>
            </a:r>
            <a:endParaRPr lang="en-US" sz="4800" dirty="0"/>
          </a:p>
        </p:txBody>
      </p:sp>
      <p:sp>
        <p:nvSpPr>
          <p:cNvPr id="3" name="Content Placeholder 2"/>
          <p:cNvSpPr>
            <a:spLocks noGrp="1"/>
          </p:cNvSpPr>
          <p:nvPr>
            <p:ph idx="1"/>
          </p:nvPr>
        </p:nvSpPr>
        <p:spPr/>
        <p:txBody>
          <a:bodyPr>
            <a:normAutofit/>
          </a:bodyPr>
          <a:lstStyle/>
          <a:p>
            <a:r>
              <a:rPr lang="en-US" sz="2000" dirty="0" smtClean="0"/>
              <a:t>     Balloon angioplasty is used to dilate the valve, a catheter is inserted through the femur into the </a:t>
            </a:r>
            <a:r>
              <a:rPr lang="en-US" sz="2000" dirty="0" err="1" smtClean="0"/>
              <a:t>stenotic</a:t>
            </a:r>
            <a:r>
              <a:rPr lang="en-US" sz="2000" dirty="0" smtClean="0"/>
              <a:t> pulmonic valve to the pulmonary artery where the balloon is inflated and passed through the narrowed opening. This procedure is highly effected with few complications. It is the treatment of choice for discrete pulmonary stenosis and is done safely in neonates. </a:t>
            </a:r>
            <a:endParaRPr lang="en-US" sz="2000" dirty="0"/>
          </a:p>
        </p:txBody>
      </p:sp>
    </p:spTree>
    <p:extLst>
      <p:ext uri="{BB962C8B-B14F-4D97-AF65-F5344CB8AC3E}">
        <p14:creationId xmlns:p14="http://schemas.microsoft.com/office/powerpoint/2010/main" val="35673600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129</TotalTime>
  <Words>764</Words>
  <Application>Microsoft Office PowerPoint</Application>
  <PresentationFormat>On-screen Show (4:3)</PresentationFormat>
  <Paragraphs>40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Angles</vt:lpstr>
      <vt:lpstr>Pulmonic stenosis </vt:lpstr>
      <vt:lpstr>Description of defect</vt:lpstr>
      <vt:lpstr>Description of defect</vt:lpstr>
      <vt:lpstr>Types of pulmonary stenosis</vt:lpstr>
      <vt:lpstr>PowerPoint Presentation</vt:lpstr>
      <vt:lpstr>   Pathophysiology  </vt:lpstr>
      <vt:lpstr>  Clinical manifestations </vt:lpstr>
      <vt:lpstr>   Surgical treatment</vt:lpstr>
      <vt:lpstr>Nonsurgical treatment</vt:lpstr>
      <vt:lpstr>   Medical treatment </vt:lpstr>
      <vt:lpstr>             Prognosis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Pulmonic stenosis</dc:title>
  <dc:creator>Home</dc:creator>
  <cp:lastModifiedBy>Home</cp:lastModifiedBy>
  <cp:revision>10</cp:revision>
  <dcterms:created xsi:type="dcterms:W3CDTF">2011-09-20T23:06:03Z</dcterms:created>
  <dcterms:modified xsi:type="dcterms:W3CDTF">2011-09-21T01:15:18Z</dcterms:modified>
</cp:coreProperties>
</file>