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 id="267"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005052-DE21-40DF-8B1D-23FFD548DA61}" type="datetimeFigureOut">
              <a:rPr lang="en-US" smtClean="0"/>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956203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005052-DE21-40DF-8B1D-23FFD548DA61}" type="datetimeFigureOut">
              <a:rPr lang="en-US" smtClean="0"/>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265641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005052-DE21-40DF-8B1D-23FFD548DA61}" type="datetimeFigureOut">
              <a:rPr lang="en-US" smtClean="0"/>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4063469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005052-DE21-40DF-8B1D-23FFD548DA61}" type="datetimeFigureOut">
              <a:rPr lang="en-US" smtClean="0"/>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68919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005052-DE21-40DF-8B1D-23FFD548DA61}" type="datetimeFigureOut">
              <a:rPr lang="en-US" smtClean="0"/>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849234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005052-DE21-40DF-8B1D-23FFD548DA61}" type="datetimeFigureOut">
              <a:rPr lang="en-US" smtClean="0"/>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1928899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005052-DE21-40DF-8B1D-23FFD548DA61}" type="datetimeFigureOut">
              <a:rPr lang="en-US" smtClean="0"/>
              <a:t>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660555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005052-DE21-40DF-8B1D-23FFD548DA61}" type="datetimeFigureOut">
              <a:rPr lang="en-US" smtClean="0"/>
              <a:t>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67498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05052-DE21-40DF-8B1D-23FFD548DA61}" type="datetimeFigureOut">
              <a:rPr lang="en-US" smtClean="0"/>
              <a:t>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13323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005052-DE21-40DF-8B1D-23FFD548DA61}" type="datetimeFigureOut">
              <a:rPr lang="en-US" smtClean="0"/>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419188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005052-DE21-40DF-8B1D-23FFD548DA61}" type="datetimeFigureOut">
              <a:rPr lang="en-US" smtClean="0"/>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1CDE3-738B-4C9E-AD49-554BBB6B5D79}" type="slidenum">
              <a:rPr lang="en-US" smtClean="0"/>
              <a:t>‹#›</a:t>
            </a:fld>
            <a:endParaRPr lang="en-US"/>
          </a:p>
        </p:txBody>
      </p:sp>
    </p:spTree>
    <p:extLst>
      <p:ext uri="{BB962C8B-B14F-4D97-AF65-F5344CB8AC3E}">
        <p14:creationId xmlns:p14="http://schemas.microsoft.com/office/powerpoint/2010/main" val="3567186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05052-DE21-40DF-8B1D-23FFD548DA61}" type="datetimeFigureOut">
              <a:rPr lang="en-US" smtClean="0"/>
              <a:t>11/3/2011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61CDE3-738B-4C9E-AD49-554BBB6B5D79}" type="slidenum">
              <a:rPr lang="en-US" smtClean="0"/>
              <a:t>‹#›</a:t>
            </a:fld>
            <a:endParaRPr lang="en-US"/>
          </a:p>
        </p:txBody>
      </p:sp>
    </p:spTree>
    <p:extLst>
      <p:ext uri="{BB962C8B-B14F-4D97-AF65-F5344CB8AC3E}">
        <p14:creationId xmlns:p14="http://schemas.microsoft.com/office/powerpoint/2010/main" val="1034573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ykentuckyheart.com/information/PulmonaryRegurgitation.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cbi.nlm.nih.gov/pubmedhealth/n/pmh_adam/A000974/" TargetMode="External"/><Relationship Id="rId2" Type="http://schemas.openxmlformats.org/officeDocument/2006/relationships/hyperlink" Target="http://www.ncbi.nlm.nih.gov/pubmedhealth/n/pmh_adam/A00063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Pulmonic Stenosis</a:t>
            </a:r>
            <a:endParaRPr lang="en-US" dirty="0"/>
          </a:p>
        </p:txBody>
      </p:sp>
      <p:sp>
        <p:nvSpPr>
          <p:cNvPr id="3" name="Subtitle 2"/>
          <p:cNvSpPr>
            <a:spLocks noGrp="1"/>
          </p:cNvSpPr>
          <p:nvPr>
            <p:ph type="subTitle" idx="1"/>
          </p:nvPr>
        </p:nvSpPr>
        <p:spPr/>
        <p:txBody>
          <a:bodyPr/>
          <a:lstStyle/>
          <a:p>
            <a:r>
              <a:rPr lang="en-US" dirty="0" smtClean="0"/>
              <a:t>Sandra </a:t>
            </a:r>
            <a:r>
              <a:rPr lang="en-US" dirty="0" err="1" smtClean="0"/>
              <a:t>Bockmore</a:t>
            </a:r>
            <a:endParaRPr lang="en-US" dirty="0" smtClean="0"/>
          </a:p>
          <a:p>
            <a:r>
              <a:rPr lang="en-US" dirty="0" smtClean="0"/>
              <a:t>Louise Cook</a:t>
            </a:r>
          </a:p>
          <a:p>
            <a:r>
              <a:rPr lang="en-US" dirty="0" smtClean="0"/>
              <a:t>Nancy Montgomery</a:t>
            </a:r>
            <a:endParaRPr lang="en-US" dirty="0"/>
          </a:p>
        </p:txBody>
      </p:sp>
    </p:spTree>
    <p:extLst>
      <p:ext uri="{BB962C8B-B14F-4D97-AF65-F5344CB8AC3E}">
        <p14:creationId xmlns:p14="http://schemas.microsoft.com/office/powerpoint/2010/main" val="3822590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idx="1"/>
          </p:nvPr>
        </p:nvSpPr>
        <p:spPr/>
        <p:txBody>
          <a:bodyPr>
            <a:normAutofit/>
          </a:bodyPr>
          <a:lstStyle/>
          <a:p>
            <a:r>
              <a:rPr lang="en-US" sz="2000" dirty="0" smtClean="0"/>
              <a:t>In the past, people with heart valve problems were advised to take antibiotics before certain dental and surgical procedures to prevent bacteria from causing infection. However, recommendations from the American College of Cardiology and the American Heart Association advise that antibiotics are no longer necessary for people who have only PS. If the pulmonary valve was replaced, you may still need preventive antibiotics before procedures. Talk to the physician for specific recommendations.</a:t>
            </a:r>
          </a:p>
          <a:p>
            <a:r>
              <a:rPr lang="en-US" sz="2000" dirty="0" smtClean="0"/>
              <a:t>Pregnancy generally is not a problem for women with mild to moderate PS. If patient has severe PS, risks of complications during labor and delivery are higher than those for women without the condition. If necessary, it is possible to undergo balloon </a:t>
            </a:r>
            <a:r>
              <a:rPr lang="en-US" sz="2000" dirty="0" err="1" smtClean="0"/>
              <a:t>valvuloplasty</a:t>
            </a:r>
            <a:r>
              <a:rPr lang="en-US" sz="2000" dirty="0" smtClean="0"/>
              <a:t> during pregnancy.</a:t>
            </a:r>
          </a:p>
          <a:p>
            <a:endParaRPr lang="en-US" sz="2000" dirty="0"/>
          </a:p>
        </p:txBody>
      </p:sp>
    </p:spTree>
    <p:extLst>
      <p:ext uri="{BB962C8B-B14F-4D97-AF65-F5344CB8AC3E}">
        <p14:creationId xmlns:p14="http://schemas.microsoft.com/office/powerpoint/2010/main" val="2452223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Balloon </a:t>
            </a:r>
            <a:r>
              <a:rPr lang="en-US" dirty="0" err="1" smtClean="0"/>
              <a:t>valvuloplasty</a:t>
            </a:r>
            <a:endParaRPr lang="en-US" dirty="0"/>
          </a:p>
        </p:txBody>
      </p:sp>
      <p:sp>
        <p:nvSpPr>
          <p:cNvPr id="3" name="Content Placeholder 2"/>
          <p:cNvSpPr>
            <a:spLocks noGrp="1"/>
          </p:cNvSpPr>
          <p:nvPr>
            <p:ph idx="1"/>
          </p:nvPr>
        </p:nvSpPr>
        <p:spPr>
          <a:xfrm>
            <a:off x="457200" y="1143000"/>
            <a:ext cx="8229600" cy="5440363"/>
          </a:xfrm>
        </p:spPr>
        <p:txBody>
          <a:bodyPr>
            <a:normAutofit/>
          </a:bodyPr>
          <a:lstStyle/>
          <a:p>
            <a:pPr marL="0" indent="0">
              <a:buNone/>
            </a:pPr>
            <a:endParaRPr lang="en-US" b="1" dirty="0"/>
          </a:p>
          <a:p>
            <a:endParaRPr lang="en-US" dirty="0"/>
          </a:p>
        </p:txBody>
      </p:sp>
      <p:pic>
        <p:nvPicPr>
          <p:cNvPr id="2050" name="Picture 2" descr="http://s3.images.com/huge.57.28578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371600"/>
            <a:ext cx="3367314" cy="336731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mykentuckyheart.com/images/diagrams/cath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371600"/>
            <a:ext cx="2619375"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5291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Content Placeholder 2"/>
          <p:cNvSpPr>
            <a:spLocks noGrp="1"/>
          </p:cNvSpPr>
          <p:nvPr>
            <p:ph idx="1"/>
          </p:nvPr>
        </p:nvSpPr>
        <p:spPr/>
        <p:txBody>
          <a:bodyPr>
            <a:normAutofit/>
          </a:bodyPr>
          <a:lstStyle/>
          <a:p>
            <a:r>
              <a:rPr lang="en-US" sz="2000" b="1" dirty="0"/>
              <a:t>The outcome is good. Patients with mild pulmonary stenosis do quite </a:t>
            </a:r>
            <a:r>
              <a:rPr lang="en-US" sz="2000" b="1" dirty="0" smtClean="0"/>
              <a:t>well, </a:t>
            </a:r>
            <a:r>
              <a:rPr lang="en-US" sz="2000" b="1" dirty="0"/>
              <a:t>less than 5% will have progressive obstruction. On the other hand, if the obstruction is moderate-severe, then most of the time they will require </a:t>
            </a:r>
            <a:r>
              <a:rPr lang="en-US" sz="2000" b="1" dirty="0" smtClean="0"/>
              <a:t>Balloon </a:t>
            </a:r>
            <a:r>
              <a:rPr lang="en-US" sz="2000" b="1" dirty="0" err="1" smtClean="0"/>
              <a:t>Valvuloplasty</a:t>
            </a:r>
            <a:r>
              <a:rPr lang="en-US" sz="2000" b="1" dirty="0" smtClean="0"/>
              <a:t>. Balloon </a:t>
            </a:r>
            <a:r>
              <a:rPr lang="en-US" sz="2000" b="1" dirty="0" err="1"/>
              <a:t>valvuloplasty</a:t>
            </a:r>
            <a:r>
              <a:rPr lang="en-US" sz="2000" b="1" dirty="0"/>
              <a:t> is quite effective but will leave some degree of leakage (</a:t>
            </a:r>
            <a:r>
              <a:rPr lang="en-US" sz="2000" b="1" dirty="0">
                <a:hlinkClick r:id="rId2"/>
              </a:rPr>
              <a:t>pulmonary regurgitation</a:t>
            </a:r>
            <a:r>
              <a:rPr lang="en-US" sz="2000" b="1" dirty="0"/>
              <a:t>) in the pulmonary valve. These patients, however, usually do not require any further intervention. The life expectancy in patients with PS is normal. They will not have any restrictions. </a:t>
            </a:r>
          </a:p>
          <a:p>
            <a:r>
              <a:rPr lang="en-US" sz="2000" b="1" dirty="0"/>
              <a:t>In cases of critical pulmonary stenosis in newborns, the prognosis may depend on the size of the right ventricle and its function. As time passes, the size of the right ventricle may improve. </a:t>
            </a:r>
          </a:p>
          <a:p>
            <a:r>
              <a:rPr lang="en-US" sz="2000" b="1" dirty="0"/>
              <a:t>Virtually all patients with PS will be able to participate in competitive sports.</a:t>
            </a:r>
          </a:p>
          <a:p>
            <a:endParaRPr lang="en-US" sz="2000" dirty="0"/>
          </a:p>
        </p:txBody>
      </p:sp>
    </p:spTree>
    <p:extLst>
      <p:ext uri="{BB962C8B-B14F-4D97-AF65-F5344CB8AC3E}">
        <p14:creationId xmlns:p14="http://schemas.microsoft.com/office/powerpoint/2010/main" val="3276490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Pulmonic Stenosis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Condition in which the flow of blood from your heart to your lungs is slowed by a deformed pulmonary valve, </a:t>
            </a:r>
            <a:r>
              <a:rPr lang="en-US" sz="2000" dirty="0" smtClean="0"/>
              <a:t>narrowing at the entrance to the pulmonary artery, or a deformity above or below the valve. Although pulmonary valve stenosis is the most common type of pulmonary stenosis there are two other types:</a:t>
            </a:r>
          </a:p>
          <a:p>
            <a:pPr lvl="2"/>
            <a:r>
              <a:rPr lang="en-US" sz="1800" dirty="0" err="1" smtClean="0"/>
              <a:t>Subvalvular</a:t>
            </a:r>
            <a:r>
              <a:rPr lang="en-US" sz="1800" dirty="0" smtClean="0"/>
              <a:t>- occurs below the valve</a:t>
            </a:r>
          </a:p>
          <a:p>
            <a:pPr lvl="2"/>
            <a:r>
              <a:rPr lang="en-US" sz="1800" dirty="0" err="1" smtClean="0"/>
              <a:t>Suprvalvular</a:t>
            </a:r>
            <a:r>
              <a:rPr lang="en-US" sz="1800" dirty="0" smtClean="0"/>
              <a:t>- occurs above the valve</a:t>
            </a:r>
          </a:p>
          <a:p>
            <a:r>
              <a:rPr lang="en-US" sz="2000" dirty="0" smtClean="0"/>
              <a:t>Resistance to blood flow causes right ventricular hypertrophy and decreased pulmonary blood flow.</a:t>
            </a:r>
          </a:p>
          <a:p>
            <a:r>
              <a:rPr lang="en-US" sz="2000" dirty="0" smtClean="0"/>
              <a:t>Usually develops at birth, but occasionally adults have the condition as a complication of another illness.</a:t>
            </a:r>
          </a:p>
          <a:p>
            <a:r>
              <a:rPr lang="en-US" sz="2000" dirty="0" smtClean="0"/>
              <a:t>Pulmonary Atresia- extreme form of PS. Total perfusion of the commissures and no blood flow to the lungs. The right ventricle may be </a:t>
            </a:r>
            <a:r>
              <a:rPr lang="en-US" sz="2000" dirty="0" err="1" smtClean="0"/>
              <a:t>hypoplastic</a:t>
            </a:r>
            <a:r>
              <a:rPr lang="en-US" sz="2000" dirty="0" smtClean="0"/>
              <a:t>.</a:t>
            </a:r>
            <a:endParaRPr lang="en-US" sz="2000" dirty="0"/>
          </a:p>
        </p:txBody>
      </p:sp>
    </p:spTree>
    <p:extLst>
      <p:ext uri="{BB962C8B-B14F-4D97-AF65-F5344CB8AC3E}">
        <p14:creationId xmlns:p14="http://schemas.microsoft.com/office/powerpoint/2010/main" val="327775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86100" y="3040221"/>
          <a:ext cx="2971800" cy="1645920"/>
        </p:xfrm>
        <a:graphic>
          <a:graphicData uri="http://schemas.openxmlformats.org/drawingml/2006/table">
            <a:tbl>
              <a:tblPr/>
              <a:tblGrid>
                <a:gridCol w="2971800"/>
              </a:tblGrid>
              <a:tr h="0">
                <a:tc>
                  <a:txBody>
                    <a:bodyPr/>
                    <a:lstStyle/>
                    <a:p>
                      <a:endParaRPr lang="en-US"/>
                    </a:p>
                  </a:txBody>
                  <a:tcPr marL="0" marR="0" marT="0" marB="0">
                    <a:lnL>
                      <a:noFill/>
                    </a:lnL>
                    <a:lnR>
                      <a:noFill/>
                    </a:lnR>
                    <a:lnT>
                      <a:noFill/>
                    </a:lnT>
                    <a:lnB>
                      <a:noFill/>
                    </a:lnB>
                  </a:tcPr>
                </a:tc>
              </a:tr>
              <a:tr h="0">
                <a:tc>
                  <a:txBody>
                    <a:bodyPr/>
                    <a:lstStyle/>
                    <a:p>
                      <a:pPr algn="l"/>
                      <a:r>
                        <a:rPr lang="en-US"/>
                        <a:t>heart’s filling and pumping cycle can be disturbed as the muscle becomes abnormal.</a:t>
                      </a:r>
                    </a:p>
                  </a:txBody>
                  <a:tcPr marL="0" marR="0" marT="0" marB="0">
                    <a:lnL>
                      <a:noFill/>
                    </a:lnL>
                    <a:lnR>
                      <a:noFill/>
                    </a:lnR>
                    <a:lnT>
                      <a:noFill/>
                    </a:lnT>
                    <a:lnB>
                      <a:noFill/>
                    </a:lnB>
                  </a:tcPr>
                </a:tc>
              </a:tr>
              <a:tr h="0">
                <a:tc>
                  <a:txBody>
                    <a:bodyPr/>
                    <a:lstStyle/>
                    <a:p>
                      <a:endParaRPr lang="en-US"/>
                    </a:p>
                  </a:txBody>
                  <a:tcPr marL="0" marR="0" marT="0" marB="0" anchor="ctr">
                    <a:lnL>
                      <a:noFill/>
                    </a:lnL>
                    <a:lnR>
                      <a:noFill/>
                    </a:lnR>
                    <a:lnT>
                      <a:noFill/>
                    </a:lnT>
                    <a:lnB>
                      <a:noFill/>
                    </a:lnB>
                  </a:tcPr>
                </a:tc>
              </a:tr>
              <a:tr h="0">
                <a:tc>
                  <a:txBody>
                    <a:bodyPr/>
                    <a:lstStyle/>
                    <a:p>
                      <a:pPr algn="ctr"/>
                      <a:endParaRPr lang="en-US" dirty="0"/>
                    </a:p>
                  </a:txBody>
                  <a:tcPr marL="0" marR="0" marT="0" marB="0" anchor="ctr">
                    <a:lnL>
                      <a:noFill/>
                    </a:lnL>
                    <a:lnR>
                      <a:noFill/>
                    </a:lnR>
                    <a:lnT>
                      <a:noFill/>
                    </a:lnT>
                    <a:lnB>
                      <a:noFill/>
                    </a:lnB>
                  </a:tcPr>
                </a:tc>
              </a:tr>
            </a:tbl>
          </a:graphicData>
        </a:graphic>
      </p:graphicFrame>
      <p:pic>
        <p:nvPicPr>
          <p:cNvPr id="1026" name="Picture 2" descr="pulmonary stenos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72256"/>
            <a:ext cx="7131050" cy="6450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051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idx="1"/>
          </p:nvPr>
        </p:nvSpPr>
        <p:spPr/>
        <p:txBody>
          <a:bodyPr>
            <a:normAutofit/>
          </a:bodyPr>
          <a:lstStyle/>
          <a:p>
            <a:r>
              <a:rPr lang="en-US" sz="2000" dirty="0" smtClean="0"/>
              <a:t>If PS present, resistance to blood flow causes right ventricular hypertrophy. If right ventricular failure develops, right atrial pressure increases, may result in reopening of the foramen </a:t>
            </a:r>
            <a:r>
              <a:rPr lang="en-US" sz="2000" dirty="0" err="1" smtClean="0"/>
              <a:t>ovale</a:t>
            </a:r>
            <a:r>
              <a:rPr lang="en-US" sz="2000" dirty="0" smtClean="0"/>
              <a:t>, shunting of </a:t>
            </a:r>
            <a:r>
              <a:rPr lang="en-US" sz="2000" dirty="0" err="1" smtClean="0"/>
              <a:t>unoxygenated</a:t>
            </a:r>
            <a:r>
              <a:rPr lang="en-US" sz="2000" dirty="0" smtClean="0"/>
              <a:t> blood into the left atrium.</a:t>
            </a:r>
          </a:p>
          <a:p>
            <a:r>
              <a:rPr lang="en-US" sz="2000" dirty="0" smtClean="0"/>
              <a:t>If PS severe: CHF occurs, systemic venous engorgement is noted.</a:t>
            </a:r>
          </a:p>
          <a:p>
            <a:r>
              <a:rPr lang="en-US" sz="2000" dirty="0" smtClean="0"/>
              <a:t>An associated defect, such as patent </a:t>
            </a:r>
            <a:r>
              <a:rPr lang="en-US" sz="2000" dirty="0" err="1" smtClean="0"/>
              <a:t>ductus</a:t>
            </a:r>
            <a:r>
              <a:rPr lang="en-US" sz="2000" dirty="0" smtClean="0"/>
              <a:t> </a:t>
            </a:r>
            <a:r>
              <a:rPr lang="en-US" sz="2000" dirty="0" err="1" smtClean="0"/>
              <a:t>arteriosus</a:t>
            </a:r>
            <a:r>
              <a:rPr lang="en-US" sz="2000" dirty="0" smtClean="0"/>
              <a:t>, partially compensates for the obstruction by shunting blood from the aorta to the pulmonary artery and into the lungs.</a:t>
            </a:r>
            <a:endParaRPr lang="en-US" sz="2000" dirty="0"/>
          </a:p>
        </p:txBody>
      </p:sp>
    </p:spTree>
    <p:extLst>
      <p:ext uri="{BB962C8B-B14F-4D97-AF65-F5344CB8AC3E}">
        <p14:creationId xmlns:p14="http://schemas.microsoft.com/office/powerpoint/2010/main" val="4241019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endParaRPr lang="en-US" dirty="0"/>
          </a:p>
        </p:txBody>
      </p:sp>
      <p:sp>
        <p:nvSpPr>
          <p:cNvPr id="3" name="Content Placeholder 2"/>
          <p:cNvSpPr>
            <a:spLocks noGrp="1"/>
          </p:cNvSpPr>
          <p:nvPr>
            <p:ph idx="1"/>
          </p:nvPr>
        </p:nvSpPr>
        <p:spPr>
          <a:xfrm>
            <a:off x="457200" y="1447800"/>
            <a:ext cx="8229600" cy="5105400"/>
          </a:xfrm>
        </p:spPr>
        <p:txBody>
          <a:bodyPr>
            <a:normAutofit lnSpcReduction="10000"/>
          </a:bodyPr>
          <a:lstStyle/>
          <a:p>
            <a:r>
              <a:rPr lang="en-US" sz="2000" dirty="0" smtClean="0"/>
              <a:t>PS symptoms vary, depending on the extent to which the valve is obstructed.</a:t>
            </a:r>
          </a:p>
          <a:p>
            <a:r>
              <a:rPr lang="en-US" sz="2000" dirty="0" smtClean="0"/>
              <a:t>May be asymptomatic</a:t>
            </a:r>
          </a:p>
          <a:p>
            <a:r>
              <a:rPr lang="en-US" sz="2000" dirty="0" smtClean="0"/>
              <a:t>Mild cyanosis or CHF</a:t>
            </a:r>
          </a:p>
          <a:p>
            <a:r>
              <a:rPr lang="en-US" sz="2000" dirty="0" smtClean="0"/>
              <a:t>Shortness of breath, especially on exertion</a:t>
            </a:r>
          </a:p>
          <a:p>
            <a:r>
              <a:rPr lang="en-US" sz="2000" dirty="0" smtClean="0"/>
              <a:t>Chest pain</a:t>
            </a:r>
          </a:p>
          <a:p>
            <a:r>
              <a:rPr lang="en-US" sz="2000" dirty="0" smtClean="0"/>
              <a:t>Loss of consciousness (fainting)</a:t>
            </a:r>
          </a:p>
          <a:p>
            <a:r>
              <a:rPr lang="en-US" sz="2000" dirty="0" smtClean="0"/>
              <a:t>fatigue</a:t>
            </a:r>
          </a:p>
          <a:p>
            <a:r>
              <a:rPr lang="en-US" sz="2000" dirty="0" smtClean="0"/>
              <a:t>Newborns with severe narrowing will be cyanotic</a:t>
            </a:r>
          </a:p>
          <a:p>
            <a:r>
              <a:rPr lang="en-US" sz="2000" dirty="0" smtClean="0"/>
              <a:t>Loud systolic ejection murmur at the upper left sternal border. In severely ill patient’s the murmur may be softer due to decreased cardiac output and shunting of the blood</a:t>
            </a:r>
          </a:p>
          <a:p>
            <a:r>
              <a:rPr lang="en-US" sz="2000" dirty="0" smtClean="0"/>
              <a:t>Cardiomegaly, heart enlargement, is evident on radiographic films</a:t>
            </a:r>
          </a:p>
          <a:p>
            <a:r>
              <a:rPr lang="en-US" sz="2000" dirty="0" smtClean="0"/>
              <a:t>Patient’s are at risk for bacterial endocarditis, infection of either the heart’s inner lining (endocardium) or the heart valves.</a:t>
            </a:r>
            <a:endParaRPr lang="en-US" sz="2000" dirty="0"/>
          </a:p>
        </p:txBody>
      </p:sp>
    </p:spTree>
    <p:extLst>
      <p:ext uri="{BB962C8B-B14F-4D97-AF65-F5344CB8AC3E}">
        <p14:creationId xmlns:p14="http://schemas.microsoft.com/office/powerpoint/2010/main" val="256420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normAutofit/>
          </a:bodyPr>
          <a:lstStyle/>
          <a:p>
            <a:r>
              <a:rPr lang="en-US" sz="2000" dirty="0" smtClean="0"/>
              <a:t>Because most causes develop before birth, there are not many known risk factors. However, certain conditions can increase your risk of developing PS, including:</a:t>
            </a:r>
          </a:p>
          <a:p>
            <a:pPr lvl="2"/>
            <a:r>
              <a:rPr lang="en-US" sz="1800" dirty="0" smtClean="0"/>
              <a:t>Carcinoid Syndrome-   Carcinoid syndrome is a group of symptoms associated with carcinoid tumors -- tumors of the small intestine, colon, appendix, and bronchial tubes in the lungs</a:t>
            </a:r>
          </a:p>
          <a:p>
            <a:pPr lvl="2"/>
            <a:r>
              <a:rPr lang="en-US" sz="1800" dirty="0" smtClean="0"/>
              <a:t>Rheumatic Fever-  Rheumatic fever is an inflammatory disease that may develop after an infection with </a:t>
            </a:r>
            <a:r>
              <a:rPr lang="en-US" sz="1800" i="1" dirty="0" smtClean="0"/>
              <a:t>Streptococcus</a:t>
            </a:r>
            <a:r>
              <a:rPr lang="en-US" sz="1800" dirty="0" smtClean="0"/>
              <a:t> bacteria (such as </a:t>
            </a:r>
            <a:r>
              <a:rPr lang="en-US" sz="1800" dirty="0" smtClean="0">
                <a:hlinkClick r:id="rId2"/>
              </a:rPr>
              <a:t>strep throat</a:t>
            </a:r>
            <a:r>
              <a:rPr lang="en-US" sz="1800" dirty="0" smtClean="0"/>
              <a:t> or </a:t>
            </a:r>
            <a:r>
              <a:rPr lang="en-US" sz="1800" dirty="0" smtClean="0">
                <a:hlinkClick r:id="rId3"/>
              </a:rPr>
              <a:t>scarlet fever</a:t>
            </a:r>
            <a:r>
              <a:rPr lang="en-US" sz="1800" dirty="0" smtClean="0"/>
              <a:t>). The disease can affect the heart, joints, skin, and brain. </a:t>
            </a:r>
          </a:p>
          <a:p>
            <a:pPr lvl="2"/>
            <a:r>
              <a:rPr lang="en-US" sz="1800" dirty="0" smtClean="0"/>
              <a:t>Noonan’s Syndrome- Noonan syndrome is a disease passed down through families (inherited) that causes abnormal development in many parts of the body. It used to be called Turner-like syndrome. </a:t>
            </a:r>
            <a:endParaRPr lang="en-US" sz="1800" dirty="0"/>
          </a:p>
        </p:txBody>
      </p:sp>
    </p:spTree>
    <p:extLst>
      <p:ext uri="{BB962C8B-B14F-4D97-AF65-F5344CB8AC3E}">
        <p14:creationId xmlns:p14="http://schemas.microsoft.com/office/powerpoint/2010/main" val="151942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a:t>
            </a:r>
            <a:endParaRPr lang="en-US" dirty="0"/>
          </a:p>
        </p:txBody>
      </p:sp>
      <p:sp>
        <p:nvSpPr>
          <p:cNvPr id="3" name="Content Placeholder 2"/>
          <p:cNvSpPr>
            <a:spLocks noGrp="1"/>
          </p:cNvSpPr>
          <p:nvPr>
            <p:ph idx="1"/>
          </p:nvPr>
        </p:nvSpPr>
        <p:spPr/>
        <p:txBody>
          <a:bodyPr>
            <a:normAutofit/>
          </a:bodyPr>
          <a:lstStyle/>
          <a:p>
            <a:r>
              <a:rPr lang="en-US" sz="2000" dirty="0" smtClean="0"/>
              <a:t>Complications of mild to moderate PS generally don’t cause complications. However, severe PS may be associated with:</a:t>
            </a:r>
          </a:p>
          <a:p>
            <a:pPr lvl="2"/>
            <a:r>
              <a:rPr lang="en-US" sz="1800" dirty="0" smtClean="0"/>
              <a:t>Infection-endocarditis</a:t>
            </a:r>
          </a:p>
          <a:p>
            <a:pPr lvl="2"/>
            <a:r>
              <a:rPr lang="en-US" sz="1800" dirty="0" smtClean="0"/>
              <a:t>Heart pumping problems- right ventricle must pump harder to force blood into the pulmonary artery. Pumping against increased pressure causes the muscular wall of the ventricle to thicken and the chamber within to enlarge. Eventually the heart becomes stiff and may become weakened.</a:t>
            </a:r>
          </a:p>
          <a:p>
            <a:pPr lvl="2"/>
            <a:r>
              <a:rPr lang="en-US" sz="1800" dirty="0" smtClean="0"/>
              <a:t>Heart Failure-if right ventricle becomes weak and unable to pump, heart failure develops. Result; swelling of legs and abdomen, and can also cause fatigue and shortness of breath</a:t>
            </a:r>
          </a:p>
          <a:p>
            <a:pPr lvl="2"/>
            <a:r>
              <a:rPr lang="en-US" sz="1800" dirty="0" smtClean="0"/>
              <a:t>Irregular heartbeat (</a:t>
            </a:r>
            <a:r>
              <a:rPr lang="en-US" sz="1800" dirty="0" err="1" smtClean="0"/>
              <a:t>arryhthmia</a:t>
            </a:r>
            <a:r>
              <a:rPr lang="en-US" sz="1800" dirty="0" smtClean="0"/>
              <a:t>)- Unless PS is severe, irregular heartbeats are not life-threatening.</a:t>
            </a:r>
          </a:p>
          <a:p>
            <a:pPr lvl="2"/>
            <a:endParaRPr lang="en-US" sz="1800" dirty="0"/>
          </a:p>
        </p:txBody>
      </p:sp>
    </p:spTree>
    <p:extLst>
      <p:ext uri="{BB962C8B-B14F-4D97-AF65-F5344CB8AC3E}">
        <p14:creationId xmlns:p14="http://schemas.microsoft.com/office/powerpoint/2010/main" val="358939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and Diagnosis</a:t>
            </a:r>
            <a:endParaRPr lang="en-US" dirty="0"/>
          </a:p>
        </p:txBody>
      </p:sp>
      <p:sp>
        <p:nvSpPr>
          <p:cNvPr id="3" name="Content Placeholder 2"/>
          <p:cNvSpPr>
            <a:spLocks noGrp="1"/>
          </p:cNvSpPr>
          <p:nvPr>
            <p:ph idx="1"/>
          </p:nvPr>
        </p:nvSpPr>
        <p:spPr/>
        <p:txBody>
          <a:bodyPr>
            <a:normAutofit/>
          </a:bodyPr>
          <a:lstStyle/>
          <a:p>
            <a:r>
              <a:rPr lang="en-US" sz="2000" dirty="0" smtClean="0"/>
              <a:t>PS is often diagnosed in childhood, but sometimes it isn’t detected until later in life. If a murmur is heard in the left upper area of your chest a doctor may suspect PS.</a:t>
            </a:r>
          </a:p>
          <a:p>
            <a:r>
              <a:rPr lang="en-US" sz="2000" dirty="0" smtClean="0"/>
              <a:t>A variety of tests may be used to confirm the diagnosis:</a:t>
            </a:r>
          </a:p>
          <a:p>
            <a:pPr lvl="1"/>
            <a:r>
              <a:rPr lang="en-US" sz="1600" dirty="0" smtClean="0"/>
              <a:t>Electrocardiogram</a:t>
            </a:r>
          </a:p>
          <a:p>
            <a:pPr lvl="1"/>
            <a:r>
              <a:rPr lang="en-US" sz="1600" dirty="0" smtClean="0"/>
              <a:t>Echocardiography</a:t>
            </a:r>
          </a:p>
          <a:p>
            <a:pPr lvl="1"/>
            <a:r>
              <a:rPr lang="en-US" sz="1600" dirty="0" smtClean="0"/>
              <a:t>MRI</a:t>
            </a:r>
          </a:p>
          <a:p>
            <a:pPr lvl="1"/>
            <a:r>
              <a:rPr lang="en-US" sz="1600" dirty="0" smtClean="0"/>
              <a:t>CT</a:t>
            </a:r>
          </a:p>
          <a:p>
            <a:pPr lvl="1"/>
            <a:r>
              <a:rPr lang="en-US" sz="1600" dirty="0" smtClean="0"/>
              <a:t>Cardiac catheterization</a:t>
            </a:r>
            <a:endParaRPr lang="en-US" sz="1600" dirty="0"/>
          </a:p>
        </p:txBody>
      </p:sp>
    </p:spTree>
    <p:extLst>
      <p:ext uri="{BB962C8B-B14F-4D97-AF65-F5344CB8AC3E}">
        <p14:creationId xmlns:p14="http://schemas.microsoft.com/office/powerpoint/2010/main" val="2881181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normAutofit/>
          </a:bodyPr>
          <a:lstStyle/>
          <a:p>
            <a:r>
              <a:rPr lang="en-US" dirty="0" smtClean="0"/>
              <a:t>Treatment</a:t>
            </a:r>
            <a:endParaRPr lang="en-US" dirty="0"/>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Some cases of PS are mild and don’t require treatment except for routine checkups. </a:t>
            </a:r>
          </a:p>
          <a:p>
            <a:r>
              <a:rPr lang="en-US" sz="2000" dirty="0" smtClean="0"/>
              <a:t>If severe treatment may be:</a:t>
            </a:r>
          </a:p>
          <a:p>
            <a:pPr lvl="1"/>
            <a:r>
              <a:rPr lang="en-US" sz="1800" dirty="0" smtClean="0"/>
              <a:t>Balloon </a:t>
            </a:r>
            <a:r>
              <a:rPr lang="en-US" sz="1800" dirty="0" err="1" smtClean="0"/>
              <a:t>valvuloplasty</a:t>
            </a:r>
            <a:r>
              <a:rPr lang="en-US" sz="1800" dirty="0" smtClean="0"/>
              <a:t>- tends to be first choice of treatment. During this procedure, a small tube is thread through a vein in your leg to your heart. A balloon is placed through the opening of the narrowed pulmonary valve and then inflated opening up the narrowed pulmonary valve and increasing the area available for blood flow. The balloon is then removed. </a:t>
            </a:r>
            <a:r>
              <a:rPr lang="en-US" sz="1800" dirty="0" smtClean="0"/>
              <a:t>balloon </a:t>
            </a:r>
            <a:r>
              <a:rPr lang="en-US" sz="1800" dirty="0" err="1" smtClean="0"/>
              <a:t>valvuloplasty</a:t>
            </a:r>
            <a:r>
              <a:rPr lang="en-US" sz="1800" dirty="0" smtClean="0"/>
              <a:t> can not be used for cases of PS that occur above or below the pulmonary valve. </a:t>
            </a:r>
          </a:p>
          <a:p>
            <a:pPr lvl="1"/>
            <a:r>
              <a:rPr lang="en-US" sz="1800" dirty="0" smtClean="0"/>
              <a:t>Open-heart surgery-  A doctor repairs the pulmonary artery or the valve to allow blood to pass through more easily. In some cases the pulmonary valve may be replaced with an artificial valve.</a:t>
            </a:r>
          </a:p>
          <a:p>
            <a:endParaRPr lang="en-US" sz="2000" dirty="0" smtClean="0"/>
          </a:p>
          <a:p>
            <a:pPr marL="914400" lvl="2" indent="0">
              <a:buNone/>
            </a:pPr>
            <a:endParaRPr lang="en-US" sz="1200" dirty="0"/>
          </a:p>
        </p:txBody>
      </p:sp>
    </p:spTree>
    <p:extLst>
      <p:ext uri="{BB962C8B-B14F-4D97-AF65-F5344CB8AC3E}">
        <p14:creationId xmlns:p14="http://schemas.microsoft.com/office/powerpoint/2010/main" val="3686463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1073</Words>
  <Application>Microsoft Office PowerPoint</Application>
  <PresentationFormat>On-screen Show (4:3)</PresentationFormat>
  <Paragraphs>60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Pulmonic Stenosis</vt:lpstr>
      <vt:lpstr>Pulmonic Stenosis</vt:lpstr>
      <vt:lpstr>PowerPoint Presentation</vt:lpstr>
      <vt:lpstr>Pathophysiology</vt:lpstr>
      <vt:lpstr>Clinical Manifestations</vt:lpstr>
      <vt:lpstr>Risk Factors</vt:lpstr>
      <vt:lpstr>Complications</vt:lpstr>
      <vt:lpstr>Test and Diagnosis</vt:lpstr>
      <vt:lpstr>Treatment</vt:lpstr>
      <vt:lpstr>Treatment</vt:lpstr>
      <vt:lpstr>Balloon valvuloplasty</vt:lpstr>
      <vt:lpstr>Prognosis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Pulmonic Stenosis</dc:title>
  <dc:creator>Owner</dc:creator>
  <cp:lastModifiedBy>Owner</cp:lastModifiedBy>
  <cp:revision>13</cp:revision>
  <dcterms:created xsi:type="dcterms:W3CDTF">2011-11-03T16:47:58Z</dcterms:created>
  <dcterms:modified xsi:type="dcterms:W3CDTF">2011-11-03T19:15:38Z</dcterms:modified>
</cp:coreProperties>
</file>