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59" r:id="rId4"/>
    <p:sldId id="262" r:id="rId5"/>
    <p:sldId id="261" r:id="rId6"/>
    <p:sldId id="257" r:id="rId7"/>
    <p:sldId id="260"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90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6CC86B-FFA3-49EC-8D17-F79FA75149D8}" type="datetimeFigureOut">
              <a:rPr lang="en-US" smtClean="0"/>
              <a:t>10/20/2011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F89043-5B6F-42CD-80EA-366BC9A5AC0B}"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EF89043-5B6F-42CD-80EA-366BC9A5AC0B}"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EF89043-5B6F-42CD-80EA-366BC9A5AC0B}"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EF89043-5B6F-42CD-80EA-366BC9A5AC0B}"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A28C28-7FCB-427C-9972-C7BC50D14B12}" type="datetimeFigureOut">
              <a:rPr lang="en-US" smtClean="0"/>
              <a:t>10/20/2011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5FAAFB-3B21-439E-83CB-209D0DD0946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A28C28-7FCB-427C-9972-C7BC50D14B12}" type="datetimeFigureOut">
              <a:rPr lang="en-US" smtClean="0"/>
              <a:t>10/20/2011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5FAAFB-3B21-439E-83CB-209D0DD0946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A28C28-7FCB-427C-9972-C7BC50D14B12}" type="datetimeFigureOut">
              <a:rPr lang="en-US" smtClean="0"/>
              <a:t>10/20/2011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5FAAFB-3B21-439E-83CB-209D0DD0946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A28C28-7FCB-427C-9972-C7BC50D14B12}" type="datetimeFigureOut">
              <a:rPr lang="en-US" smtClean="0"/>
              <a:t>10/20/2011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5FAAFB-3B21-439E-83CB-209D0DD0946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A28C28-7FCB-427C-9972-C7BC50D14B12}" type="datetimeFigureOut">
              <a:rPr lang="en-US" smtClean="0"/>
              <a:t>10/20/2011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5FAAFB-3B21-439E-83CB-209D0DD0946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A28C28-7FCB-427C-9972-C7BC50D14B12}" type="datetimeFigureOut">
              <a:rPr lang="en-US" smtClean="0"/>
              <a:t>10/20/2011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5FAAFB-3B21-439E-83CB-209D0DD0946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A28C28-7FCB-427C-9972-C7BC50D14B12}" type="datetimeFigureOut">
              <a:rPr lang="en-US" smtClean="0"/>
              <a:t>10/20/2011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5FAAFB-3B21-439E-83CB-209D0DD0946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A28C28-7FCB-427C-9972-C7BC50D14B12}" type="datetimeFigureOut">
              <a:rPr lang="en-US" smtClean="0"/>
              <a:t>10/20/2011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5FAAFB-3B21-439E-83CB-209D0DD0946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A28C28-7FCB-427C-9972-C7BC50D14B12}" type="datetimeFigureOut">
              <a:rPr lang="en-US" smtClean="0"/>
              <a:t>10/20/2011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5FAAFB-3B21-439E-83CB-209D0DD0946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A28C28-7FCB-427C-9972-C7BC50D14B12}" type="datetimeFigureOut">
              <a:rPr lang="en-US" smtClean="0"/>
              <a:t>10/20/2011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5FAAFB-3B21-439E-83CB-209D0DD0946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A28C28-7FCB-427C-9972-C7BC50D14B12}" type="datetimeFigureOut">
              <a:rPr lang="en-US" smtClean="0"/>
              <a:t>10/20/2011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5FAAFB-3B21-439E-83CB-209D0DD0946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A28C28-7FCB-427C-9972-C7BC50D14B12}" type="datetimeFigureOut">
              <a:rPr lang="en-US" smtClean="0"/>
              <a:t>10/20/2011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FAAFB-3B21-439E-83CB-209D0DD0946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524000" y="1397000"/>
          <a:ext cx="6096000" cy="1483360"/>
        </p:xfrm>
        <a:graphic>
          <a:graphicData uri="http://schemas.openxmlformats.org/drawingml/2006/table">
            <a:tbl>
              <a:tblPr>
                <a:tableStyleId>{5C22544A-7EE6-4342-B048-85BDC9FD1C3A}</a:tableStyleId>
              </a:tblPr>
              <a:tblGrid>
                <a:gridCol w="1524000"/>
                <a:gridCol w="1524000"/>
                <a:gridCol w="1524000"/>
                <a:gridCol w="1524000"/>
              </a:tblGrid>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bl>
          </a:graphicData>
        </a:graphic>
      </p:graphicFrame>
      <p:graphicFrame>
        <p:nvGraphicFramePr>
          <p:cNvPr id="6" name="Table 5"/>
          <p:cNvGraphicFramePr>
            <a:graphicFrameLocks noGrp="1"/>
          </p:cNvGraphicFramePr>
          <p:nvPr/>
        </p:nvGraphicFramePr>
        <p:xfrm>
          <a:off x="1524000" y="1397000"/>
          <a:ext cx="6096000" cy="185420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r>
                        <a:rPr lang="en-US" dirty="0" smtClean="0"/>
                        <a:t>Age</a:t>
                      </a:r>
                      <a:endParaRPr lang="en-US" dirty="0"/>
                    </a:p>
                  </a:txBody>
                  <a:tcPr/>
                </a:tc>
                <a:tc>
                  <a:txBody>
                    <a:bodyPr/>
                    <a:lstStyle/>
                    <a:p>
                      <a:r>
                        <a:rPr lang="en-US" dirty="0" smtClean="0"/>
                        <a:t>Gross Motor</a:t>
                      </a:r>
                      <a:endParaRPr lang="en-US" dirty="0"/>
                    </a:p>
                  </a:txBody>
                  <a:tcPr/>
                </a:tc>
                <a:tc>
                  <a:txBody>
                    <a:bodyPr/>
                    <a:lstStyle/>
                    <a:p>
                      <a:r>
                        <a:rPr lang="en-US" dirty="0" smtClean="0"/>
                        <a:t>Fine Motor</a:t>
                      </a:r>
                      <a:endParaRPr lang="en-US" dirty="0"/>
                    </a:p>
                  </a:txBody>
                  <a:tcPr/>
                </a:tc>
                <a:tc>
                  <a:txBody>
                    <a:bodyPr/>
                    <a:lstStyle/>
                    <a:p>
                      <a:endParaRPr lang="en-US" dirty="0"/>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bl>
          </a:graphicData>
        </a:graphic>
      </p:graphicFrame>
      <p:graphicFrame>
        <p:nvGraphicFramePr>
          <p:cNvPr id="7" name="Table 6"/>
          <p:cNvGraphicFramePr>
            <a:graphicFrameLocks noGrp="1"/>
          </p:cNvGraphicFramePr>
          <p:nvPr/>
        </p:nvGraphicFramePr>
        <p:xfrm>
          <a:off x="304800" y="533401"/>
          <a:ext cx="8610600" cy="6031391"/>
        </p:xfrm>
        <a:graphic>
          <a:graphicData uri="http://schemas.openxmlformats.org/drawingml/2006/table">
            <a:tbl>
              <a:tblPr firstRow="1" bandRow="1">
                <a:tableStyleId>{5C22544A-7EE6-4342-B048-85BDC9FD1C3A}</a:tableStyleId>
              </a:tblPr>
              <a:tblGrid>
                <a:gridCol w="990600"/>
                <a:gridCol w="2133600"/>
                <a:gridCol w="2042160"/>
                <a:gridCol w="1539240"/>
                <a:gridCol w="1905000"/>
              </a:tblGrid>
              <a:tr h="484031">
                <a:tc>
                  <a:txBody>
                    <a:bodyPr/>
                    <a:lstStyle/>
                    <a:p>
                      <a:r>
                        <a:rPr lang="en-US" sz="1600" dirty="0" smtClean="0"/>
                        <a:t>Age (mo)</a:t>
                      </a:r>
                      <a:endParaRPr lang="en-US" sz="1600" dirty="0"/>
                    </a:p>
                  </a:txBody>
                  <a:tcPr/>
                </a:tc>
                <a:tc>
                  <a:txBody>
                    <a:bodyPr/>
                    <a:lstStyle/>
                    <a:p>
                      <a:r>
                        <a:rPr lang="en-US" sz="1600" dirty="0" smtClean="0"/>
                        <a:t>Gross Motor</a:t>
                      </a:r>
                      <a:endParaRPr lang="en-US" sz="1600" dirty="0"/>
                    </a:p>
                  </a:txBody>
                  <a:tcPr/>
                </a:tc>
                <a:tc>
                  <a:txBody>
                    <a:bodyPr/>
                    <a:lstStyle/>
                    <a:p>
                      <a:r>
                        <a:rPr lang="en-US" sz="1600" dirty="0" smtClean="0"/>
                        <a:t>Fine Motor</a:t>
                      </a:r>
                      <a:endParaRPr lang="en-US" sz="1600" dirty="0"/>
                    </a:p>
                  </a:txBody>
                  <a:tcPr/>
                </a:tc>
                <a:tc>
                  <a:txBody>
                    <a:bodyPr/>
                    <a:lstStyle/>
                    <a:p>
                      <a:r>
                        <a:rPr lang="en-US" sz="1600" dirty="0" smtClean="0"/>
                        <a:t>Sensory</a:t>
                      </a:r>
                      <a:endParaRPr lang="en-US" sz="1600" dirty="0"/>
                    </a:p>
                  </a:txBody>
                  <a:tcPr/>
                </a:tc>
                <a:tc>
                  <a:txBody>
                    <a:bodyPr/>
                    <a:lstStyle/>
                    <a:p>
                      <a:r>
                        <a:rPr lang="en-US" sz="1600" dirty="0" smtClean="0"/>
                        <a:t>Socialization </a:t>
                      </a:r>
                      <a:endParaRPr lang="en-US" sz="1600" dirty="0"/>
                    </a:p>
                  </a:txBody>
                  <a:tcPr/>
                </a:tc>
              </a:tr>
              <a:tr h="2259168">
                <a:tc>
                  <a:txBody>
                    <a:bodyPr/>
                    <a:lstStyle/>
                    <a:p>
                      <a:r>
                        <a:rPr lang="en-US" sz="1600" dirty="0" smtClean="0"/>
                        <a:t>15</a:t>
                      </a:r>
                      <a:endParaRPr lang="en-US" sz="1600" dirty="0"/>
                    </a:p>
                  </a:txBody>
                  <a:tcPr/>
                </a:tc>
                <a:tc>
                  <a:txBody>
                    <a:bodyPr/>
                    <a:lstStyle/>
                    <a:p>
                      <a:r>
                        <a:rPr lang="en-US" sz="1600" dirty="0" smtClean="0"/>
                        <a:t>Walks w/o help (usually since 13mo)</a:t>
                      </a:r>
                    </a:p>
                    <a:p>
                      <a:r>
                        <a:rPr lang="en-US" sz="1600" dirty="0" smtClean="0"/>
                        <a:t>Creeps up stairs</a:t>
                      </a:r>
                    </a:p>
                    <a:p>
                      <a:r>
                        <a:rPr lang="en-US" sz="1600" dirty="0" smtClean="0"/>
                        <a:t>Runs clumsily</a:t>
                      </a:r>
                      <a:endParaRPr lang="en-US" sz="1600" dirty="0"/>
                    </a:p>
                  </a:txBody>
                  <a:tcPr/>
                </a:tc>
                <a:tc>
                  <a:txBody>
                    <a:bodyPr/>
                    <a:lstStyle/>
                    <a:p>
                      <a:r>
                        <a:rPr lang="en-US" sz="1600" dirty="0" smtClean="0"/>
                        <a:t>Constants casting of objects onto the floor</a:t>
                      </a:r>
                    </a:p>
                    <a:p>
                      <a:r>
                        <a:rPr lang="en-US" sz="1600" dirty="0" smtClean="0"/>
                        <a:t>Builds</a:t>
                      </a:r>
                      <a:r>
                        <a:rPr lang="en-US" sz="1600" baseline="0" dirty="0" smtClean="0"/>
                        <a:t> towers of cubes</a:t>
                      </a:r>
                    </a:p>
                    <a:p>
                      <a:r>
                        <a:rPr lang="en-US" sz="1600" baseline="0" dirty="0" smtClean="0"/>
                        <a:t>Uses cup but rotates spoon before reaching mouth</a:t>
                      </a:r>
                      <a:endParaRPr lang="en-US" sz="1600" dirty="0"/>
                    </a:p>
                  </a:txBody>
                  <a:tcPr/>
                </a:tc>
                <a:tc>
                  <a:txBody>
                    <a:bodyPr/>
                    <a:lstStyle/>
                    <a:p>
                      <a:r>
                        <a:rPr lang="en-US" sz="1600" dirty="0" smtClean="0"/>
                        <a:t>Places round object into appropriate hole</a:t>
                      </a:r>
                    </a:p>
                    <a:p>
                      <a:r>
                        <a:rPr lang="en-US" sz="1600" dirty="0" smtClean="0"/>
                        <a:t>Able</a:t>
                      </a:r>
                      <a:r>
                        <a:rPr lang="en-US" sz="1600" baseline="0" dirty="0" smtClean="0"/>
                        <a:t> to recognize geometric forms</a:t>
                      </a:r>
                      <a:endParaRPr lang="en-US" sz="1600" dirty="0"/>
                    </a:p>
                  </a:txBody>
                  <a:tcPr/>
                </a:tc>
                <a:tc>
                  <a:txBody>
                    <a:bodyPr/>
                    <a:lstStyle/>
                    <a:p>
                      <a:r>
                        <a:rPr lang="en-US" sz="1600" dirty="0" smtClean="0"/>
                        <a:t>Tolerates some separation from parent</a:t>
                      </a:r>
                    </a:p>
                    <a:p>
                      <a:r>
                        <a:rPr lang="en-US" sz="1600" dirty="0" smtClean="0"/>
                        <a:t>Begins</a:t>
                      </a:r>
                      <a:r>
                        <a:rPr lang="en-US" sz="1600" baseline="0" dirty="0" smtClean="0"/>
                        <a:t> imitating parents</a:t>
                      </a:r>
                    </a:p>
                    <a:p>
                      <a:r>
                        <a:rPr lang="en-US" sz="1600" baseline="0" dirty="0" smtClean="0"/>
                        <a:t>Kisses and hugs parents</a:t>
                      </a:r>
                    </a:p>
                    <a:p>
                      <a:r>
                        <a:rPr lang="en-US" sz="1600" baseline="0" dirty="0" smtClean="0"/>
                        <a:t>Less fear of strangers</a:t>
                      </a:r>
                      <a:endParaRPr lang="en-US" sz="1600" dirty="0"/>
                    </a:p>
                  </a:txBody>
                  <a:tcPr/>
                </a:tc>
              </a:tr>
              <a:tr h="2411568">
                <a:tc>
                  <a:txBody>
                    <a:bodyPr/>
                    <a:lstStyle/>
                    <a:p>
                      <a:r>
                        <a:rPr lang="en-US" sz="1600" dirty="0" smtClean="0"/>
                        <a:t>18</a:t>
                      </a:r>
                      <a:endParaRPr lang="en-US" sz="1600" dirty="0"/>
                    </a:p>
                  </a:txBody>
                  <a:tcPr/>
                </a:tc>
                <a:tc>
                  <a:txBody>
                    <a:bodyPr/>
                    <a:lstStyle/>
                    <a:p>
                      <a:r>
                        <a:rPr lang="en-US" sz="1600" dirty="0" smtClean="0"/>
                        <a:t>Stands w/o support</a:t>
                      </a:r>
                    </a:p>
                    <a:p>
                      <a:r>
                        <a:rPr lang="en-US" sz="1600" dirty="0" smtClean="0"/>
                        <a:t>Walks up stairs with one hand held</a:t>
                      </a:r>
                    </a:p>
                    <a:p>
                      <a:r>
                        <a:rPr lang="en-US" sz="1600" dirty="0" smtClean="0"/>
                        <a:t>Pulls and pushes</a:t>
                      </a:r>
                      <a:r>
                        <a:rPr lang="en-US" sz="1600" baseline="0" dirty="0" smtClean="0"/>
                        <a:t> toys jumps in place w/both feet</a:t>
                      </a:r>
                    </a:p>
                    <a:p>
                      <a:r>
                        <a:rPr lang="en-US" sz="1600" baseline="0" dirty="0" smtClean="0"/>
                        <a:t>Throws ball overhand w/o falling</a:t>
                      </a:r>
                      <a:endParaRPr lang="en-US" sz="1600" dirty="0" smtClean="0"/>
                    </a:p>
                    <a:p>
                      <a:endParaRPr lang="en-US" sz="1600" dirty="0"/>
                    </a:p>
                  </a:txBody>
                  <a:tcPr/>
                </a:tc>
                <a:tc>
                  <a:txBody>
                    <a:bodyPr/>
                    <a:lstStyle/>
                    <a:p>
                      <a:r>
                        <a:rPr lang="en-US" sz="1600" dirty="0" smtClean="0"/>
                        <a:t>Builds tower of 3-4 cubes</a:t>
                      </a:r>
                    </a:p>
                    <a:p>
                      <a:r>
                        <a:rPr lang="en-US" sz="1600" dirty="0" smtClean="0"/>
                        <a:t>Turns pages of book</a:t>
                      </a:r>
                    </a:p>
                    <a:p>
                      <a:r>
                        <a:rPr lang="en-US" sz="1600" dirty="0" smtClean="0"/>
                        <a:t>Manages spoon w/o rotation</a:t>
                      </a:r>
                      <a:endParaRPr lang="en-US" sz="1600" dirty="0"/>
                    </a:p>
                  </a:txBody>
                  <a:tcPr/>
                </a:tc>
                <a:tc>
                  <a:txBody>
                    <a:bodyPr/>
                    <a:lstStyle/>
                    <a:p>
                      <a:endParaRPr lang="en-US" sz="1600" dirty="0"/>
                    </a:p>
                  </a:txBody>
                  <a:tcPr/>
                </a:tc>
                <a:tc>
                  <a:txBody>
                    <a:bodyPr/>
                    <a:lstStyle/>
                    <a:p>
                      <a:r>
                        <a:rPr lang="en-US" sz="1600" dirty="0" smtClean="0"/>
                        <a:t>Temper tantrums</a:t>
                      </a:r>
                    </a:p>
                    <a:p>
                      <a:r>
                        <a:rPr lang="en-US" sz="1600" dirty="0" smtClean="0"/>
                        <a:t>Great imitator</a:t>
                      </a:r>
                    </a:p>
                    <a:p>
                      <a:r>
                        <a:rPr lang="en-US" sz="1600" dirty="0" smtClean="0"/>
                        <a:t>Unzips, takes off shoes socks</a:t>
                      </a:r>
                    </a:p>
                    <a:p>
                      <a:r>
                        <a:rPr lang="en-US" sz="1600" dirty="0" smtClean="0"/>
                        <a:t>Aware of ownership(my toy)</a:t>
                      </a:r>
                    </a:p>
                    <a:p>
                      <a:r>
                        <a:rPr lang="en-US" sz="1600" dirty="0" smtClean="0"/>
                        <a:t>Dependence on transitional objects (</a:t>
                      </a:r>
                      <a:r>
                        <a:rPr lang="en-US" sz="1600" dirty="0" err="1" smtClean="0"/>
                        <a:t>blankie</a:t>
                      </a:r>
                      <a:r>
                        <a:rPr lang="en-US" sz="1600" dirty="0" smtClean="0"/>
                        <a:t>)</a:t>
                      </a:r>
                    </a:p>
                    <a:p>
                      <a:endParaRPr lang="en-US" sz="1600" dirty="0" smtClean="0"/>
                    </a:p>
                    <a:p>
                      <a:endParaRPr lang="en-US" sz="1600" dirty="0" smtClean="0"/>
                    </a:p>
                    <a:p>
                      <a:endParaRPr lang="en-US" sz="1600" dirty="0" smtClean="0"/>
                    </a:p>
                    <a:p>
                      <a:endParaRPr lang="en-US" sz="1600" dirty="0"/>
                    </a:p>
                  </a:txBody>
                  <a:tcPr/>
                </a:tc>
              </a:tr>
            </a:tbl>
          </a:graphicData>
        </a:graphic>
      </p:graphicFrame>
      <p:sp>
        <p:nvSpPr>
          <p:cNvPr id="8" name="TextBox 7"/>
          <p:cNvSpPr txBox="1"/>
          <p:nvPr/>
        </p:nvSpPr>
        <p:spPr>
          <a:xfrm>
            <a:off x="762000" y="0"/>
            <a:ext cx="7620000" cy="646331"/>
          </a:xfrm>
          <a:prstGeom prst="rect">
            <a:avLst/>
          </a:prstGeom>
          <a:noFill/>
        </p:spPr>
        <p:txBody>
          <a:bodyPr wrap="square" rtlCol="0">
            <a:spAutoFit/>
          </a:bodyPr>
          <a:lstStyle/>
          <a:p>
            <a:r>
              <a:rPr lang="en-US" dirty="0" smtClean="0"/>
              <a:t>Major Milestones during the Toddler Years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524000" y="1397000"/>
          <a:ext cx="6096000" cy="1483360"/>
        </p:xfrm>
        <a:graphic>
          <a:graphicData uri="http://schemas.openxmlformats.org/drawingml/2006/table">
            <a:tbl>
              <a:tblPr>
                <a:tableStyleId>{5C22544A-7EE6-4342-B048-85BDC9FD1C3A}</a:tableStyleId>
              </a:tblPr>
              <a:tblGrid>
                <a:gridCol w="1524000"/>
                <a:gridCol w="1524000"/>
                <a:gridCol w="1524000"/>
                <a:gridCol w="1524000"/>
              </a:tblGrid>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bl>
          </a:graphicData>
        </a:graphic>
      </p:graphicFrame>
      <p:graphicFrame>
        <p:nvGraphicFramePr>
          <p:cNvPr id="6" name="Table 5"/>
          <p:cNvGraphicFramePr>
            <a:graphicFrameLocks noGrp="1"/>
          </p:cNvGraphicFramePr>
          <p:nvPr/>
        </p:nvGraphicFramePr>
        <p:xfrm>
          <a:off x="1524000" y="1397000"/>
          <a:ext cx="6096000" cy="185420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r>
                        <a:rPr lang="en-US" dirty="0" smtClean="0"/>
                        <a:t>Age</a:t>
                      </a:r>
                      <a:endParaRPr lang="en-US" dirty="0"/>
                    </a:p>
                  </a:txBody>
                  <a:tcPr/>
                </a:tc>
                <a:tc>
                  <a:txBody>
                    <a:bodyPr/>
                    <a:lstStyle/>
                    <a:p>
                      <a:r>
                        <a:rPr lang="en-US" dirty="0" smtClean="0"/>
                        <a:t>Gross Motor</a:t>
                      </a:r>
                      <a:endParaRPr lang="en-US" dirty="0"/>
                    </a:p>
                  </a:txBody>
                  <a:tcPr/>
                </a:tc>
                <a:tc>
                  <a:txBody>
                    <a:bodyPr/>
                    <a:lstStyle/>
                    <a:p>
                      <a:r>
                        <a:rPr lang="en-US" dirty="0" smtClean="0"/>
                        <a:t>Fine Motor</a:t>
                      </a:r>
                      <a:endParaRPr lang="en-US" dirty="0"/>
                    </a:p>
                  </a:txBody>
                  <a:tcPr/>
                </a:tc>
                <a:tc>
                  <a:txBody>
                    <a:bodyPr/>
                    <a:lstStyle/>
                    <a:p>
                      <a:endParaRPr lang="en-US" dirty="0"/>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bl>
          </a:graphicData>
        </a:graphic>
      </p:graphicFrame>
      <p:graphicFrame>
        <p:nvGraphicFramePr>
          <p:cNvPr id="7" name="Table 6"/>
          <p:cNvGraphicFramePr>
            <a:graphicFrameLocks noGrp="1"/>
          </p:cNvGraphicFramePr>
          <p:nvPr/>
        </p:nvGraphicFramePr>
        <p:xfrm>
          <a:off x="304800" y="533401"/>
          <a:ext cx="8610600" cy="4476911"/>
        </p:xfrm>
        <a:graphic>
          <a:graphicData uri="http://schemas.openxmlformats.org/drawingml/2006/table">
            <a:tbl>
              <a:tblPr firstRow="1" bandRow="1">
                <a:tableStyleId>{5C22544A-7EE6-4342-B048-85BDC9FD1C3A}</a:tableStyleId>
              </a:tblPr>
              <a:tblGrid>
                <a:gridCol w="990600"/>
                <a:gridCol w="2133600"/>
                <a:gridCol w="1905000"/>
                <a:gridCol w="1676400"/>
                <a:gridCol w="1905000"/>
              </a:tblGrid>
              <a:tr h="484031">
                <a:tc>
                  <a:txBody>
                    <a:bodyPr/>
                    <a:lstStyle/>
                    <a:p>
                      <a:r>
                        <a:rPr lang="en-US" sz="1600" dirty="0" smtClean="0"/>
                        <a:t>Age (mo)</a:t>
                      </a:r>
                      <a:endParaRPr lang="en-US" sz="1600" dirty="0"/>
                    </a:p>
                  </a:txBody>
                  <a:tcPr/>
                </a:tc>
                <a:tc>
                  <a:txBody>
                    <a:bodyPr/>
                    <a:lstStyle/>
                    <a:p>
                      <a:r>
                        <a:rPr lang="en-US" sz="1600" dirty="0" smtClean="0"/>
                        <a:t>Gross Motor</a:t>
                      </a:r>
                      <a:endParaRPr lang="en-US" sz="1600" dirty="0"/>
                    </a:p>
                  </a:txBody>
                  <a:tcPr/>
                </a:tc>
                <a:tc>
                  <a:txBody>
                    <a:bodyPr/>
                    <a:lstStyle/>
                    <a:p>
                      <a:r>
                        <a:rPr lang="en-US" sz="1600" dirty="0" smtClean="0"/>
                        <a:t>Fine Motor</a:t>
                      </a:r>
                      <a:endParaRPr lang="en-US" sz="1600" dirty="0"/>
                    </a:p>
                  </a:txBody>
                  <a:tcPr/>
                </a:tc>
                <a:tc>
                  <a:txBody>
                    <a:bodyPr/>
                    <a:lstStyle/>
                    <a:p>
                      <a:r>
                        <a:rPr lang="en-US" sz="1600" dirty="0" smtClean="0"/>
                        <a:t>Sensory</a:t>
                      </a:r>
                      <a:endParaRPr lang="en-US" sz="1600" dirty="0"/>
                    </a:p>
                  </a:txBody>
                  <a:tcPr/>
                </a:tc>
                <a:tc>
                  <a:txBody>
                    <a:bodyPr/>
                    <a:lstStyle/>
                    <a:p>
                      <a:r>
                        <a:rPr lang="en-US" sz="1600" dirty="0" smtClean="0"/>
                        <a:t>Socialization </a:t>
                      </a:r>
                      <a:endParaRPr lang="en-US" sz="1600" dirty="0"/>
                    </a:p>
                  </a:txBody>
                  <a:tcPr/>
                </a:tc>
              </a:tr>
              <a:tr h="2259168">
                <a:tc>
                  <a:txBody>
                    <a:bodyPr/>
                    <a:lstStyle/>
                    <a:p>
                      <a:r>
                        <a:rPr lang="en-US" sz="1600" dirty="0" smtClean="0"/>
                        <a:t>24</a:t>
                      </a:r>
                      <a:endParaRPr lang="en-US" sz="1600" dirty="0"/>
                    </a:p>
                  </a:txBody>
                  <a:tcPr/>
                </a:tc>
                <a:tc>
                  <a:txBody>
                    <a:bodyPr/>
                    <a:lstStyle/>
                    <a:p>
                      <a:r>
                        <a:rPr lang="en-US" sz="1600" dirty="0" smtClean="0"/>
                        <a:t>Goes up/down stairs</a:t>
                      </a:r>
                      <a:r>
                        <a:rPr lang="en-US" sz="1600" baseline="0" dirty="0" smtClean="0"/>
                        <a:t> alone</a:t>
                      </a:r>
                    </a:p>
                    <a:p>
                      <a:r>
                        <a:rPr lang="en-US" sz="1600" baseline="0" dirty="0" smtClean="0"/>
                        <a:t>Runs fairly well w/wide stance</a:t>
                      </a:r>
                    </a:p>
                    <a:p>
                      <a:r>
                        <a:rPr lang="en-US" sz="1600" baseline="0" dirty="0" smtClean="0"/>
                        <a:t>Picks up object w/o falling</a:t>
                      </a:r>
                    </a:p>
                    <a:p>
                      <a:r>
                        <a:rPr lang="en-US" sz="1600" baseline="0" dirty="0" smtClean="0"/>
                        <a:t>Kicks ball forward w/o  overbalancing</a:t>
                      </a:r>
                      <a:endParaRPr lang="en-US" sz="1600" dirty="0"/>
                    </a:p>
                  </a:txBody>
                  <a:tcPr/>
                </a:tc>
                <a:tc>
                  <a:txBody>
                    <a:bodyPr/>
                    <a:lstStyle/>
                    <a:p>
                      <a:r>
                        <a:rPr lang="en-US" sz="1600" dirty="0" smtClean="0"/>
                        <a:t>Builds tower of 6-7 cubes</a:t>
                      </a:r>
                    </a:p>
                    <a:p>
                      <a:r>
                        <a:rPr lang="en-US" sz="1600" dirty="0" smtClean="0"/>
                        <a:t>Aligns 2 or more cubes like train</a:t>
                      </a:r>
                    </a:p>
                    <a:p>
                      <a:r>
                        <a:rPr lang="en-US" sz="1600" dirty="0" smtClean="0"/>
                        <a:t>Turns book pages 1 at time</a:t>
                      </a:r>
                    </a:p>
                    <a:p>
                      <a:r>
                        <a:rPr lang="en-US" sz="1600" dirty="0" smtClean="0"/>
                        <a:t>Turns doorknob</a:t>
                      </a:r>
                    </a:p>
                    <a:p>
                      <a:r>
                        <a:rPr lang="en-US" sz="1600" dirty="0" smtClean="0"/>
                        <a:t>When drawing imitates vertical/circular strokes</a:t>
                      </a:r>
                      <a:endParaRPr lang="en-US" sz="1600" dirty="0"/>
                    </a:p>
                  </a:txBody>
                  <a:tcPr/>
                </a:tc>
                <a:tc>
                  <a:txBody>
                    <a:bodyPr/>
                    <a:lstStyle/>
                    <a:p>
                      <a:r>
                        <a:rPr lang="en-US" sz="1600" dirty="0" smtClean="0"/>
                        <a:t>Accommodation</a:t>
                      </a:r>
                      <a:r>
                        <a:rPr lang="en-US" sz="1600" baseline="0" dirty="0" smtClean="0"/>
                        <a:t>  well developed</a:t>
                      </a:r>
                    </a:p>
                    <a:p>
                      <a:r>
                        <a:rPr lang="en-US" sz="1600" baseline="0" dirty="0" smtClean="0"/>
                        <a:t>Able to insert square block into oblong space</a:t>
                      </a:r>
                      <a:endParaRPr lang="en-US" sz="1600" dirty="0"/>
                    </a:p>
                  </a:txBody>
                  <a:tcPr/>
                </a:tc>
                <a:tc>
                  <a:txBody>
                    <a:bodyPr/>
                    <a:lstStyle/>
                    <a:p>
                      <a:r>
                        <a:rPr lang="en-US" sz="1600" dirty="0" smtClean="0"/>
                        <a:t>Stage of parallel</a:t>
                      </a:r>
                      <a:r>
                        <a:rPr lang="en-US" sz="1600" baseline="0" dirty="0" smtClean="0"/>
                        <a:t> play</a:t>
                      </a:r>
                    </a:p>
                    <a:p>
                      <a:r>
                        <a:rPr lang="en-US" sz="1600" baseline="0" dirty="0" smtClean="0"/>
                        <a:t>Sustained attention span</a:t>
                      </a:r>
                    </a:p>
                    <a:p>
                      <a:r>
                        <a:rPr lang="en-US" sz="1600" baseline="0" dirty="0" smtClean="0"/>
                        <a:t>Temper tantrums decreasing</a:t>
                      </a:r>
                    </a:p>
                    <a:p>
                      <a:r>
                        <a:rPr lang="en-US" sz="1600" baseline="0" dirty="0" smtClean="0"/>
                        <a:t>Pulls people to show them something</a:t>
                      </a:r>
                    </a:p>
                    <a:p>
                      <a:r>
                        <a:rPr lang="en-US" sz="1600" baseline="0" dirty="0" smtClean="0"/>
                        <a:t>Increases independence from parents</a:t>
                      </a:r>
                    </a:p>
                    <a:p>
                      <a:r>
                        <a:rPr lang="en-US" sz="1600" baseline="0" dirty="0" smtClean="0"/>
                        <a:t>Dresses self in simple clothing</a:t>
                      </a:r>
                    </a:p>
                    <a:p>
                      <a:r>
                        <a:rPr lang="en-US" sz="1600" baseline="0" dirty="0" smtClean="0"/>
                        <a:t>Develops visual </a:t>
                      </a:r>
                      <a:r>
                        <a:rPr lang="en-US" sz="1600" baseline="0" dirty="0" err="1" smtClean="0"/>
                        <a:t>recog</a:t>
                      </a:r>
                      <a:r>
                        <a:rPr lang="en-US" sz="1600" baseline="0" dirty="0" smtClean="0"/>
                        <a:t>.  and verbal self reference (Me big)</a:t>
                      </a:r>
                      <a:endParaRPr lang="en-US" sz="1600" dirty="0"/>
                    </a:p>
                  </a:txBody>
                  <a:tcPr/>
                </a:tc>
              </a:tr>
            </a:tbl>
          </a:graphicData>
        </a:graphic>
      </p:graphicFrame>
      <p:sp>
        <p:nvSpPr>
          <p:cNvPr id="8" name="TextBox 7"/>
          <p:cNvSpPr txBox="1"/>
          <p:nvPr/>
        </p:nvSpPr>
        <p:spPr>
          <a:xfrm>
            <a:off x="762000" y="0"/>
            <a:ext cx="7620000" cy="646331"/>
          </a:xfrm>
          <a:prstGeom prst="rect">
            <a:avLst/>
          </a:prstGeom>
          <a:noFill/>
        </p:spPr>
        <p:txBody>
          <a:bodyPr wrap="square" rtlCol="0">
            <a:spAutoFit/>
          </a:bodyPr>
          <a:lstStyle/>
          <a:p>
            <a:r>
              <a:rPr lang="en-US" dirty="0" smtClean="0"/>
              <a:t>Major Milestones during the Toddler Years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524000" y="1397000"/>
          <a:ext cx="6096000" cy="1483360"/>
        </p:xfrm>
        <a:graphic>
          <a:graphicData uri="http://schemas.openxmlformats.org/drawingml/2006/table">
            <a:tbl>
              <a:tblPr>
                <a:tableStyleId>{5C22544A-7EE6-4342-B048-85BDC9FD1C3A}</a:tableStyleId>
              </a:tblPr>
              <a:tblGrid>
                <a:gridCol w="1524000"/>
                <a:gridCol w="1524000"/>
                <a:gridCol w="1524000"/>
                <a:gridCol w="1524000"/>
              </a:tblGrid>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bl>
          </a:graphicData>
        </a:graphic>
      </p:graphicFrame>
      <p:graphicFrame>
        <p:nvGraphicFramePr>
          <p:cNvPr id="6" name="Table 5"/>
          <p:cNvGraphicFramePr>
            <a:graphicFrameLocks noGrp="1"/>
          </p:cNvGraphicFramePr>
          <p:nvPr/>
        </p:nvGraphicFramePr>
        <p:xfrm>
          <a:off x="1524000" y="1397000"/>
          <a:ext cx="6096000" cy="185420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r>
                        <a:rPr lang="en-US" dirty="0" smtClean="0"/>
                        <a:t>Age</a:t>
                      </a:r>
                      <a:endParaRPr lang="en-US" dirty="0"/>
                    </a:p>
                  </a:txBody>
                  <a:tcPr/>
                </a:tc>
                <a:tc>
                  <a:txBody>
                    <a:bodyPr/>
                    <a:lstStyle/>
                    <a:p>
                      <a:r>
                        <a:rPr lang="en-US" dirty="0" smtClean="0"/>
                        <a:t>Gross Motor</a:t>
                      </a:r>
                      <a:endParaRPr lang="en-US" dirty="0"/>
                    </a:p>
                  </a:txBody>
                  <a:tcPr/>
                </a:tc>
                <a:tc>
                  <a:txBody>
                    <a:bodyPr/>
                    <a:lstStyle/>
                    <a:p>
                      <a:r>
                        <a:rPr lang="en-US" dirty="0" smtClean="0"/>
                        <a:t>Fine Motor</a:t>
                      </a:r>
                      <a:endParaRPr lang="en-US" dirty="0"/>
                    </a:p>
                  </a:txBody>
                  <a:tcPr/>
                </a:tc>
                <a:tc>
                  <a:txBody>
                    <a:bodyPr/>
                    <a:lstStyle/>
                    <a:p>
                      <a:endParaRPr lang="en-US" dirty="0"/>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bl>
          </a:graphicData>
        </a:graphic>
      </p:graphicFrame>
      <p:graphicFrame>
        <p:nvGraphicFramePr>
          <p:cNvPr id="7" name="Table 6"/>
          <p:cNvGraphicFramePr>
            <a:graphicFrameLocks noGrp="1"/>
          </p:cNvGraphicFramePr>
          <p:nvPr/>
        </p:nvGraphicFramePr>
        <p:xfrm>
          <a:off x="304800" y="533401"/>
          <a:ext cx="8610600" cy="4964591"/>
        </p:xfrm>
        <a:graphic>
          <a:graphicData uri="http://schemas.openxmlformats.org/drawingml/2006/table">
            <a:tbl>
              <a:tblPr firstRow="1" bandRow="1">
                <a:tableStyleId>{5C22544A-7EE6-4342-B048-85BDC9FD1C3A}</a:tableStyleId>
              </a:tblPr>
              <a:tblGrid>
                <a:gridCol w="990600"/>
                <a:gridCol w="2133600"/>
                <a:gridCol w="1905000"/>
                <a:gridCol w="1676400"/>
                <a:gridCol w="1905000"/>
              </a:tblGrid>
              <a:tr h="484031">
                <a:tc>
                  <a:txBody>
                    <a:bodyPr/>
                    <a:lstStyle/>
                    <a:p>
                      <a:r>
                        <a:rPr lang="en-US" sz="1600" dirty="0" smtClean="0"/>
                        <a:t>Age (mo)</a:t>
                      </a:r>
                      <a:endParaRPr lang="en-US" sz="1600" dirty="0"/>
                    </a:p>
                  </a:txBody>
                  <a:tcPr/>
                </a:tc>
                <a:tc>
                  <a:txBody>
                    <a:bodyPr/>
                    <a:lstStyle/>
                    <a:p>
                      <a:r>
                        <a:rPr lang="en-US" sz="1600" dirty="0" smtClean="0"/>
                        <a:t>Gross Motor</a:t>
                      </a:r>
                      <a:endParaRPr lang="en-US" sz="1600" dirty="0"/>
                    </a:p>
                  </a:txBody>
                  <a:tcPr/>
                </a:tc>
                <a:tc>
                  <a:txBody>
                    <a:bodyPr/>
                    <a:lstStyle/>
                    <a:p>
                      <a:r>
                        <a:rPr lang="en-US" sz="1600" dirty="0" smtClean="0"/>
                        <a:t>Fine Motor</a:t>
                      </a:r>
                      <a:endParaRPr lang="en-US" sz="1600" dirty="0"/>
                    </a:p>
                  </a:txBody>
                  <a:tcPr/>
                </a:tc>
                <a:tc>
                  <a:txBody>
                    <a:bodyPr/>
                    <a:lstStyle/>
                    <a:p>
                      <a:r>
                        <a:rPr lang="en-US" sz="1600" dirty="0" smtClean="0"/>
                        <a:t>Sensory</a:t>
                      </a:r>
                      <a:endParaRPr lang="en-US" sz="1600" dirty="0"/>
                    </a:p>
                  </a:txBody>
                  <a:tcPr/>
                </a:tc>
                <a:tc>
                  <a:txBody>
                    <a:bodyPr/>
                    <a:lstStyle/>
                    <a:p>
                      <a:r>
                        <a:rPr lang="en-US" sz="1600" dirty="0" smtClean="0"/>
                        <a:t>Socialization </a:t>
                      </a:r>
                      <a:endParaRPr lang="en-US" sz="1600" dirty="0"/>
                    </a:p>
                  </a:txBody>
                  <a:tcPr/>
                </a:tc>
              </a:tr>
              <a:tr h="2259168">
                <a:tc>
                  <a:txBody>
                    <a:bodyPr/>
                    <a:lstStyle/>
                    <a:p>
                      <a:r>
                        <a:rPr lang="en-US" sz="1600" dirty="0" smtClean="0"/>
                        <a:t>30</a:t>
                      </a:r>
                      <a:endParaRPr lang="en-US" sz="1600" dirty="0"/>
                    </a:p>
                  </a:txBody>
                  <a:tcPr/>
                </a:tc>
                <a:tc>
                  <a:txBody>
                    <a:bodyPr/>
                    <a:lstStyle/>
                    <a:p>
                      <a:r>
                        <a:rPr lang="en-US" sz="1600" dirty="0" smtClean="0"/>
                        <a:t>Jumps with both feet</a:t>
                      </a:r>
                    </a:p>
                    <a:p>
                      <a:r>
                        <a:rPr lang="en-US" sz="1600" dirty="0" smtClean="0"/>
                        <a:t>Jumps from chair to step</a:t>
                      </a:r>
                    </a:p>
                    <a:p>
                      <a:r>
                        <a:rPr lang="en-US" sz="1600" dirty="0" smtClean="0"/>
                        <a:t>Stands on 1</a:t>
                      </a:r>
                      <a:r>
                        <a:rPr lang="en-US" sz="1600" baseline="0" dirty="0" smtClean="0"/>
                        <a:t> foot momentarily</a:t>
                      </a:r>
                    </a:p>
                    <a:p>
                      <a:r>
                        <a:rPr lang="en-US" sz="1600" baseline="0" dirty="0" smtClean="0"/>
                        <a:t>Takes a few steps on tiptoe</a:t>
                      </a:r>
                      <a:endParaRPr lang="en-US" sz="1600" dirty="0"/>
                    </a:p>
                  </a:txBody>
                  <a:tcPr/>
                </a:tc>
                <a:tc>
                  <a:txBody>
                    <a:bodyPr/>
                    <a:lstStyle/>
                    <a:p>
                      <a:r>
                        <a:rPr lang="en-US" sz="1600" dirty="0" smtClean="0"/>
                        <a:t>Build tower of 8 cubes</a:t>
                      </a:r>
                    </a:p>
                    <a:p>
                      <a:r>
                        <a:rPr lang="en-US" sz="1600" dirty="0" smtClean="0"/>
                        <a:t>Adds</a:t>
                      </a:r>
                      <a:r>
                        <a:rPr lang="en-US" sz="1600" baseline="0" dirty="0" smtClean="0"/>
                        <a:t> chimney to train of cubes</a:t>
                      </a:r>
                    </a:p>
                    <a:p>
                      <a:r>
                        <a:rPr lang="en-US" sz="1600" baseline="0" dirty="0" smtClean="0"/>
                        <a:t>Good hand finger coordination (holds crayon w/fingers rather than fist)</a:t>
                      </a:r>
                    </a:p>
                    <a:p>
                      <a:r>
                        <a:rPr lang="en-US" sz="1600" baseline="0" dirty="0" smtClean="0"/>
                        <a:t>Moves fingers independently</a:t>
                      </a:r>
                    </a:p>
                    <a:p>
                      <a:r>
                        <a:rPr lang="en-US" sz="1600" baseline="0" dirty="0" smtClean="0"/>
                        <a:t>In drawing imitates vertical/horizontal strokes makes 2 or more strokes for a cross</a:t>
                      </a:r>
                    </a:p>
                    <a:p>
                      <a:endParaRPr lang="en-US" sz="1600" dirty="0"/>
                    </a:p>
                  </a:txBody>
                  <a:tcPr/>
                </a:tc>
                <a:tc>
                  <a:txBody>
                    <a:bodyPr/>
                    <a:lstStyle/>
                    <a:p>
                      <a:endParaRPr lang="en-US" sz="1600" dirty="0"/>
                    </a:p>
                  </a:txBody>
                  <a:tcPr/>
                </a:tc>
                <a:tc>
                  <a:txBody>
                    <a:bodyPr/>
                    <a:lstStyle/>
                    <a:p>
                      <a:r>
                        <a:rPr lang="en-US" sz="1600" dirty="0" smtClean="0"/>
                        <a:t>Separates more easily from parents</a:t>
                      </a:r>
                    </a:p>
                    <a:p>
                      <a:r>
                        <a:rPr lang="en-US" sz="1600" dirty="0" smtClean="0"/>
                        <a:t>In play, helps put</a:t>
                      </a:r>
                      <a:r>
                        <a:rPr lang="en-US" sz="1600" baseline="0" dirty="0" smtClean="0"/>
                        <a:t> things away</a:t>
                      </a:r>
                    </a:p>
                    <a:p>
                      <a:r>
                        <a:rPr lang="en-US" sz="1600" baseline="0" dirty="0" smtClean="0"/>
                        <a:t>Can carry breakable objects</a:t>
                      </a:r>
                    </a:p>
                    <a:p>
                      <a:r>
                        <a:rPr lang="en-US" sz="1600" baseline="0" dirty="0" smtClean="0"/>
                        <a:t>Pushes w/good steering</a:t>
                      </a:r>
                    </a:p>
                    <a:p>
                      <a:r>
                        <a:rPr lang="en-US" sz="1600" baseline="0" dirty="0" smtClean="0"/>
                        <a:t>Begins to notice sex differences; knows own sex</a:t>
                      </a:r>
                    </a:p>
                    <a:p>
                      <a:r>
                        <a:rPr lang="en-US" sz="1600" baseline="0" dirty="0" smtClean="0"/>
                        <a:t>May attend to toilet needs except wiping</a:t>
                      </a:r>
                    </a:p>
                    <a:p>
                      <a:r>
                        <a:rPr lang="en-US" sz="1600" baseline="0" dirty="0" smtClean="0"/>
                        <a:t>Emotions expand to include pride, shame, guilt, and embarrassment</a:t>
                      </a:r>
                    </a:p>
                    <a:p>
                      <a:endParaRPr lang="en-US" sz="1600" dirty="0"/>
                    </a:p>
                  </a:txBody>
                  <a:tcPr/>
                </a:tc>
              </a:tr>
            </a:tbl>
          </a:graphicData>
        </a:graphic>
      </p:graphicFrame>
      <p:sp>
        <p:nvSpPr>
          <p:cNvPr id="8" name="TextBox 7"/>
          <p:cNvSpPr txBox="1"/>
          <p:nvPr/>
        </p:nvSpPr>
        <p:spPr>
          <a:xfrm>
            <a:off x="762000" y="0"/>
            <a:ext cx="7620000" cy="646331"/>
          </a:xfrm>
          <a:prstGeom prst="rect">
            <a:avLst/>
          </a:prstGeom>
          <a:noFill/>
        </p:spPr>
        <p:txBody>
          <a:bodyPr wrap="square" rtlCol="0">
            <a:spAutoFit/>
          </a:bodyPr>
          <a:lstStyle/>
          <a:p>
            <a:r>
              <a:rPr lang="en-US" dirty="0" smtClean="0"/>
              <a:t>Major Milestones during the Toddler Years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381000"/>
            <a:ext cx="7239000" cy="461665"/>
          </a:xfrm>
          <a:prstGeom prst="rect">
            <a:avLst/>
          </a:prstGeom>
          <a:noFill/>
        </p:spPr>
        <p:txBody>
          <a:bodyPr wrap="square" rtlCol="0">
            <a:spAutoFit/>
          </a:bodyPr>
          <a:lstStyle/>
          <a:p>
            <a:pPr algn="ctr"/>
            <a:r>
              <a:rPr lang="en-US" sz="2400" dirty="0" smtClean="0"/>
              <a:t>Psychosocial Development of Toddlers</a:t>
            </a:r>
            <a:endParaRPr lang="en-US" sz="2400" dirty="0"/>
          </a:p>
        </p:txBody>
      </p:sp>
      <p:sp>
        <p:nvSpPr>
          <p:cNvPr id="3" name="TextBox 2"/>
          <p:cNvSpPr txBox="1"/>
          <p:nvPr/>
        </p:nvSpPr>
        <p:spPr>
          <a:xfrm>
            <a:off x="762000" y="1524000"/>
            <a:ext cx="8001000" cy="2862322"/>
          </a:xfrm>
          <a:prstGeom prst="rect">
            <a:avLst/>
          </a:prstGeom>
          <a:noFill/>
        </p:spPr>
        <p:txBody>
          <a:bodyPr wrap="square" rtlCol="0">
            <a:spAutoFit/>
          </a:bodyPr>
          <a:lstStyle/>
          <a:p>
            <a:r>
              <a:rPr lang="en-US" dirty="0" smtClean="0"/>
              <a:t>Tasks to be dealt with include:</a:t>
            </a:r>
          </a:p>
          <a:p>
            <a:r>
              <a:rPr lang="en-US" dirty="0" smtClean="0"/>
              <a:t>	-Differentiation of self from others, particularly the mother</a:t>
            </a:r>
          </a:p>
          <a:p>
            <a:r>
              <a:rPr lang="en-US" dirty="0"/>
              <a:t>	</a:t>
            </a:r>
            <a:r>
              <a:rPr lang="en-US" dirty="0" smtClean="0"/>
              <a:t>-toleration of separation from parent</a:t>
            </a:r>
          </a:p>
          <a:p>
            <a:r>
              <a:rPr lang="en-US" dirty="0"/>
              <a:t>	</a:t>
            </a:r>
            <a:r>
              <a:rPr lang="en-US" dirty="0" smtClean="0"/>
              <a:t>-ability to delay gratification</a:t>
            </a:r>
          </a:p>
          <a:p>
            <a:r>
              <a:rPr lang="en-US" dirty="0"/>
              <a:t>	</a:t>
            </a:r>
            <a:r>
              <a:rPr lang="en-US" dirty="0" smtClean="0"/>
              <a:t>-control over body functions</a:t>
            </a:r>
          </a:p>
          <a:p>
            <a:r>
              <a:rPr lang="en-US" dirty="0"/>
              <a:t>	</a:t>
            </a:r>
            <a:r>
              <a:rPr lang="en-US" dirty="0" smtClean="0"/>
              <a:t>-acquisition of socially acceptable behavior</a:t>
            </a:r>
          </a:p>
          <a:p>
            <a:r>
              <a:rPr lang="en-US" dirty="0"/>
              <a:t>	</a:t>
            </a:r>
            <a:r>
              <a:rPr lang="en-US" dirty="0" smtClean="0"/>
              <a:t>-verbal means of communication</a:t>
            </a:r>
          </a:p>
          <a:p>
            <a:r>
              <a:rPr lang="en-US" dirty="0"/>
              <a:t>	</a:t>
            </a:r>
            <a:r>
              <a:rPr lang="en-US" dirty="0" smtClean="0"/>
              <a:t>-ability to interact with others in a less egocentric manner</a:t>
            </a:r>
          </a:p>
          <a:p>
            <a:endParaRPr lang="en-US" dirty="0"/>
          </a:p>
          <a:p>
            <a:r>
              <a:rPr lang="en-US" dirty="0" smtClean="0"/>
              <a:t>Some of these tasks may not be completed until adolescence.</a:t>
            </a:r>
            <a:endParaRPr lang="en-US" dirty="0"/>
          </a:p>
        </p:txBody>
      </p:sp>
      <p:pic>
        <p:nvPicPr>
          <p:cNvPr id="3074" name="Picture 2" descr="C:\Users\Jill\AppData\Local\Microsoft\Windows\Temporary Internet Files\Content.IE5\NTEE3346\MP900438847[1].jpg"/>
          <p:cNvPicPr>
            <a:picLocks noChangeAspect="1" noChangeArrowheads="1"/>
          </p:cNvPicPr>
          <p:nvPr/>
        </p:nvPicPr>
        <p:blipFill>
          <a:blip r:embed="rId2" cstate="print"/>
          <a:srcRect/>
          <a:stretch>
            <a:fillRect/>
          </a:stretch>
        </p:blipFill>
        <p:spPr bwMode="auto">
          <a:xfrm>
            <a:off x="3352800" y="4800600"/>
            <a:ext cx="1828800" cy="152704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533400"/>
            <a:ext cx="8686800" cy="461665"/>
          </a:xfrm>
          <a:prstGeom prst="rect">
            <a:avLst/>
          </a:prstGeom>
          <a:noFill/>
        </p:spPr>
        <p:txBody>
          <a:bodyPr wrap="square" rtlCol="0">
            <a:spAutoFit/>
          </a:bodyPr>
          <a:lstStyle/>
          <a:p>
            <a:pPr algn="ctr"/>
            <a:r>
              <a:rPr lang="en-US" sz="2400" dirty="0" smtClean="0"/>
              <a:t>Developing a sense of autonomy (Erikson</a:t>
            </a:r>
            <a:r>
              <a:rPr lang="en-US" dirty="0" smtClean="0"/>
              <a:t>)</a:t>
            </a:r>
            <a:endParaRPr lang="en-US" dirty="0"/>
          </a:p>
        </p:txBody>
      </p:sp>
      <p:sp>
        <p:nvSpPr>
          <p:cNvPr id="3" name="TextBox 2"/>
          <p:cNvSpPr txBox="1"/>
          <p:nvPr/>
        </p:nvSpPr>
        <p:spPr>
          <a:xfrm>
            <a:off x="457200" y="1371600"/>
            <a:ext cx="8382000" cy="4524315"/>
          </a:xfrm>
          <a:prstGeom prst="rect">
            <a:avLst/>
          </a:prstGeom>
          <a:noFill/>
        </p:spPr>
        <p:txBody>
          <a:bodyPr wrap="square" rtlCol="0">
            <a:spAutoFit/>
          </a:bodyPr>
          <a:lstStyle/>
          <a:p>
            <a:r>
              <a:rPr lang="en-US" dirty="0" smtClean="0"/>
              <a:t>The developmental task of toddlerhood is acquiring a sense of autonomy while overcoming a sense of doubt and shame.</a:t>
            </a:r>
            <a:endParaRPr lang="en-US" dirty="0"/>
          </a:p>
          <a:p>
            <a:r>
              <a:rPr lang="en-US" dirty="0" smtClean="0"/>
              <a:t>To promote autonomy allow the toddler to perform tasks independently.</a:t>
            </a:r>
          </a:p>
          <a:p>
            <a:endParaRPr lang="en-US" dirty="0"/>
          </a:p>
          <a:p>
            <a:r>
              <a:rPr lang="en-US" dirty="0" smtClean="0"/>
              <a:t>During this struggle to achieve autonomy characteristics such as negativism are common.  The word no becomes persistent and rapid mood swings can be involved.  This can lead to temper tantrums.  When scolded the child almost instantly needs comforted.</a:t>
            </a:r>
          </a:p>
          <a:p>
            <a:endParaRPr lang="en-US" dirty="0" smtClean="0"/>
          </a:p>
          <a:p>
            <a:r>
              <a:rPr lang="en-US" dirty="0" smtClean="0"/>
              <a:t>Parents can try to offer the child choices when appropriate  and when child</a:t>
            </a:r>
          </a:p>
          <a:p>
            <a:r>
              <a:rPr lang="en-US" dirty="0" smtClean="0"/>
              <a:t>is negative parents need to proceed as </a:t>
            </a:r>
            <a:r>
              <a:rPr lang="en-US" dirty="0" err="1" smtClean="0"/>
              <a:t>plannedand</a:t>
            </a:r>
            <a:r>
              <a:rPr lang="en-US" dirty="0" smtClean="0"/>
              <a:t> make the choice for                         the child.</a:t>
            </a:r>
          </a:p>
          <a:p>
            <a:endParaRPr lang="en-US" dirty="0"/>
          </a:p>
          <a:p>
            <a:r>
              <a:rPr lang="en-US" dirty="0" smtClean="0"/>
              <a:t>Ritualism is also common.  Maintaining sameness and reliability </a:t>
            </a:r>
          </a:p>
          <a:p>
            <a:r>
              <a:rPr lang="en-US" dirty="0" smtClean="0"/>
              <a:t>provides a sense of comfort in the environment which allows the child </a:t>
            </a:r>
          </a:p>
          <a:p>
            <a:r>
              <a:rPr lang="en-US" dirty="0" smtClean="0"/>
              <a:t>to safely exert their autonomy. </a:t>
            </a:r>
            <a:endParaRPr lang="en-US" dirty="0"/>
          </a:p>
        </p:txBody>
      </p:sp>
      <p:pic>
        <p:nvPicPr>
          <p:cNvPr id="2050" name="Picture 2" descr="C:\Users\Jill\AppData\Local\Microsoft\Windows\Temporary Internet Files\Content.IE5\CL7FNOOY\MP900448663[1].jpg"/>
          <p:cNvPicPr>
            <a:picLocks noChangeAspect="1" noChangeArrowheads="1"/>
          </p:cNvPicPr>
          <p:nvPr/>
        </p:nvPicPr>
        <p:blipFill>
          <a:blip r:embed="rId2" cstate="print"/>
          <a:srcRect/>
          <a:stretch>
            <a:fillRect/>
          </a:stretch>
        </p:blipFill>
        <p:spPr bwMode="auto">
          <a:xfrm>
            <a:off x="7239000" y="4114800"/>
            <a:ext cx="1669676" cy="1905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533400"/>
            <a:ext cx="8153400" cy="461665"/>
          </a:xfrm>
          <a:prstGeom prst="rect">
            <a:avLst/>
          </a:prstGeom>
          <a:noFill/>
        </p:spPr>
        <p:txBody>
          <a:bodyPr wrap="square" rtlCol="0">
            <a:spAutoFit/>
          </a:bodyPr>
          <a:lstStyle/>
          <a:p>
            <a:r>
              <a:rPr lang="en-US" sz="2400" dirty="0" smtClean="0"/>
              <a:t>Toilet Training: Assessing Readiness</a:t>
            </a:r>
            <a:endParaRPr lang="en-US" sz="2400" dirty="0"/>
          </a:p>
        </p:txBody>
      </p:sp>
      <p:sp>
        <p:nvSpPr>
          <p:cNvPr id="4" name="TextBox 3"/>
          <p:cNvSpPr txBox="1"/>
          <p:nvPr/>
        </p:nvSpPr>
        <p:spPr>
          <a:xfrm>
            <a:off x="914400" y="1371600"/>
            <a:ext cx="7848600" cy="4247317"/>
          </a:xfrm>
          <a:prstGeom prst="rect">
            <a:avLst/>
          </a:prstGeom>
          <a:noFill/>
        </p:spPr>
        <p:txBody>
          <a:bodyPr wrap="square" rtlCol="0">
            <a:spAutoFit/>
          </a:bodyPr>
          <a:lstStyle/>
          <a:p>
            <a:r>
              <a:rPr lang="en-US" dirty="0" smtClean="0"/>
              <a:t>1. Physical readiness is usually by 18-24 mo of age</a:t>
            </a:r>
          </a:p>
          <a:p>
            <a:endParaRPr lang="en-US" dirty="0" smtClean="0"/>
          </a:p>
          <a:p>
            <a:r>
              <a:rPr lang="en-US" dirty="0" smtClean="0"/>
              <a:t>2. Child needs to have the ability to stay dry for two or more hours and have regular bowel movements.</a:t>
            </a:r>
          </a:p>
          <a:p>
            <a:endParaRPr lang="en-US" dirty="0"/>
          </a:p>
          <a:p>
            <a:r>
              <a:rPr lang="en-US" dirty="0" smtClean="0"/>
              <a:t>3. Child needs to recognize the urge to defecate or urinate, be able to communicate the need, and then follow directions for the appropriate behavior.</a:t>
            </a:r>
          </a:p>
          <a:p>
            <a:endParaRPr lang="en-US" dirty="0"/>
          </a:p>
          <a:p>
            <a:r>
              <a:rPr lang="en-US" dirty="0" smtClean="0"/>
              <a:t>4. Child needs to express willingness to please parents, have the ability to sit on potty for 5-10 minutes w/o fussing, and shows an immediate need to change a wet/dirty diaper.</a:t>
            </a:r>
          </a:p>
          <a:p>
            <a:endParaRPr lang="en-US" dirty="0"/>
          </a:p>
          <a:p>
            <a:r>
              <a:rPr lang="en-US" dirty="0" smtClean="0"/>
              <a:t>5. Parents need to recognize child’s readiness and be willing to invest the time necessary for toilet training.</a:t>
            </a:r>
          </a:p>
          <a:p>
            <a:endParaRPr lang="en-US" dirty="0"/>
          </a:p>
        </p:txBody>
      </p:sp>
      <p:pic>
        <p:nvPicPr>
          <p:cNvPr id="4098" name="Picture 2" descr="C:\Users\Jill\AppData\Local\Microsoft\Windows\Temporary Internet Files\Content.IE5\9Y642IXK\MP900202022[1].jpg"/>
          <p:cNvPicPr>
            <a:picLocks noChangeAspect="1" noChangeArrowheads="1"/>
          </p:cNvPicPr>
          <p:nvPr/>
        </p:nvPicPr>
        <p:blipFill>
          <a:blip r:embed="rId2" cstate="print"/>
          <a:srcRect/>
          <a:stretch>
            <a:fillRect/>
          </a:stretch>
        </p:blipFill>
        <p:spPr bwMode="auto">
          <a:xfrm>
            <a:off x="7239000" y="381000"/>
            <a:ext cx="1530096" cy="14478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533400"/>
            <a:ext cx="8305800" cy="523220"/>
          </a:xfrm>
          <a:prstGeom prst="rect">
            <a:avLst/>
          </a:prstGeom>
          <a:noFill/>
        </p:spPr>
        <p:txBody>
          <a:bodyPr wrap="square" rtlCol="0" anchor="ctr">
            <a:spAutoFit/>
          </a:bodyPr>
          <a:lstStyle/>
          <a:p>
            <a:pPr algn="ctr"/>
            <a:r>
              <a:rPr lang="en-US" sz="2800" dirty="0" smtClean="0"/>
              <a:t>Toilet Training Tips for Parents</a:t>
            </a:r>
            <a:endParaRPr lang="en-US" sz="2800" dirty="0"/>
          </a:p>
        </p:txBody>
      </p:sp>
      <p:sp>
        <p:nvSpPr>
          <p:cNvPr id="3" name="TextBox 2"/>
          <p:cNvSpPr txBox="1"/>
          <p:nvPr/>
        </p:nvSpPr>
        <p:spPr>
          <a:xfrm>
            <a:off x="914400" y="1752600"/>
            <a:ext cx="5334000" cy="2585323"/>
          </a:xfrm>
          <a:prstGeom prst="rect">
            <a:avLst/>
          </a:prstGeom>
          <a:noFill/>
        </p:spPr>
        <p:txBody>
          <a:bodyPr wrap="square" rtlCol="0">
            <a:spAutoFit/>
          </a:bodyPr>
          <a:lstStyle/>
          <a:p>
            <a:pPr marL="342900" indent="-342900">
              <a:buAutoNum type="arabicPeriod"/>
            </a:pPr>
            <a:r>
              <a:rPr lang="en-US" dirty="0" smtClean="0"/>
              <a:t>Begin when toddler demonstrates readiness.</a:t>
            </a:r>
          </a:p>
          <a:p>
            <a:pPr marL="342900" indent="-342900">
              <a:buAutoNum type="arabicPeriod"/>
            </a:pPr>
            <a:r>
              <a:rPr lang="en-US" dirty="0" smtClean="0"/>
              <a:t>Provide a pleasant mood.</a:t>
            </a:r>
          </a:p>
          <a:p>
            <a:pPr marL="342900" indent="-342900">
              <a:buAutoNum type="arabicPeriod"/>
            </a:pPr>
            <a:r>
              <a:rPr lang="en-US" dirty="0" smtClean="0"/>
              <a:t>Use a potty seat or potty chair.</a:t>
            </a:r>
          </a:p>
          <a:p>
            <a:pPr marL="342900" indent="-342900">
              <a:buAutoNum type="arabicPeriod"/>
            </a:pPr>
            <a:r>
              <a:rPr lang="en-US" dirty="0" smtClean="0"/>
              <a:t>Be aware that the child is curious about excretion products</a:t>
            </a:r>
          </a:p>
          <a:p>
            <a:pPr marL="342900" indent="-342900">
              <a:buAutoNum type="arabicPeriod"/>
            </a:pPr>
            <a:r>
              <a:rPr lang="en-US" dirty="0" smtClean="0"/>
              <a:t>Don’t refer to bowel movements as being “dirty” or “yucky”. </a:t>
            </a:r>
          </a:p>
          <a:p>
            <a:pPr marL="342900" indent="-342900">
              <a:buAutoNum type="arabicPeriod"/>
            </a:pPr>
            <a:r>
              <a:rPr lang="en-US" dirty="0" smtClean="0"/>
              <a:t>Teach hand washing.</a:t>
            </a:r>
          </a:p>
          <a:p>
            <a:pPr marL="342900" indent="-342900">
              <a:buAutoNum type="arabicPeriod"/>
            </a:pPr>
            <a:r>
              <a:rPr lang="en-US" dirty="0" smtClean="0"/>
              <a:t>Teach front to back wiping. </a:t>
            </a:r>
            <a:endParaRPr lang="en-US" dirty="0"/>
          </a:p>
        </p:txBody>
      </p:sp>
      <p:pic>
        <p:nvPicPr>
          <p:cNvPr id="1027" name="Picture 3" descr="C:\Users\Jill\AppData\Local\Microsoft\Windows\Temporary Internet Files\Content.IE5\9Y642IXK\MC900139711[1].wmf"/>
          <p:cNvPicPr>
            <a:picLocks noChangeAspect="1" noChangeArrowheads="1"/>
          </p:cNvPicPr>
          <p:nvPr/>
        </p:nvPicPr>
        <p:blipFill>
          <a:blip r:embed="rId2" cstate="print"/>
          <a:srcRect/>
          <a:stretch>
            <a:fillRect/>
          </a:stretch>
        </p:blipFill>
        <p:spPr bwMode="auto">
          <a:xfrm>
            <a:off x="6019800" y="3581400"/>
            <a:ext cx="2743200" cy="2754173"/>
          </a:xfrm>
          <a:prstGeom prst="rect">
            <a:avLst/>
          </a:prstGeom>
          <a:noFill/>
        </p:spPr>
      </p:pic>
      <p:pic>
        <p:nvPicPr>
          <p:cNvPr id="1028" name="Picture 4" descr="C:\Users\Jill\AppData\Local\Microsoft\Windows\Temporary Internet Files\Content.IE5\CL7FNOOY\MC900391644[1].wmf"/>
          <p:cNvPicPr>
            <a:picLocks noChangeAspect="1" noChangeArrowheads="1"/>
          </p:cNvPicPr>
          <p:nvPr/>
        </p:nvPicPr>
        <p:blipFill>
          <a:blip r:embed="rId3" cstate="print"/>
          <a:srcRect/>
          <a:stretch>
            <a:fillRect/>
          </a:stretch>
        </p:blipFill>
        <p:spPr bwMode="auto">
          <a:xfrm>
            <a:off x="228600" y="4876800"/>
            <a:ext cx="1860804" cy="172273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04800"/>
            <a:ext cx="8001000" cy="523220"/>
          </a:xfrm>
          <a:prstGeom prst="rect">
            <a:avLst/>
          </a:prstGeom>
          <a:noFill/>
        </p:spPr>
        <p:txBody>
          <a:bodyPr wrap="square" rtlCol="0">
            <a:spAutoFit/>
          </a:bodyPr>
          <a:lstStyle/>
          <a:p>
            <a:pPr algn="ctr"/>
            <a:r>
              <a:rPr lang="en-US" sz="2800" dirty="0" smtClean="0"/>
              <a:t>Toddler Nutrition</a:t>
            </a:r>
            <a:endParaRPr lang="en-US" sz="2800" dirty="0"/>
          </a:p>
        </p:txBody>
      </p:sp>
      <p:sp>
        <p:nvSpPr>
          <p:cNvPr id="3" name="TextBox 2"/>
          <p:cNvSpPr txBox="1"/>
          <p:nvPr/>
        </p:nvSpPr>
        <p:spPr>
          <a:xfrm>
            <a:off x="304800" y="990600"/>
            <a:ext cx="8382000" cy="3693319"/>
          </a:xfrm>
          <a:prstGeom prst="rect">
            <a:avLst/>
          </a:prstGeom>
          <a:noFill/>
        </p:spPr>
        <p:txBody>
          <a:bodyPr wrap="square" rtlCol="0">
            <a:spAutoFit/>
          </a:bodyPr>
          <a:lstStyle/>
          <a:p>
            <a:r>
              <a:rPr lang="en-US" dirty="0" smtClean="0"/>
              <a:t>From 12-18 </a:t>
            </a:r>
            <a:r>
              <a:rPr lang="en-US" dirty="0" err="1" smtClean="0"/>
              <a:t>mos</a:t>
            </a:r>
            <a:r>
              <a:rPr lang="en-US" dirty="0" smtClean="0"/>
              <a:t> growth rate slows, decreasing the child’s need for calories, protein, and fluid. These needs should be based on the Food Pyramid guidelines for example milk intake decreases to 2-3 servings a day.  Portions should not be adult size and be appropriate for their age.  Use the guidelines:</a:t>
            </a:r>
          </a:p>
          <a:p>
            <a:r>
              <a:rPr lang="en-US" dirty="0"/>
              <a:t>	</a:t>
            </a:r>
            <a:r>
              <a:rPr lang="en-US" dirty="0" smtClean="0"/>
              <a:t>-1tbsp of solid food per year of age or 1/4 to 1/3 the size of the adult portion.</a:t>
            </a:r>
          </a:p>
          <a:p>
            <a:endParaRPr lang="en-US" dirty="0"/>
          </a:p>
          <a:p>
            <a:r>
              <a:rPr lang="en-US" dirty="0" smtClean="0"/>
              <a:t>Decreased appetite is apparent (physiologic anorexia); child may appear to be a picky eater.  They are unaware of the nutritional value of food and begin to recognize the pleasure of eating and the social aspect of mealtime.  They may refuse to eat a food that they see someone else refuse.</a:t>
            </a:r>
          </a:p>
          <a:p>
            <a:endParaRPr lang="en-US" dirty="0"/>
          </a:p>
          <a:p>
            <a:r>
              <a:rPr lang="en-US" dirty="0" smtClean="0"/>
              <a:t>Do not force a toddler to eat this can promote future eating problems instead offer finger foods and provide choices.</a:t>
            </a:r>
            <a:endParaRPr lang="en-US" dirty="0"/>
          </a:p>
        </p:txBody>
      </p:sp>
      <p:pic>
        <p:nvPicPr>
          <p:cNvPr id="5122" name="Picture 2" descr="C:\Users\Jill\AppData\Local\Microsoft\Windows\Temporary Internet Files\Content.IE5\NTEE3346\MP900262228[1].jpg"/>
          <p:cNvPicPr>
            <a:picLocks noChangeAspect="1" noChangeArrowheads="1"/>
          </p:cNvPicPr>
          <p:nvPr/>
        </p:nvPicPr>
        <p:blipFill>
          <a:blip r:embed="rId2" cstate="print"/>
          <a:srcRect/>
          <a:stretch>
            <a:fillRect/>
          </a:stretch>
        </p:blipFill>
        <p:spPr bwMode="auto">
          <a:xfrm>
            <a:off x="3276600" y="4572000"/>
            <a:ext cx="2401824" cy="22860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609600"/>
            <a:ext cx="6934200" cy="523220"/>
          </a:xfrm>
          <a:prstGeom prst="rect">
            <a:avLst/>
          </a:prstGeom>
          <a:noFill/>
        </p:spPr>
        <p:txBody>
          <a:bodyPr wrap="square" rtlCol="0">
            <a:spAutoFit/>
          </a:bodyPr>
          <a:lstStyle/>
          <a:p>
            <a:pPr algn="ctr"/>
            <a:r>
              <a:rPr lang="en-US" sz="2800" dirty="0" smtClean="0"/>
              <a:t>Dangerous Foods for Toddlers</a:t>
            </a:r>
            <a:endParaRPr lang="en-US" sz="2800" dirty="0"/>
          </a:p>
        </p:txBody>
      </p:sp>
      <p:sp>
        <p:nvSpPr>
          <p:cNvPr id="3" name="TextBox 2"/>
          <p:cNvSpPr txBox="1"/>
          <p:nvPr/>
        </p:nvSpPr>
        <p:spPr>
          <a:xfrm>
            <a:off x="838200" y="1600200"/>
            <a:ext cx="7467600" cy="2585323"/>
          </a:xfrm>
          <a:prstGeom prst="rect">
            <a:avLst/>
          </a:prstGeom>
          <a:noFill/>
        </p:spPr>
        <p:txBody>
          <a:bodyPr wrap="square" rtlCol="0">
            <a:spAutoFit/>
          </a:bodyPr>
          <a:lstStyle/>
          <a:p>
            <a:r>
              <a:rPr lang="en-US" dirty="0" smtClean="0"/>
              <a:t>Some foods are easily aspirated by toddlers.  </a:t>
            </a:r>
          </a:p>
          <a:p>
            <a:r>
              <a:rPr lang="en-US" dirty="0" smtClean="0"/>
              <a:t>Foods to avoid include:</a:t>
            </a:r>
          </a:p>
          <a:p>
            <a:r>
              <a:rPr lang="en-US" dirty="0"/>
              <a:t>	</a:t>
            </a:r>
            <a:r>
              <a:rPr lang="en-US" dirty="0" smtClean="0"/>
              <a:t>Nuts</a:t>
            </a:r>
          </a:p>
          <a:p>
            <a:r>
              <a:rPr lang="en-US" dirty="0"/>
              <a:t>	</a:t>
            </a:r>
            <a:r>
              <a:rPr lang="en-US" dirty="0" smtClean="0"/>
              <a:t>hotdogs</a:t>
            </a:r>
          </a:p>
          <a:p>
            <a:r>
              <a:rPr lang="en-US" dirty="0" smtClean="0"/>
              <a:t>	grapes</a:t>
            </a:r>
          </a:p>
          <a:p>
            <a:r>
              <a:rPr lang="en-US" dirty="0"/>
              <a:t>	</a:t>
            </a:r>
            <a:r>
              <a:rPr lang="en-US" dirty="0" smtClean="0"/>
              <a:t>candy</a:t>
            </a:r>
          </a:p>
          <a:p>
            <a:r>
              <a:rPr lang="en-US" dirty="0"/>
              <a:t>	</a:t>
            </a:r>
            <a:r>
              <a:rPr lang="en-US" dirty="0" smtClean="0"/>
              <a:t>carrots</a:t>
            </a:r>
          </a:p>
          <a:p>
            <a:r>
              <a:rPr lang="en-US" dirty="0"/>
              <a:t>	</a:t>
            </a:r>
            <a:r>
              <a:rPr lang="en-US" dirty="0" smtClean="0"/>
              <a:t>popcorn</a:t>
            </a:r>
          </a:p>
          <a:p>
            <a:r>
              <a:rPr lang="en-US" dirty="0"/>
              <a:t>	</a:t>
            </a:r>
            <a:r>
              <a:rPr lang="en-US" dirty="0" smtClean="0"/>
              <a:t>fruit gel snacks</a:t>
            </a:r>
            <a:endParaRPr lang="en-US" dirty="0"/>
          </a:p>
        </p:txBody>
      </p:sp>
      <p:pic>
        <p:nvPicPr>
          <p:cNvPr id="6146" name="Picture 2" descr="C:\Users\Jill\AppData\Local\Microsoft\Windows\Temporary Internet Files\Content.IE5\CL7FNOOY\MP900443692[1].jpg"/>
          <p:cNvPicPr>
            <a:picLocks noChangeAspect="1" noChangeArrowheads="1"/>
          </p:cNvPicPr>
          <p:nvPr/>
        </p:nvPicPr>
        <p:blipFill>
          <a:blip r:embed="rId2" cstate="print"/>
          <a:srcRect/>
          <a:stretch>
            <a:fillRect/>
          </a:stretch>
        </p:blipFill>
        <p:spPr bwMode="auto">
          <a:xfrm>
            <a:off x="6885432" y="838200"/>
            <a:ext cx="2258568" cy="1975104"/>
          </a:xfrm>
          <a:prstGeom prst="rect">
            <a:avLst/>
          </a:prstGeom>
          <a:noFill/>
        </p:spPr>
      </p:pic>
      <p:pic>
        <p:nvPicPr>
          <p:cNvPr id="6150" name="Picture 6" descr="C:\Users\Jill\AppData\Local\Microsoft\Windows\Temporary Internet Files\Content.IE5\9Y642IXK\MC900436325[1].png"/>
          <p:cNvPicPr>
            <a:picLocks noChangeAspect="1" noChangeArrowheads="1"/>
          </p:cNvPicPr>
          <p:nvPr/>
        </p:nvPicPr>
        <p:blipFill>
          <a:blip r:embed="rId3" cstate="print"/>
          <a:srcRect/>
          <a:stretch>
            <a:fillRect/>
          </a:stretch>
        </p:blipFill>
        <p:spPr bwMode="auto">
          <a:xfrm>
            <a:off x="6915150" y="2647950"/>
            <a:ext cx="1714500" cy="1714500"/>
          </a:xfrm>
          <a:prstGeom prst="rect">
            <a:avLst/>
          </a:prstGeom>
          <a:noFill/>
        </p:spPr>
      </p:pic>
      <p:pic>
        <p:nvPicPr>
          <p:cNvPr id="6152" name="Picture 8" descr="C:\Users\Jill\AppData\Local\Microsoft\Windows\Temporary Internet Files\Content.IE5\NTEE3346\MP900425510[1].jpg"/>
          <p:cNvPicPr>
            <a:picLocks noChangeAspect="1" noChangeArrowheads="1"/>
          </p:cNvPicPr>
          <p:nvPr/>
        </p:nvPicPr>
        <p:blipFill>
          <a:blip r:embed="rId4" cstate="print"/>
          <a:srcRect/>
          <a:stretch>
            <a:fillRect/>
          </a:stretch>
        </p:blipFill>
        <p:spPr bwMode="auto">
          <a:xfrm>
            <a:off x="228600" y="4648200"/>
            <a:ext cx="2743200" cy="1905000"/>
          </a:xfrm>
          <a:prstGeom prst="rect">
            <a:avLst/>
          </a:prstGeom>
          <a:noFill/>
        </p:spPr>
      </p:pic>
      <p:pic>
        <p:nvPicPr>
          <p:cNvPr id="6153" name="Picture 9" descr="C:\Users\Jill\AppData\Local\Microsoft\Windows\Temporary Internet Files\Content.IE5\I3VLX31M\MP900442837[1].jpg"/>
          <p:cNvPicPr>
            <a:picLocks noChangeAspect="1" noChangeArrowheads="1"/>
          </p:cNvPicPr>
          <p:nvPr/>
        </p:nvPicPr>
        <p:blipFill>
          <a:blip r:embed="rId5" cstate="print"/>
          <a:srcRect/>
          <a:stretch>
            <a:fillRect/>
          </a:stretch>
        </p:blipFill>
        <p:spPr bwMode="auto">
          <a:xfrm>
            <a:off x="3505200" y="4648200"/>
            <a:ext cx="1844040" cy="1905000"/>
          </a:xfrm>
          <a:prstGeom prst="rect">
            <a:avLst/>
          </a:prstGeom>
          <a:noFill/>
        </p:spPr>
      </p:pic>
      <p:pic>
        <p:nvPicPr>
          <p:cNvPr id="6154" name="Picture 10" descr="C:\Users\Jill\AppData\Local\Microsoft\Windows\Temporary Internet Files\Content.IE5\NTEE3346\MP900314309[1].jpg"/>
          <p:cNvPicPr>
            <a:picLocks noChangeAspect="1" noChangeArrowheads="1"/>
          </p:cNvPicPr>
          <p:nvPr/>
        </p:nvPicPr>
        <p:blipFill>
          <a:blip r:embed="rId6" cstate="print"/>
          <a:srcRect/>
          <a:stretch>
            <a:fillRect/>
          </a:stretch>
        </p:blipFill>
        <p:spPr bwMode="auto">
          <a:xfrm>
            <a:off x="7086600" y="4953000"/>
            <a:ext cx="1524000" cy="1524000"/>
          </a:xfrm>
          <a:prstGeom prst="rect">
            <a:avLst/>
          </a:prstGeom>
          <a:noFill/>
        </p:spPr>
      </p:pic>
      <p:pic>
        <p:nvPicPr>
          <p:cNvPr id="6155" name="Picture 11" descr="C:\Users\Jill\AppData\Local\Microsoft\Windows\Temporary Internet Files\Content.IE5\CL7FNOOY\MP900049619[1].jpg"/>
          <p:cNvPicPr>
            <a:picLocks noChangeAspect="1" noChangeArrowheads="1"/>
          </p:cNvPicPr>
          <p:nvPr/>
        </p:nvPicPr>
        <p:blipFill>
          <a:blip r:embed="rId7" cstate="print"/>
          <a:srcRect/>
          <a:stretch>
            <a:fillRect/>
          </a:stretch>
        </p:blipFill>
        <p:spPr bwMode="auto">
          <a:xfrm>
            <a:off x="3962400" y="2667000"/>
            <a:ext cx="2590800" cy="16764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789</Words>
  <Application>Microsoft Office PowerPoint</Application>
  <PresentationFormat>On-screen Show (4:3)</PresentationFormat>
  <Paragraphs>152</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Jill Dahnke</dc:creator>
  <cp:lastModifiedBy>Jill Dahnke</cp:lastModifiedBy>
  <cp:revision>14</cp:revision>
  <dcterms:created xsi:type="dcterms:W3CDTF">2011-10-20T13:50:31Z</dcterms:created>
  <dcterms:modified xsi:type="dcterms:W3CDTF">2011-10-20T15:51:56Z</dcterms:modified>
</cp:coreProperties>
</file>