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6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74" r:id="rId10"/>
    <p:sldId id="267" r:id="rId11"/>
    <p:sldId id="275" r:id="rId12"/>
    <p:sldId id="265" r:id="rId13"/>
    <p:sldId id="266" r:id="rId14"/>
    <p:sldId id="269" r:id="rId15"/>
    <p:sldId id="270" r:id="rId16"/>
    <p:sldId id="271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3D26B-DFC2-4248-8ED0-AD3E108CBDD7}" type="datetime1">
              <a:rPr lang="en-US" smtClean="0"/>
              <a:pPr/>
              <a:t>4/11/2012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C003-38E8-486A-9BFD-47E55D87241C}" type="datetime1">
              <a:rPr lang="en-US" smtClean="0"/>
              <a:pPr/>
              <a:t>4/11/2012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EAA3-934B-41DB-B3B1-806F4BE5CC37}" type="datetime1">
              <a:rPr lang="en-US" smtClean="0"/>
              <a:pPr/>
              <a:t>4/11/2012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F932-D99A-4087-BFB1-EA42FAFC8D2C}" type="datetime1">
              <a:rPr lang="en-US" smtClean="0"/>
              <a:pPr/>
              <a:t>4/11/2012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6367-2F2B-4F6E-ACF4-15FA13738E10}" type="datetime1">
              <a:rPr lang="en-US" smtClean="0"/>
              <a:pPr/>
              <a:t>4/11/2012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498D-21C7-408B-8EF5-5B55DEF0BFD5}" type="datetime1">
              <a:rPr lang="en-US" smtClean="0"/>
              <a:pPr/>
              <a:t>4/11/2012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B246E-8FD1-42FF-94A4-E4133095C37A}" type="datetime1">
              <a:rPr lang="en-US" smtClean="0"/>
              <a:pPr/>
              <a:t>4/11/2012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39D4-B818-4372-B1EE-7CB6D5BBC74A}" type="datetime1">
              <a:rPr lang="en-US" smtClean="0"/>
              <a:pPr/>
              <a:t>4/11/2012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E438-4D0D-4834-B658-A90420491D98}" type="datetime1">
              <a:rPr lang="en-US" smtClean="0"/>
              <a:pPr/>
              <a:t>4/11/2012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ADFA-7142-4015-85E6-1712F15FA709}" type="datetime1">
              <a:rPr lang="en-US" smtClean="0"/>
              <a:pPr/>
              <a:t>4/11/2012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1E0-D653-4D78-A48F-41D80498BC7E}" type="datetime1">
              <a:rPr lang="en-US" smtClean="0"/>
              <a:pPr/>
              <a:t>4/11/2012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B3AFFF1-9C47-49F0-AE12-AF188F3F4E82}" type="datetime1">
              <a:rPr lang="en-US" smtClean="0"/>
              <a:pPr/>
              <a:t>4/11/2012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65" r:id="rId1"/>
    <p:sldLayoutId id="2147484766" r:id="rId2"/>
    <p:sldLayoutId id="2147484767" r:id="rId3"/>
    <p:sldLayoutId id="2147484768" r:id="rId4"/>
    <p:sldLayoutId id="2147484769" r:id="rId5"/>
    <p:sldLayoutId id="2147484770" r:id="rId6"/>
    <p:sldLayoutId id="2147484771" r:id="rId7"/>
    <p:sldLayoutId id="2147484772" r:id="rId8"/>
    <p:sldLayoutId id="2147484773" r:id="rId9"/>
    <p:sldLayoutId id="2147484774" r:id="rId10"/>
    <p:sldLayoutId id="2147484775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531" y="1524001"/>
            <a:ext cx="3291840" cy="32152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57150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91943" y="685800"/>
            <a:ext cx="589610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 smtClean="0">
                <a:latin typeface="Algerian" pitchFamily="82" charset="0"/>
              </a:rPr>
              <a:t>MULTIPLE</a:t>
            </a:r>
            <a:r>
              <a:rPr lang="en-US" sz="4400" dirty="0" smtClean="0">
                <a:latin typeface="Algerian" pitchFamily="82" charset="0"/>
              </a:rPr>
              <a:t> </a:t>
            </a:r>
            <a:r>
              <a:rPr lang="en-US" sz="4400" b="1" dirty="0" smtClean="0">
                <a:latin typeface="Algerian" pitchFamily="82" charset="0"/>
              </a:rPr>
              <a:t>SCLEROSIS</a:t>
            </a:r>
            <a:endParaRPr lang="en-US" sz="4400" b="1" dirty="0">
              <a:latin typeface="Algerian" pitchFamily="8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76505" y="6455466"/>
            <a:ext cx="2031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BY:   DOT AUSTIN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955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7520940" cy="54864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Test and diagnosis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433" y="609599"/>
            <a:ext cx="891556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There is not a specific diagnosis for MS, ultimately the </a:t>
            </a:r>
          </a:p>
          <a:p>
            <a:r>
              <a:rPr lang="en-US" sz="2400" b="1" dirty="0" smtClean="0">
                <a:solidFill>
                  <a:srgbClr val="0070C0"/>
                </a:solidFill>
              </a:rPr>
              <a:t>goal is to rule out other conditions that may produce the same </a:t>
            </a:r>
          </a:p>
          <a:p>
            <a:r>
              <a:rPr lang="en-US" sz="2400" b="1" dirty="0">
                <a:solidFill>
                  <a:srgbClr val="0070C0"/>
                </a:solidFill>
              </a:rPr>
              <a:t>s</a:t>
            </a:r>
            <a:r>
              <a:rPr lang="en-US" sz="2400" b="1" dirty="0" smtClean="0">
                <a:solidFill>
                  <a:srgbClr val="0070C0"/>
                </a:solidFill>
              </a:rPr>
              <a:t>ymptoms. 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endParaRPr lang="en-US" sz="2400" b="1" dirty="0" smtClean="0">
              <a:solidFill>
                <a:srgbClr val="0070C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u="sng" dirty="0" smtClean="0">
                <a:solidFill>
                  <a:srgbClr val="0070C0"/>
                </a:solidFill>
              </a:rPr>
              <a:t>Blood test- </a:t>
            </a:r>
            <a:r>
              <a:rPr lang="en-US" sz="2400" b="1" dirty="0" smtClean="0">
                <a:solidFill>
                  <a:srgbClr val="0070C0"/>
                </a:solidFill>
              </a:rPr>
              <a:t>can help rule out some infections and inflammatory</a:t>
            </a:r>
          </a:p>
          <a:p>
            <a:r>
              <a:rPr lang="en-US" sz="2400" b="1" dirty="0">
                <a:solidFill>
                  <a:srgbClr val="0070C0"/>
                </a:solidFill>
              </a:rPr>
              <a:t>d</a:t>
            </a:r>
            <a:r>
              <a:rPr lang="en-US" sz="2400" b="1" dirty="0" smtClean="0">
                <a:solidFill>
                  <a:srgbClr val="0070C0"/>
                </a:solidFill>
              </a:rPr>
              <a:t>iseases.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u="sng" dirty="0" smtClean="0">
                <a:solidFill>
                  <a:srgbClr val="0070C0"/>
                </a:solidFill>
              </a:rPr>
              <a:t>Spinal tap (lumbar puncture)- </a:t>
            </a:r>
            <a:r>
              <a:rPr lang="en-US" sz="2400" b="1" dirty="0" smtClean="0">
                <a:solidFill>
                  <a:srgbClr val="0070C0"/>
                </a:solidFill>
              </a:rPr>
              <a:t>can show abnormalities found </a:t>
            </a:r>
          </a:p>
          <a:p>
            <a:r>
              <a:rPr lang="en-US" sz="2400" b="1" dirty="0" smtClean="0">
                <a:solidFill>
                  <a:srgbClr val="0070C0"/>
                </a:solidFill>
              </a:rPr>
              <a:t>in MS, high amounts of WBC , myelin proteins or </a:t>
            </a:r>
            <a:r>
              <a:rPr lang="en-US" sz="2400" b="1" dirty="0" smtClean="0">
                <a:solidFill>
                  <a:srgbClr val="0070C0"/>
                </a:solidFill>
              </a:rPr>
              <a:t>oligoclonal</a:t>
            </a:r>
            <a:r>
              <a:rPr lang="en-US" sz="2400" b="1" dirty="0" smtClean="0">
                <a:solidFill>
                  <a:srgbClr val="0070C0"/>
                </a:solidFill>
              </a:rPr>
              <a:t> bands.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u="sng" dirty="0" smtClean="0">
                <a:solidFill>
                  <a:srgbClr val="0070C0"/>
                </a:solidFill>
              </a:rPr>
              <a:t>MRI</a:t>
            </a:r>
            <a:r>
              <a:rPr lang="en-US" sz="2400" b="1" dirty="0" smtClean="0">
                <a:solidFill>
                  <a:srgbClr val="0070C0"/>
                </a:solidFill>
              </a:rPr>
              <a:t>- can reveal lesions, indicative of myelin loss in the </a:t>
            </a:r>
          </a:p>
          <a:p>
            <a:r>
              <a:rPr lang="en-US" sz="2400" b="1" dirty="0">
                <a:solidFill>
                  <a:srgbClr val="0070C0"/>
                </a:solidFill>
              </a:rPr>
              <a:t>b</a:t>
            </a:r>
            <a:r>
              <a:rPr lang="en-US" sz="2400" b="1" dirty="0" smtClean="0">
                <a:solidFill>
                  <a:srgbClr val="0070C0"/>
                </a:solidFill>
              </a:rPr>
              <a:t>rain and spinal cord.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u="sng" dirty="0" smtClean="0">
                <a:solidFill>
                  <a:srgbClr val="0070C0"/>
                </a:solidFill>
              </a:rPr>
              <a:t>Evoked potential test </a:t>
            </a:r>
            <a:r>
              <a:rPr lang="en-US" sz="2400" b="1" dirty="0" smtClean="0">
                <a:solidFill>
                  <a:srgbClr val="0070C0"/>
                </a:solidFill>
              </a:rPr>
              <a:t>– this test measures the electrical </a:t>
            </a:r>
          </a:p>
          <a:p>
            <a:r>
              <a:rPr lang="en-US" sz="2400" b="1" dirty="0">
                <a:solidFill>
                  <a:srgbClr val="0070C0"/>
                </a:solidFill>
              </a:rPr>
              <a:t>s</a:t>
            </a:r>
            <a:r>
              <a:rPr lang="en-US" sz="2400" b="1" dirty="0" smtClean="0">
                <a:solidFill>
                  <a:srgbClr val="0070C0"/>
                </a:solidFill>
              </a:rPr>
              <a:t>ignals sent by your brain in response to stimuli with the use</a:t>
            </a:r>
          </a:p>
          <a:p>
            <a:r>
              <a:rPr lang="en-US" sz="2400" b="1" dirty="0">
                <a:solidFill>
                  <a:srgbClr val="0070C0"/>
                </a:solidFill>
              </a:rPr>
              <a:t>o</a:t>
            </a:r>
            <a:r>
              <a:rPr lang="en-US" sz="2400" b="1" dirty="0" smtClean="0">
                <a:solidFill>
                  <a:srgbClr val="0070C0"/>
                </a:solidFill>
              </a:rPr>
              <a:t>f electrical impulses.</a:t>
            </a: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122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Images of lesions in the brain and spinal cord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2952" y="1676400"/>
            <a:ext cx="2438400" cy="31813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151586"/>
            <a:ext cx="2590800" cy="28575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143000"/>
            <a:ext cx="2438400" cy="335642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4357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316" y="279901"/>
            <a:ext cx="7520940" cy="54864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Courses of </a:t>
            </a:r>
            <a:r>
              <a:rPr lang="en-US" dirty="0" smtClean="0">
                <a:solidFill>
                  <a:schemeClr val="accent2"/>
                </a:solidFill>
              </a:rPr>
              <a:t>ms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3604" y="990600"/>
            <a:ext cx="816002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b="1" u="sng" dirty="0" smtClean="0">
                <a:solidFill>
                  <a:srgbClr val="0070C0"/>
                </a:solidFill>
              </a:rPr>
              <a:t>Relapsing-remitting</a:t>
            </a:r>
            <a:r>
              <a:rPr lang="en-US" sz="2400" b="1" dirty="0" smtClean="0">
                <a:solidFill>
                  <a:srgbClr val="0070C0"/>
                </a:solidFill>
              </a:rPr>
              <a:t>: Clearly relapsing phase with full </a:t>
            </a:r>
          </a:p>
          <a:p>
            <a:r>
              <a:rPr lang="en-US" sz="2400" b="1" dirty="0" smtClean="0">
                <a:solidFill>
                  <a:srgbClr val="0070C0"/>
                </a:solidFill>
              </a:rPr>
              <a:t>recovery.</a:t>
            </a:r>
          </a:p>
          <a:p>
            <a:r>
              <a:rPr lang="en-US" sz="2400" b="1" dirty="0" smtClean="0">
                <a:solidFill>
                  <a:srgbClr val="0070C0"/>
                </a:solidFill>
              </a:rPr>
              <a:t>85% initially diagnosed with this type of MS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u="sng" dirty="0" smtClean="0">
                <a:solidFill>
                  <a:srgbClr val="0070C0"/>
                </a:solidFill>
              </a:rPr>
              <a:t>Primary-progressive</a:t>
            </a:r>
            <a:r>
              <a:rPr lang="en-US" sz="2400" b="1" dirty="0" smtClean="0">
                <a:solidFill>
                  <a:srgbClr val="0070C0"/>
                </a:solidFill>
              </a:rPr>
              <a:t>:  slowly worsening neurologic function </a:t>
            </a:r>
          </a:p>
          <a:p>
            <a:r>
              <a:rPr lang="en-US" sz="2400" b="1" dirty="0" smtClean="0">
                <a:solidFill>
                  <a:srgbClr val="0070C0"/>
                </a:solidFill>
              </a:rPr>
              <a:t>from the beginning with no distinct relapses or remissions.</a:t>
            </a:r>
          </a:p>
          <a:p>
            <a:r>
              <a:rPr lang="en-US" sz="2400" b="1" dirty="0" smtClean="0">
                <a:solidFill>
                  <a:srgbClr val="0070C0"/>
                </a:solidFill>
              </a:rPr>
              <a:t>About 10% are diagnosed with this type of MS</a:t>
            </a: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2400" b="1" dirty="0">
              <a:solidFill>
                <a:srgbClr val="0070C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352800"/>
            <a:ext cx="4876800" cy="1524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6403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Courses of </a:t>
            </a:r>
            <a:r>
              <a:rPr lang="en-US" dirty="0">
                <a:solidFill>
                  <a:schemeClr val="accent2"/>
                </a:solidFill>
              </a:rPr>
              <a:t>ms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882153"/>
            <a:ext cx="8153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b="1" u="sng" dirty="0">
                <a:solidFill>
                  <a:srgbClr val="0070C0"/>
                </a:solidFill>
              </a:rPr>
              <a:t>Secondary-progressive</a:t>
            </a:r>
            <a:r>
              <a:rPr lang="en-US" sz="2400" b="1" dirty="0">
                <a:solidFill>
                  <a:srgbClr val="0070C0"/>
                </a:solidFill>
              </a:rPr>
              <a:t>:  a relapsing-remitting initial course,</a:t>
            </a:r>
          </a:p>
          <a:p>
            <a:r>
              <a:rPr lang="en-US" sz="2400" b="1" dirty="0">
                <a:solidFill>
                  <a:srgbClr val="0070C0"/>
                </a:solidFill>
              </a:rPr>
              <a:t>followed by progression with or without occasional relapses, </a:t>
            </a:r>
          </a:p>
          <a:p>
            <a:r>
              <a:rPr lang="en-US" sz="2400" b="1" dirty="0">
                <a:solidFill>
                  <a:srgbClr val="0070C0"/>
                </a:solidFill>
              </a:rPr>
              <a:t>minor remissions, and plateaus.</a:t>
            </a:r>
          </a:p>
          <a:p>
            <a:r>
              <a:rPr lang="en-US" sz="2400" b="1" dirty="0">
                <a:solidFill>
                  <a:srgbClr val="0070C0"/>
                </a:solidFill>
              </a:rPr>
              <a:t>About 50% of people with relapsing-remitting  MS develop this </a:t>
            </a:r>
          </a:p>
          <a:p>
            <a:r>
              <a:rPr lang="en-US" sz="2400" b="1" dirty="0" smtClean="0">
                <a:solidFill>
                  <a:srgbClr val="0070C0"/>
                </a:solidFill>
              </a:rPr>
              <a:t>type </a:t>
            </a:r>
            <a:r>
              <a:rPr lang="en-US" sz="2400" b="1" dirty="0">
                <a:solidFill>
                  <a:srgbClr val="0070C0"/>
                </a:solidFill>
              </a:rPr>
              <a:t>within 10 </a:t>
            </a:r>
            <a:r>
              <a:rPr lang="en-US" sz="2400" b="1" dirty="0">
                <a:solidFill>
                  <a:srgbClr val="0070C0"/>
                </a:solidFill>
              </a:rPr>
              <a:t>yrs</a:t>
            </a:r>
            <a:r>
              <a:rPr lang="en-US" sz="2400" b="1" dirty="0">
                <a:solidFill>
                  <a:srgbClr val="0070C0"/>
                </a:solidFill>
              </a:rPr>
              <a:t> of onset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u="sng" dirty="0">
                <a:solidFill>
                  <a:srgbClr val="0070C0"/>
                </a:solidFill>
              </a:rPr>
              <a:t>Progressive-relapsing</a:t>
            </a:r>
            <a:r>
              <a:rPr lang="en-US" sz="2400" b="1" dirty="0">
                <a:solidFill>
                  <a:srgbClr val="0070C0"/>
                </a:solidFill>
              </a:rPr>
              <a:t>:   progressive disease from onset, </a:t>
            </a:r>
            <a:endParaRPr lang="en-US" sz="2400" b="1" dirty="0" smtClean="0">
              <a:solidFill>
                <a:srgbClr val="0070C0"/>
              </a:solidFill>
            </a:endParaRPr>
          </a:p>
          <a:p>
            <a:r>
              <a:rPr lang="en-US" sz="2400" b="1" dirty="0">
                <a:solidFill>
                  <a:srgbClr val="0070C0"/>
                </a:solidFill>
              </a:rPr>
              <a:t>w</a:t>
            </a:r>
            <a:r>
              <a:rPr lang="en-US" sz="2400" b="1" dirty="0" smtClean="0">
                <a:solidFill>
                  <a:srgbClr val="0070C0"/>
                </a:solidFill>
              </a:rPr>
              <a:t>ith clear </a:t>
            </a:r>
            <a:r>
              <a:rPr lang="en-US" sz="2400" b="1" dirty="0">
                <a:solidFill>
                  <a:srgbClr val="0070C0"/>
                </a:solidFill>
              </a:rPr>
              <a:t>acute relapses, with or without full recovery;  </a:t>
            </a:r>
            <a:r>
              <a:rPr lang="en-US" sz="2400" b="1" dirty="0" smtClean="0">
                <a:solidFill>
                  <a:srgbClr val="0070C0"/>
                </a:solidFill>
              </a:rPr>
              <a:t>periods between </a:t>
            </a:r>
            <a:r>
              <a:rPr lang="en-US" sz="2400" b="1" dirty="0">
                <a:solidFill>
                  <a:srgbClr val="0070C0"/>
                </a:solidFill>
              </a:rPr>
              <a:t>relapses are characterized by continuing progression.</a:t>
            </a:r>
          </a:p>
          <a:p>
            <a:r>
              <a:rPr lang="en-US" sz="2400" b="1" dirty="0">
                <a:solidFill>
                  <a:srgbClr val="0070C0"/>
                </a:solidFill>
              </a:rPr>
              <a:t>Only 5% experience this type MS</a:t>
            </a:r>
          </a:p>
        </p:txBody>
      </p:sp>
    </p:spTree>
    <p:extLst>
      <p:ext uri="{BB962C8B-B14F-4D97-AF65-F5344CB8AC3E}">
        <p14:creationId xmlns:p14="http://schemas.microsoft.com/office/powerpoint/2010/main" val="1459714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Treatments and medications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0" y="1066800"/>
            <a:ext cx="7649979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There is no cure for multiple sclerosis, treatments</a:t>
            </a:r>
          </a:p>
          <a:p>
            <a:r>
              <a:rPr lang="en-US" sz="2400" b="1" dirty="0">
                <a:solidFill>
                  <a:srgbClr val="0070C0"/>
                </a:solidFill>
              </a:rPr>
              <a:t>t</a:t>
            </a:r>
            <a:r>
              <a:rPr lang="en-US" sz="2400" b="1" dirty="0" smtClean="0">
                <a:solidFill>
                  <a:srgbClr val="0070C0"/>
                </a:solidFill>
              </a:rPr>
              <a:t>ypically focuses on strategies to treat attacks, to </a:t>
            </a:r>
          </a:p>
          <a:p>
            <a:r>
              <a:rPr lang="en-US" sz="2400" b="1" dirty="0">
                <a:solidFill>
                  <a:srgbClr val="0070C0"/>
                </a:solidFill>
              </a:rPr>
              <a:t>m</a:t>
            </a:r>
            <a:r>
              <a:rPr lang="en-US" sz="2400" b="1" dirty="0" smtClean="0">
                <a:solidFill>
                  <a:srgbClr val="0070C0"/>
                </a:solidFill>
              </a:rPr>
              <a:t>odify the course of the disease and treat symptoms.</a:t>
            </a:r>
          </a:p>
          <a:p>
            <a:r>
              <a:rPr lang="en-US" sz="2400" b="1" dirty="0">
                <a:solidFill>
                  <a:srgbClr val="0070C0"/>
                </a:solidFill>
              </a:rPr>
              <a:t>s</a:t>
            </a:r>
            <a:r>
              <a:rPr lang="en-US" sz="2400" b="1" dirty="0" smtClean="0">
                <a:solidFill>
                  <a:srgbClr val="0070C0"/>
                </a:solidFill>
              </a:rPr>
              <a:t>ome people have such mild symptoms that no treatment</a:t>
            </a:r>
          </a:p>
          <a:p>
            <a:r>
              <a:rPr lang="en-US" sz="2400" b="1" dirty="0">
                <a:solidFill>
                  <a:srgbClr val="0070C0"/>
                </a:solidFill>
              </a:rPr>
              <a:t>i</a:t>
            </a:r>
            <a:r>
              <a:rPr lang="en-US" sz="2400" b="1" dirty="0" smtClean="0">
                <a:solidFill>
                  <a:srgbClr val="0070C0"/>
                </a:solidFill>
              </a:rPr>
              <a:t>s necessary. </a:t>
            </a: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r>
              <a:rPr lang="en-US" sz="2400" b="1" dirty="0">
                <a:solidFill>
                  <a:srgbClr val="0070C0"/>
                </a:solidFill>
              </a:rPr>
              <a:t>STATEGIES TO TREAT THE ATTACKS</a:t>
            </a:r>
          </a:p>
          <a:p>
            <a:r>
              <a:rPr lang="en-US" sz="2400" b="1" u="sng" dirty="0">
                <a:solidFill>
                  <a:srgbClr val="0070C0"/>
                </a:solidFill>
              </a:rPr>
              <a:t>Corticosteroids</a:t>
            </a:r>
          </a:p>
          <a:p>
            <a:r>
              <a:rPr lang="en-US" sz="2400" b="1" dirty="0" smtClean="0">
                <a:solidFill>
                  <a:srgbClr val="0070C0"/>
                </a:solidFill>
              </a:rPr>
              <a:t>        -Oral </a:t>
            </a:r>
            <a:r>
              <a:rPr lang="en-US" sz="2400" b="1" dirty="0">
                <a:solidFill>
                  <a:srgbClr val="0070C0"/>
                </a:solidFill>
              </a:rPr>
              <a:t>prednisone and IV </a:t>
            </a:r>
            <a:r>
              <a:rPr lang="en-US" sz="2400" b="1" dirty="0" smtClean="0">
                <a:solidFill>
                  <a:srgbClr val="0070C0"/>
                </a:solidFill>
              </a:rPr>
              <a:t>Methyl prednisone</a:t>
            </a:r>
            <a:endParaRPr lang="en-US" sz="2400" b="1" dirty="0">
              <a:solidFill>
                <a:srgbClr val="0070C0"/>
              </a:solidFill>
            </a:endParaRPr>
          </a:p>
          <a:p>
            <a:r>
              <a:rPr lang="en-US" sz="2400" b="1" u="sng" dirty="0">
                <a:solidFill>
                  <a:srgbClr val="0070C0"/>
                </a:solidFill>
              </a:rPr>
              <a:t>Plasma exchange (</a:t>
            </a:r>
            <a:r>
              <a:rPr lang="en-US" sz="2400" b="1" u="sng" dirty="0">
                <a:solidFill>
                  <a:srgbClr val="0070C0"/>
                </a:solidFill>
              </a:rPr>
              <a:t>plasmapherisis</a:t>
            </a:r>
            <a:r>
              <a:rPr lang="en-US" sz="2400" b="1" u="sng" dirty="0">
                <a:solidFill>
                  <a:srgbClr val="0070C0"/>
                </a:solidFill>
              </a:rPr>
              <a:t>)</a:t>
            </a: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884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94" y="153858"/>
            <a:ext cx="7520940" cy="54864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Treatments and medications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243512"/>
            <a:ext cx="83058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endParaRPr lang="en-US" sz="2400" b="1" u="sng" dirty="0" smtClean="0">
              <a:solidFill>
                <a:srgbClr val="0070C0"/>
              </a:solidFill>
            </a:endParaRPr>
          </a:p>
          <a:p>
            <a:r>
              <a:rPr lang="en-US" sz="2400" b="1" dirty="0" smtClean="0">
                <a:solidFill>
                  <a:srgbClr val="0070C0"/>
                </a:solidFill>
              </a:rPr>
              <a:t>STRATEGIES TO MODIFY THE DISEASE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u="sng" dirty="0" smtClean="0">
                <a:solidFill>
                  <a:srgbClr val="0070C0"/>
                </a:solidFill>
              </a:rPr>
              <a:t>Beta </a:t>
            </a:r>
            <a:r>
              <a:rPr lang="en-US" sz="2400" b="1" u="sng" dirty="0" smtClean="0">
                <a:solidFill>
                  <a:srgbClr val="0070C0"/>
                </a:solidFill>
              </a:rPr>
              <a:t>Interferons</a:t>
            </a:r>
            <a:r>
              <a:rPr lang="en-US" sz="2400" b="1" u="sng" dirty="0" smtClean="0">
                <a:solidFill>
                  <a:srgbClr val="0070C0"/>
                </a:solidFill>
              </a:rPr>
              <a:t>-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0070C0"/>
                </a:solidFill>
              </a:rPr>
              <a:t>slow the rate of symptoms over time. </a:t>
            </a:r>
            <a:endParaRPr lang="en-US" sz="2400" dirty="0"/>
          </a:p>
          <a:p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</a:rPr>
              <a:t>                -</a:t>
            </a:r>
            <a:r>
              <a:rPr lang="en-US" sz="2400" b="1" dirty="0" err="1" smtClean="0">
                <a:solidFill>
                  <a:srgbClr val="0070C0"/>
                </a:solidFill>
              </a:rPr>
              <a:t>Avonex</a:t>
            </a:r>
            <a:r>
              <a:rPr lang="en-US" sz="2400" b="1" dirty="0">
                <a:solidFill>
                  <a:srgbClr val="0070C0"/>
                </a:solidFill>
              </a:rPr>
              <a:t>, </a:t>
            </a:r>
            <a:r>
              <a:rPr lang="en-US" sz="2400" b="1" dirty="0">
                <a:solidFill>
                  <a:srgbClr val="0070C0"/>
                </a:solidFill>
              </a:rPr>
              <a:t>Betaseron</a:t>
            </a:r>
            <a:r>
              <a:rPr lang="en-US" sz="2400" b="1" dirty="0">
                <a:solidFill>
                  <a:srgbClr val="0070C0"/>
                </a:solidFill>
              </a:rPr>
              <a:t>, </a:t>
            </a:r>
            <a:r>
              <a:rPr lang="en-US" sz="2400" b="1" dirty="0">
                <a:solidFill>
                  <a:srgbClr val="0070C0"/>
                </a:solidFill>
              </a:rPr>
              <a:t>Extavia</a:t>
            </a:r>
            <a:r>
              <a:rPr lang="en-US" sz="2400" b="1" dirty="0">
                <a:solidFill>
                  <a:srgbClr val="0070C0"/>
                </a:solidFill>
              </a:rPr>
              <a:t> and </a:t>
            </a:r>
            <a:r>
              <a:rPr lang="en-US" sz="2400" b="1" dirty="0">
                <a:solidFill>
                  <a:srgbClr val="0070C0"/>
                </a:solidFill>
              </a:rPr>
              <a:t>Rebif</a:t>
            </a:r>
            <a:endParaRPr lang="en-US" sz="2400" b="1" u="sng" dirty="0" smtClean="0">
              <a:solidFill>
                <a:srgbClr val="0070C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u="sng" dirty="0" smtClean="0">
                <a:solidFill>
                  <a:srgbClr val="0070C0"/>
                </a:solidFill>
              </a:rPr>
              <a:t>Glatiramer</a:t>
            </a:r>
            <a:r>
              <a:rPr lang="en-US" sz="2400" b="1" u="sng" dirty="0" smtClean="0">
                <a:solidFill>
                  <a:srgbClr val="0070C0"/>
                </a:solidFill>
              </a:rPr>
              <a:t> (</a:t>
            </a:r>
            <a:r>
              <a:rPr lang="en-US" sz="2400" b="1" u="sng" dirty="0">
                <a:solidFill>
                  <a:srgbClr val="0070C0"/>
                </a:solidFill>
              </a:rPr>
              <a:t>C</a:t>
            </a:r>
            <a:r>
              <a:rPr lang="en-US" sz="2400" b="1" u="sng" dirty="0" smtClean="0">
                <a:solidFill>
                  <a:srgbClr val="0070C0"/>
                </a:solidFill>
              </a:rPr>
              <a:t>opaxone</a:t>
            </a:r>
            <a:r>
              <a:rPr lang="en-US" sz="2400" b="1" u="sng" dirty="0" smtClean="0">
                <a:solidFill>
                  <a:srgbClr val="0070C0"/>
                </a:solidFill>
              </a:rPr>
              <a:t>)</a:t>
            </a:r>
            <a:r>
              <a:rPr lang="en-US" sz="2400" b="1" dirty="0" smtClean="0">
                <a:solidFill>
                  <a:srgbClr val="0070C0"/>
                </a:solidFill>
              </a:rPr>
              <a:t>- Works by blocking the immune</a:t>
            </a:r>
          </a:p>
          <a:p>
            <a:r>
              <a:rPr lang="en-US" sz="2400" b="1" dirty="0" smtClean="0">
                <a:solidFill>
                  <a:srgbClr val="0070C0"/>
                </a:solidFill>
              </a:rPr>
              <a:t>Systems attack on myelin.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u="sng" dirty="0">
                <a:solidFill>
                  <a:srgbClr val="0070C0"/>
                </a:solidFill>
              </a:rPr>
              <a:t>Natalizumab</a:t>
            </a:r>
            <a:r>
              <a:rPr lang="en-US" sz="2400" b="1" u="sng" dirty="0">
                <a:solidFill>
                  <a:srgbClr val="0070C0"/>
                </a:solidFill>
              </a:rPr>
              <a:t> (</a:t>
            </a:r>
            <a:r>
              <a:rPr lang="en-US" sz="2400" b="1" u="sng" dirty="0">
                <a:solidFill>
                  <a:srgbClr val="0070C0"/>
                </a:solidFill>
              </a:rPr>
              <a:t>Tysabri</a:t>
            </a:r>
            <a:r>
              <a:rPr lang="en-US" sz="2400" b="1" u="sng" dirty="0" smtClean="0">
                <a:solidFill>
                  <a:srgbClr val="0070C0"/>
                </a:solidFill>
              </a:rPr>
              <a:t>)-</a:t>
            </a:r>
            <a:r>
              <a:rPr lang="en-US" sz="2400" b="1" dirty="0">
                <a:solidFill>
                  <a:srgbClr val="0070C0"/>
                </a:solidFill>
              </a:rPr>
              <a:t>W</a:t>
            </a:r>
            <a:r>
              <a:rPr lang="en-US" sz="2400" b="1" dirty="0" smtClean="0">
                <a:solidFill>
                  <a:srgbClr val="0070C0"/>
                </a:solidFill>
              </a:rPr>
              <a:t>orks by interfering with the </a:t>
            </a:r>
          </a:p>
          <a:p>
            <a:r>
              <a:rPr lang="en-US" sz="2400" b="1" dirty="0" smtClean="0">
                <a:solidFill>
                  <a:srgbClr val="0070C0"/>
                </a:solidFill>
              </a:rPr>
              <a:t>movement of </a:t>
            </a:r>
            <a:r>
              <a:rPr lang="en-US" sz="2400" b="1" dirty="0" smtClean="0">
                <a:solidFill>
                  <a:srgbClr val="0070C0"/>
                </a:solidFill>
              </a:rPr>
              <a:t>potentianally</a:t>
            </a:r>
            <a:r>
              <a:rPr lang="en-US" sz="2400" b="1" dirty="0" smtClean="0">
                <a:solidFill>
                  <a:srgbClr val="0070C0"/>
                </a:solidFill>
              </a:rPr>
              <a:t> damaged immune cells from the bloodstream to the brain and spinal cord.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u="sng" dirty="0">
                <a:solidFill>
                  <a:srgbClr val="0070C0"/>
                </a:solidFill>
              </a:rPr>
              <a:t>Fingolimod</a:t>
            </a:r>
            <a:r>
              <a:rPr lang="en-US" sz="2400" b="1" u="sng" dirty="0">
                <a:solidFill>
                  <a:srgbClr val="0070C0"/>
                </a:solidFill>
              </a:rPr>
              <a:t> (</a:t>
            </a:r>
            <a:r>
              <a:rPr lang="en-US" sz="2400" b="1" u="sng" dirty="0">
                <a:solidFill>
                  <a:srgbClr val="0070C0"/>
                </a:solidFill>
              </a:rPr>
              <a:t>Gilenya</a:t>
            </a:r>
            <a:r>
              <a:rPr lang="en-US" sz="2400" b="1" u="sng" dirty="0" smtClean="0">
                <a:solidFill>
                  <a:srgbClr val="0070C0"/>
                </a:solidFill>
              </a:rPr>
              <a:t>)-</a:t>
            </a:r>
            <a:r>
              <a:rPr lang="en-US" sz="2400" b="1" dirty="0" smtClean="0">
                <a:solidFill>
                  <a:srgbClr val="0070C0"/>
                </a:solidFill>
              </a:rPr>
              <a:t>Oral medication that work by trapping </a:t>
            </a:r>
          </a:p>
          <a:p>
            <a:r>
              <a:rPr lang="en-US" sz="2400" b="1" dirty="0" smtClean="0">
                <a:solidFill>
                  <a:srgbClr val="0070C0"/>
                </a:solidFill>
              </a:rPr>
              <a:t>Immune cells in </a:t>
            </a:r>
            <a:r>
              <a:rPr lang="en-US" sz="2400" b="1" dirty="0" smtClean="0">
                <a:solidFill>
                  <a:srgbClr val="0070C0"/>
                </a:solidFill>
              </a:rPr>
              <a:t>lympnodes</a:t>
            </a:r>
            <a:r>
              <a:rPr lang="en-US" sz="2400" b="1" dirty="0" smtClean="0">
                <a:solidFill>
                  <a:srgbClr val="0070C0"/>
                </a:solidFill>
              </a:rPr>
              <a:t>.</a:t>
            </a:r>
            <a:endParaRPr lang="en-US" sz="2400" dirty="0" smtClean="0">
              <a:solidFill>
                <a:srgbClr val="0070C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Mitoxantrone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>
                <a:solidFill>
                  <a:srgbClr val="0070C0"/>
                </a:solidFill>
              </a:rPr>
              <a:t>(</a:t>
            </a:r>
            <a:r>
              <a:rPr lang="en-US" sz="2400" b="1" dirty="0" smtClean="0">
                <a:solidFill>
                  <a:srgbClr val="0070C0"/>
                </a:solidFill>
              </a:rPr>
              <a:t>Novantrone</a:t>
            </a:r>
            <a:r>
              <a:rPr lang="en-US" sz="2400" b="1" dirty="0" smtClean="0">
                <a:solidFill>
                  <a:srgbClr val="0070C0"/>
                </a:solidFill>
              </a:rPr>
              <a:t>- </a:t>
            </a:r>
            <a:r>
              <a:rPr lang="en-US" sz="2400" b="1" dirty="0" smtClean="0">
                <a:solidFill>
                  <a:srgbClr val="0070C0"/>
                </a:solidFill>
              </a:rPr>
              <a:t>Immunosopressant</a:t>
            </a:r>
            <a:r>
              <a:rPr lang="en-US" sz="2400" b="1" dirty="0" smtClean="0">
                <a:solidFill>
                  <a:srgbClr val="0070C0"/>
                </a:solidFill>
              </a:rPr>
              <a:t>  drug and</a:t>
            </a:r>
          </a:p>
          <a:p>
            <a:r>
              <a:rPr lang="en-US" sz="2400" b="1" dirty="0">
                <a:solidFill>
                  <a:srgbClr val="0070C0"/>
                </a:solidFill>
              </a:rPr>
              <a:t>o</a:t>
            </a:r>
            <a:r>
              <a:rPr lang="en-US" sz="2400" b="1" dirty="0" smtClean="0">
                <a:solidFill>
                  <a:srgbClr val="0070C0"/>
                </a:solidFill>
              </a:rPr>
              <a:t>nly given in severe, advanced MS.</a:t>
            </a:r>
            <a:endParaRPr lang="en-US" sz="2400" dirty="0" smtClean="0">
              <a:solidFill>
                <a:srgbClr val="0070C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2400" b="1" u="sng" dirty="0" smtClean="0">
              <a:solidFill>
                <a:srgbClr val="0070C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31371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615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Treatments and medications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838200"/>
            <a:ext cx="8153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STRATAGIES TO TREAT SYMPTOMS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u="sng" dirty="0" smtClean="0">
                <a:solidFill>
                  <a:srgbClr val="0070C0"/>
                </a:solidFill>
              </a:rPr>
              <a:t>Physical and Occupational therapy-</a:t>
            </a:r>
            <a:r>
              <a:rPr lang="en-US" sz="2400" b="1" dirty="0" smtClean="0">
                <a:solidFill>
                  <a:srgbClr val="0070C0"/>
                </a:solidFill>
              </a:rPr>
              <a:t> Can teach stretching and strengthening exercises, along with proper use of assistant devices to help with ADL’s (w/c, walker, cane, special utensils and cups…)</a:t>
            </a:r>
            <a:endParaRPr lang="en-US" sz="2400" b="1" u="sng" dirty="0" smtClean="0">
              <a:solidFill>
                <a:srgbClr val="0070C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u="sng" dirty="0" smtClean="0">
                <a:solidFill>
                  <a:srgbClr val="0070C0"/>
                </a:solidFill>
              </a:rPr>
              <a:t>Muscle relaxants-</a:t>
            </a:r>
            <a:r>
              <a:rPr lang="en-US" sz="2400" b="1" dirty="0" smtClean="0">
                <a:solidFill>
                  <a:srgbClr val="0070C0"/>
                </a:solidFill>
              </a:rPr>
              <a:t>To help with pain and spasms</a:t>
            </a:r>
            <a:endParaRPr lang="en-US" sz="2400" b="1" u="sng" dirty="0" smtClean="0">
              <a:solidFill>
                <a:srgbClr val="0070C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2400" b="1" u="sng" dirty="0" smtClean="0">
              <a:solidFill>
                <a:srgbClr val="0070C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u="sng" dirty="0" smtClean="0">
                <a:solidFill>
                  <a:srgbClr val="0070C0"/>
                </a:solidFill>
              </a:rPr>
              <a:t>Medication to treat fatigue </a:t>
            </a:r>
            <a:r>
              <a:rPr lang="en-US" sz="2400" b="1" dirty="0" smtClean="0">
                <a:solidFill>
                  <a:srgbClr val="0070C0"/>
                </a:solidFill>
              </a:rPr>
              <a:t>– May help reduce fatigue</a:t>
            </a:r>
            <a:endParaRPr lang="en-US" sz="2400" b="1" u="sng" dirty="0" smtClean="0">
              <a:solidFill>
                <a:srgbClr val="0070C0"/>
              </a:solidFill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70C0"/>
                </a:solidFill>
              </a:rPr>
              <a:t> amantadine (</a:t>
            </a:r>
            <a:r>
              <a:rPr lang="en-US" sz="2400" b="1" dirty="0" smtClean="0">
                <a:solidFill>
                  <a:srgbClr val="0070C0"/>
                </a:solidFill>
              </a:rPr>
              <a:t>Symmetrel</a:t>
            </a:r>
            <a:r>
              <a:rPr lang="en-US" sz="2400" b="1" dirty="0" smtClean="0">
                <a:solidFill>
                  <a:srgbClr val="0070C0"/>
                </a:solidFill>
              </a:rPr>
              <a:t>)</a:t>
            </a:r>
            <a:endParaRPr lang="en-US" sz="2400" b="1" u="sng" dirty="0" smtClean="0">
              <a:solidFill>
                <a:srgbClr val="0070C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u="sng" dirty="0" smtClean="0">
                <a:solidFill>
                  <a:srgbClr val="0070C0"/>
                </a:solidFill>
              </a:rPr>
              <a:t>Other Medications- </a:t>
            </a:r>
            <a:r>
              <a:rPr lang="en-US" sz="2400" b="1" dirty="0" smtClean="0">
                <a:solidFill>
                  <a:srgbClr val="0070C0"/>
                </a:solidFill>
              </a:rPr>
              <a:t>Other medications may be prescribed for pain, bowel and bladder problems and depression.</a:t>
            </a:r>
            <a:endParaRPr lang="en-US" sz="2400" b="1" u="sng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3038117"/>
            <a:ext cx="74159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70C0"/>
                </a:solidFill>
              </a:rPr>
              <a:t> baclofen </a:t>
            </a:r>
            <a:r>
              <a:rPr lang="en-US" sz="2400" b="1" dirty="0">
                <a:solidFill>
                  <a:srgbClr val="0070C0"/>
                </a:solidFill>
              </a:rPr>
              <a:t>(</a:t>
            </a:r>
            <a:r>
              <a:rPr lang="en-US" sz="2400" b="1" dirty="0">
                <a:solidFill>
                  <a:srgbClr val="0070C0"/>
                </a:solidFill>
              </a:rPr>
              <a:t>Lioresal</a:t>
            </a:r>
            <a:r>
              <a:rPr lang="en-US" sz="2400" b="1" dirty="0">
                <a:solidFill>
                  <a:srgbClr val="0070C0"/>
                </a:solidFill>
              </a:rPr>
              <a:t>) and </a:t>
            </a:r>
            <a:r>
              <a:rPr lang="en-US" sz="2400" b="1" dirty="0">
                <a:solidFill>
                  <a:srgbClr val="0070C0"/>
                </a:solidFill>
              </a:rPr>
              <a:t>tizanidine</a:t>
            </a:r>
            <a:r>
              <a:rPr lang="en-US" sz="2400" b="1" dirty="0">
                <a:solidFill>
                  <a:srgbClr val="0070C0"/>
                </a:solidFill>
              </a:rPr>
              <a:t> (</a:t>
            </a:r>
            <a:r>
              <a:rPr lang="en-US" sz="2400" b="1" dirty="0">
                <a:solidFill>
                  <a:srgbClr val="0070C0"/>
                </a:solidFill>
              </a:rPr>
              <a:t>Zanaflex</a:t>
            </a:r>
            <a:r>
              <a:rPr lang="en-US" sz="2400" b="1" dirty="0">
                <a:solidFill>
                  <a:srgbClr val="0070C0"/>
                </a:solidFill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698852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7520940" cy="54864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</a:rPr>
              <a:t>nursing management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07582" y="533400"/>
            <a:ext cx="4468787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Impaired physical mobility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Altered urinary elimination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Constipation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Activity intolerance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Knowledge deficit regarding:</a:t>
            </a:r>
          </a:p>
          <a:p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</a:rPr>
              <a:t>  -home safety, disease process, </a:t>
            </a:r>
          </a:p>
          <a:p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</a:rPr>
              <a:t>  and treatment regimens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Self esteem disturbance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Skin breakdown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Risk for self care deficit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Risk for falls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Anxiety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135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2"/>
                </a:solidFill>
              </a:rPr>
              <a:t>MULTIPLE SCLEROSIS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799" y="914400"/>
            <a:ext cx="800100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A chronic, often disabling  neurologic disease that affects </a:t>
            </a:r>
          </a:p>
          <a:p>
            <a:r>
              <a:rPr lang="en-US" sz="2400" b="1" dirty="0" smtClean="0">
                <a:solidFill>
                  <a:srgbClr val="0070C0"/>
                </a:solidFill>
              </a:rPr>
              <a:t>the myelin sheath (a highly conductive fatty material that protects the nerve fibers) of the white matter of the central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</a:rPr>
              <a:t>nervous system (CNS), which is made up of the brain, spinal cord, and optic nerves. 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MS is classified as an autoimmune disease,  in which your</a:t>
            </a:r>
          </a:p>
          <a:p>
            <a:r>
              <a:rPr lang="en-US" sz="2400" b="1" dirty="0" smtClean="0">
                <a:solidFill>
                  <a:srgbClr val="0070C0"/>
                </a:solidFill>
              </a:rPr>
              <a:t> T cells (lymphocytes) attack its own cells.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Characterized by chronic inflammation, demyelination and</a:t>
            </a:r>
          </a:p>
          <a:p>
            <a:r>
              <a:rPr lang="en-US" sz="2400" b="1" dirty="0" smtClean="0">
                <a:solidFill>
                  <a:srgbClr val="0070C0"/>
                </a:solidFill>
              </a:rPr>
              <a:t>Gliosis (scarring) in the CNS.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MS affects quality rather than duration of life.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400" b="1" dirty="0" smtClean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endParaRPr lang="en-US" sz="2400" b="1" dirty="0" smtClean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endParaRPr lang="en-US" sz="2400" b="1" dirty="0" smtClean="0">
              <a:solidFill>
                <a:srgbClr val="002060"/>
              </a:solidFill>
            </a:endParaRPr>
          </a:p>
          <a:p>
            <a:endParaRPr lang="en-US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9058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2"/>
                </a:solidFill>
              </a:rPr>
              <a:t>MULTIPLE </a:t>
            </a:r>
            <a:r>
              <a:rPr lang="en-US" b="1" dirty="0" smtClean="0">
                <a:solidFill>
                  <a:schemeClr val="accent2"/>
                </a:solidFill>
              </a:rPr>
              <a:t>SCLEROSIS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883276"/>
            <a:ext cx="75438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b="1" dirty="0">
                <a:solidFill>
                  <a:srgbClr val="0070C0"/>
                </a:solidFill>
              </a:rPr>
              <a:t>The damaged myelin </a:t>
            </a:r>
            <a:r>
              <a:rPr lang="en-US" sz="2400" b="1" dirty="0" smtClean="0">
                <a:solidFill>
                  <a:srgbClr val="0070C0"/>
                </a:solidFill>
              </a:rPr>
              <a:t>is replaced by the glial scar tissue</a:t>
            </a:r>
          </a:p>
          <a:p>
            <a:r>
              <a:rPr lang="en-US" sz="2400" b="1" dirty="0" smtClean="0">
                <a:solidFill>
                  <a:srgbClr val="0070C0"/>
                </a:solidFill>
              </a:rPr>
              <a:t>which forms hard, sclerotic plaques in multiple areas of the CNS, often referred to as lesions.</a:t>
            </a:r>
            <a:endParaRPr lang="en-US" sz="2400" b="1" dirty="0">
              <a:solidFill>
                <a:srgbClr val="0070C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>
                <a:solidFill>
                  <a:srgbClr val="0070C0"/>
                </a:solidFill>
              </a:rPr>
              <a:t>When any part of the myelin sheath </a:t>
            </a:r>
            <a:r>
              <a:rPr lang="en-US" sz="2400" b="1" dirty="0" smtClean="0">
                <a:solidFill>
                  <a:srgbClr val="0070C0"/>
                </a:solidFill>
              </a:rPr>
              <a:t>is damaged or </a:t>
            </a:r>
          </a:p>
          <a:p>
            <a:r>
              <a:rPr lang="en-US" sz="2400" b="1" dirty="0" smtClean="0">
                <a:solidFill>
                  <a:srgbClr val="0070C0"/>
                </a:solidFill>
              </a:rPr>
              <a:t>destroyed, nerve impulses traveling from </a:t>
            </a:r>
            <a:r>
              <a:rPr lang="en-US" sz="2400" b="1" dirty="0">
                <a:solidFill>
                  <a:srgbClr val="0070C0"/>
                </a:solidFill>
              </a:rPr>
              <a:t>the brain and spinal cord are distorted or </a:t>
            </a:r>
            <a:r>
              <a:rPr lang="en-US" sz="2400" b="1" dirty="0" smtClean="0">
                <a:solidFill>
                  <a:srgbClr val="0070C0"/>
                </a:solidFill>
              </a:rPr>
              <a:t>interrupted, producing </a:t>
            </a:r>
            <a:r>
              <a:rPr lang="en-US" sz="2400" b="1" dirty="0">
                <a:solidFill>
                  <a:srgbClr val="0070C0"/>
                </a:solidFill>
              </a:rPr>
              <a:t>the variety of symptoms that can occur</a:t>
            </a:r>
            <a:r>
              <a:rPr lang="en-US" sz="2400" b="1" dirty="0" smtClean="0">
                <a:solidFill>
                  <a:srgbClr val="0070C0"/>
                </a:solidFill>
              </a:rPr>
              <a:t>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MS is unpredictable and has a variety of symptoms</a:t>
            </a:r>
          </a:p>
          <a:p>
            <a:r>
              <a:rPr lang="en-US" sz="2400" b="1" dirty="0" smtClean="0">
                <a:solidFill>
                  <a:srgbClr val="0070C0"/>
                </a:solidFill>
              </a:rPr>
              <a:t>No person will have exactly the same symptoms and each persons symptoms can change and fluctuate over time.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24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863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7520940" cy="357984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7230" y="381000"/>
            <a:ext cx="8421970" cy="60198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9138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2"/>
                </a:solidFill>
              </a:rPr>
              <a:t>Ms incidence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M</a:t>
            </a:r>
            <a:r>
              <a:rPr lang="en-US" sz="2400" dirty="0" smtClean="0">
                <a:solidFill>
                  <a:srgbClr val="0070C0"/>
                </a:solidFill>
              </a:rPr>
              <a:t>ost common disabling disease in young  to middle age adults, more than 400,000 Americans are affected, which 390,000 are adults.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70C0"/>
                </a:solidFill>
              </a:rPr>
              <a:t>Most common demyelinating disorder.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70C0"/>
                </a:solidFill>
              </a:rPr>
              <a:t>Approximately 70% of patients experience the onset of MS between ages 20-50.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70C0"/>
                </a:solidFill>
              </a:rPr>
              <a:t>Affecting women 2 to 3 times more than men.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70C0"/>
                </a:solidFill>
              </a:rPr>
              <a:t>More common in whites as contrasted with other races and ethnicities.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sz="2400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920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243840"/>
          </a:xfrm>
        </p:spPr>
        <p:txBody>
          <a:bodyPr/>
          <a:lstStyle/>
          <a:p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2400"/>
            <a:ext cx="7467600" cy="3276600"/>
          </a:xfrm>
          <a:prstGeom prst="rect">
            <a:avLst/>
          </a:prstGeom>
          <a:ln w="76200">
            <a:solidFill>
              <a:schemeClr val="accent2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38200" y="3581400"/>
            <a:ext cx="696395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</a:rPr>
              <a:t>MS is 5 times more prevalent in temperate climates </a:t>
            </a:r>
          </a:p>
          <a:p>
            <a:pPr algn="ctr"/>
            <a:r>
              <a:rPr lang="en-US" sz="2400" b="1" dirty="0" smtClean="0">
                <a:solidFill>
                  <a:srgbClr val="0070C0"/>
                </a:solidFill>
              </a:rPr>
              <a:t>(between 45 and 65 degrees of latitude), such as </a:t>
            </a:r>
          </a:p>
          <a:p>
            <a:pPr algn="ctr"/>
            <a:r>
              <a:rPr lang="en-US" sz="2400" b="1" dirty="0" smtClean="0">
                <a:solidFill>
                  <a:srgbClr val="0070C0"/>
                </a:solidFill>
              </a:rPr>
              <a:t>Those found in northern United States, Canada and </a:t>
            </a:r>
          </a:p>
          <a:p>
            <a:pPr algn="ctr"/>
            <a:r>
              <a:rPr lang="en-US" sz="2400" b="1" dirty="0" smtClean="0">
                <a:solidFill>
                  <a:srgbClr val="0070C0"/>
                </a:solidFill>
              </a:rPr>
              <a:t>Europe.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469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Etiology 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70C0"/>
                </a:solidFill>
              </a:rPr>
              <a:t>The cause of MS is unknown, although research suggest that MS is related to infectious (viral), immunologic, genetic and environmental factors.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70C0"/>
                </a:solidFill>
              </a:rPr>
              <a:t>MS appears to be inherited- first, second and third generations of MS patients are at a slightly increased risk of acquiring  the disease.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70C0"/>
                </a:solidFill>
              </a:rPr>
              <a:t>Possible precipitating factors include emotional stress, pregnancy, infection, physical injury, excessive fatigue and a poorer state of health.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118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chemeClr val="accent2"/>
                </a:solidFill>
              </a:rPr>
              <a:t>Signs and Symptoms</a:t>
            </a:r>
            <a:endParaRPr lang="en-US" u="sng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0" y="1701800"/>
            <a:ext cx="3200400" cy="3108325"/>
          </a:xfrm>
        </p:spPr>
        <p:txBody>
          <a:bodyPr>
            <a:normAutofit/>
          </a:bodyPr>
          <a:lstStyle/>
          <a:p>
            <a:pPr marL="0" indent="0"/>
            <a:endParaRPr lang="en-US" sz="2400" dirty="0" smtClean="0">
              <a:solidFill>
                <a:srgbClr val="0070C0"/>
              </a:solidFill>
            </a:endParaRPr>
          </a:p>
          <a:p>
            <a:pPr marL="0" indent="0"/>
            <a:endParaRPr lang="en-US" sz="2400" dirty="0" smtClean="0">
              <a:solidFill>
                <a:srgbClr val="0070C0"/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2175" y="838200"/>
            <a:ext cx="4419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Weakness or paralysis of the limbs, trunk or head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Numbness and tingling and other </a:t>
            </a:r>
            <a:r>
              <a:rPr lang="en-US" sz="2400" b="1" dirty="0" smtClean="0">
                <a:solidFill>
                  <a:srgbClr val="0070C0"/>
                </a:solidFill>
              </a:rPr>
              <a:t>paresthesias</a:t>
            </a:r>
            <a:endParaRPr lang="en-US" sz="2400" b="1" dirty="0" smtClean="0">
              <a:solidFill>
                <a:srgbClr val="0070C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Severe fatigue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Diplopia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Nystagmus</a:t>
            </a:r>
            <a:endParaRPr lang="en-US" sz="2400" b="1" dirty="0" smtClean="0">
              <a:solidFill>
                <a:srgbClr val="0070C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Scototomas</a:t>
            </a:r>
            <a:r>
              <a:rPr lang="en-US" sz="2400" b="1" dirty="0" smtClean="0">
                <a:solidFill>
                  <a:srgbClr val="0070C0"/>
                </a:solidFill>
              </a:rPr>
              <a:t> (patchy blindness)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>
                <a:solidFill>
                  <a:srgbClr val="0070C0"/>
                </a:solidFill>
              </a:rPr>
              <a:t>B</a:t>
            </a:r>
            <a:r>
              <a:rPr lang="en-US" sz="2400" b="1" dirty="0" smtClean="0">
                <a:solidFill>
                  <a:srgbClr val="0070C0"/>
                </a:solidFill>
              </a:rPr>
              <a:t>lurred vision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Vertigo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Tinnitus 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05400" y="838200"/>
            <a:ext cx="3900683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Decreased hearing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Ataxic gait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Dysarthria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Dysphagia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Bowel/Bladder problems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Sexual dysfunction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Chronic neuropathic pain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Headache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Difficulties with short-term</a:t>
            </a:r>
          </a:p>
          <a:p>
            <a:r>
              <a:rPr lang="en-US" sz="2400" b="1" dirty="0" smtClean="0">
                <a:solidFill>
                  <a:srgbClr val="0070C0"/>
                </a:solidFill>
              </a:rPr>
              <a:t>memory, attention  and </a:t>
            </a:r>
          </a:p>
          <a:p>
            <a:r>
              <a:rPr lang="en-US" sz="2400" b="1" dirty="0" smtClean="0">
                <a:solidFill>
                  <a:srgbClr val="0070C0"/>
                </a:solidFill>
              </a:rPr>
              <a:t>Information processing.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dirty="0" smtClean="0">
              <a:solidFill>
                <a:srgbClr val="0070C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5429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Signs and symptoms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63958" y="685800"/>
            <a:ext cx="7296677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b="1" dirty="0" smtClean="0">
              <a:solidFill>
                <a:srgbClr val="0070C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Loss of temperature sensation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Uhtoff’s</a:t>
            </a:r>
            <a:r>
              <a:rPr lang="en-US" sz="2400" b="1" dirty="0" smtClean="0">
                <a:solidFill>
                  <a:srgbClr val="0070C0"/>
                </a:solidFill>
              </a:rPr>
              <a:t> sign- decreased motor function  after taking</a:t>
            </a:r>
          </a:p>
          <a:p>
            <a:r>
              <a:rPr lang="en-US" sz="2400" b="1" dirty="0" smtClean="0">
                <a:solidFill>
                  <a:srgbClr val="0070C0"/>
                </a:solidFill>
              </a:rPr>
              <a:t>a hot bath or shower.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Heat intolerance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Seizures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Loss of balance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Poor coordination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0070C0"/>
                </a:solidFill>
              </a:rPr>
              <a:t>Muscle spasticity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2400" b="1" dirty="0" smtClean="0">
              <a:solidFill>
                <a:srgbClr val="0070C0"/>
              </a:solidFill>
            </a:endParaRPr>
          </a:p>
          <a:p>
            <a:endParaRPr lang="en-US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6298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693</TotalTime>
  <Words>982</Words>
  <Application>Microsoft Office PowerPoint</Application>
  <PresentationFormat>On-screen Show (4:3)</PresentationFormat>
  <Paragraphs>150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Angles</vt:lpstr>
      <vt:lpstr>PowerPoint Presentation</vt:lpstr>
      <vt:lpstr>MULTIPLE SCLEROSIS</vt:lpstr>
      <vt:lpstr>MULTIPLE SCLEROSIS</vt:lpstr>
      <vt:lpstr>PowerPoint Presentation</vt:lpstr>
      <vt:lpstr>Ms incidence</vt:lpstr>
      <vt:lpstr>PowerPoint Presentation</vt:lpstr>
      <vt:lpstr>Etiology </vt:lpstr>
      <vt:lpstr>Signs and Symptoms</vt:lpstr>
      <vt:lpstr>Signs and symptoms</vt:lpstr>
      <vt:lpstr>Test and diagnosis</vt:lpstr>
      <vt:lpstr>Images of lesions in the brain and spinal cord</vt:lpstr>
      <vt:lpstr>Courses of ms</vt:lpstr>
      <vt:lpstr>Courses of ms</vt:lpstr>
      <vt:lpstr>Treatments and medications</vt:lpstr>
      <vt:lpstr>Treatments and medications</vt:lpstr>
      <vt:lpstr>Treatments and medications</vt:lpstr>
      <vt:lpstr> nursing management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dot austin</dc:creator>
  <cp:lastModifiedBy>dot austin</cp:lastModifiedBy>
  <cp:revision>66</cp:revision>
  <dcterms:created xsi:type="dcterms:W3CDTF">2012-03-28T02:26:46Z</dcterms:created>
  <dcterms:modified xsi:type="dcterms:W3CDTF">2012-04-12T06:27:06Z</dcterms:modified>
</cp:coreProperties>
</file>