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12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9"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1"/>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1"/>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a:xfrm>
            <a:off x="2640598" y="6377460"/>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00D9B65-F8F3-41CA-A983-C6BC5A7BA868}"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00D9B65-F8F3-41CA-A983-C6BC5A7BA868}" type="datetimeFigureOut">
              <a:rPr lang="en-US" smtClean="0"/>
              <a:pPr/>
              <a:t>3/22/2013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00D9B65-F8F3-41CA-A983-C6BC5A7BA868}" type="datetimeFigureOut">
              <a:rPr lang="en-US" smtClean="0"/>
              <a:pPr/>
              <a:t>3/22/2013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D9B65-F8F3-41CA-A983-C6BC5A7BA868}" type="datetimeFigureOut">
              <a:rPr lang="en-US" smtClean="0"/>
              <a:pPr/>
              <a:t>3/22/2013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8" y="1743134"/>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0D9B65-F8F3-41CA-A983-C6BC5A7BA868}"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6"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400D9B65-F8F3-41CA-A983-C6BC5A7BA868}" type="datetimeFigureOut">
              <a:rPr lang="en-US" smtClean="0"/>
              <a:pPr/>
              <a:t>3/22/2013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5EFCA69-55B4-4283-AE0D-C3EF9A1F6A4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2" y="1"/>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00D9B65-F8F3-41CA-A983-C6BC5A7BA868}" type="datetimeFigureOut">
              <a:rPr lang="en-US" smtClean="0"/>
              <a:pPr/>
              <a:t>3/22/2013</a:t>
            </a:fld>
            <a:endParaRPr lang="en-US"/>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5EFCA69-55B4-4283-AE0D-C3EF9A1F6A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600200"/>
            <a:ext cx="8077200" cy="1673352"/>
          </a:xfrm>
        </p:spPr>
        <p:txBody>
          <a:bodyPr>
            <a:normAutofit fontScale="90000"/>
          </a:bodyPr>
          <a:lstStyle/>
          <a:p>
            <a:r>
              <a:rPr lang="en-US" dirty="0" smtClean="0"/>
              <a:t>EBP Presentation</a:t>
            </a:r>
            <a:br>
              <a:rPr lang="en-US" dirty="0" smtClean="0"/>
            </a:br>
            <a:r>
              <a:rPr lang="en-US" dirty="0" smtClean="0"/>
              <a:t/>
            </a:r>
            <a:br>
              <a:rPr lang="en-US" dirty="0" smtClean="0"/>
            </a:br>
            <a:r>
              <a:rPr lang="en-US" dirty="0" smtClean="0"/>
              <a:t>Nick Simonovich</a:t>
            </a:r>
            <a:br>
              <a:rPr lang="en-US" dirty="0" smtClean="0"/>
            </a:br>
            <a:r>
              <a:rPr lang="en-US" dirty="0" smtClean="0"/>
              <a:t>Jeremy Bunce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Introduction</a:t>
            </a:r>
            <a:endParaRPr lang="en-US" sz="7200" dirty="0"/>
          </a:p>
        </p:txBody>
      </p:sp>
      <p:sp>
        <p:nvSpPr>
          <p:cNvPr id="3" name="Content Placeholder 2"/>
          <p:cNvSpPr>
            <a:spLocks noGrp="1"/>
          </p:cNvSpPr>
          <p:nvPr>
            <p:ph idx="1"/>
          </p:nvPr>
        </p:nvSpPr>
        <p:spPr/>
        <p:txBody>
          <a:bodyPr>
            <a:noAutofit/>
          </a:bodyPr>
          <a:lstStyle/>
          <a:p>
            <a:pPr algn="ctr"/>
            <a:r>
              <a:rPr lang="en-US" sz="3800" dirty="0" smtClean="0"/>
              <a:t>Safe intake of oral fluid is an important aspect of nursing care. Modifying the viscosity of liquids properly for dysphagia patients can help prevent serious complications such as malnutrition, dehydration, aspiration pneumonia, and even death. </a:t>
            </a:r>
          </a:p>
          <a:p>
            <a:pPr>
              <a:buNone/>
            </a:pPr>
            <a:r>
              <a:rPr lang="en-US" sz="1000" dirty="0" smtClean="0"/>
              <a:t>Garcia, J., Chambers, E., Clark, M., </a:t>
            </a:r>
            <a:r>
              <a:rPr lang="en-US" sz="1000" dirty="0" err="1" smtClean="0"/>
              <a:t>Helverson</a:t>
            </a:r>
            <a:r>
              <a:rPr lang="en-US" sz="1000" dirty="0" smtClean="0"/>
              <a:t>, J., </a:t>
            </a:r>
            <a:r>
              <a:rPr lang="en-US" sz="1000" dirty="0" err="1" smtClean="0"/>
              <a:t>Matta</a:t>
            </a:r>
            <a:r>
              <a:rPr lang="en-US" sz="1000" dirty="0" smtClean="0"/>
              <a:t>, Z. (2009). Quality of Care Issues For Dysphagia: Modifications Involving Oral Fluids. Journal of Clinical Nursing,19,1618-1624.</a:t>
            </a:r>
            <a:endParaRPr lang="en-US" sz="1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Definition</a:t>
            </a:r>
            <a:endParaRPr lang="en-US" sz="7200" dirty="0"/>
          </a:p>
        </p:txBody>
      </p:sp>
      <p:sp>
        <p:nvSpPr>
          <p:cNvPr id="3" name="Content Placeholder 2"/>
          <p:cNvSpPr>
            <a:spLocks noGrp="1"/>
          </p:cNvSpPr>
          <p:nvPr>
            <p:ph idx="1"/>
          </p:nvPr>
        </p:nvSpPr>
        <p:spPr/>
        <p:txBody>
          <a:bodyPr>
            <a:normAutofit lnSpcReduction="10000"/>
          </a:bodyPr>
          <a:lstStyle/>
          <a:p>
            <a:pPr algn="ctr"/>
            <a:r>
              <a:rPr lang="en-US" dirty="0" smtClean="0"/>
              <a:t>Dysphagia is the condition in which swallowing is painful or difficult.</a:t>
            </a:r>
          </a:p>
          <a:p>
            <a:pPr lvl="1"/>
            <a:endParaRPr lang="en-US" sz="1100" dirty="0" smtClean="0"/>
          </a:p>
          <a:p>
            <a:pPr lvl="1">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lgn="ctr"/>
            <a:endParaRPr lang="en-US" dirty="0" smtClean="0"/>
          </a:p>
          <a:p>
            <a:pPr algn="ctr"/>
            <a:r>
              <a:rPr lang="en-US" dirty="0" smtClean="0"/>
              <a:t>Viscosity is a property of solids, liquids, and gases that represents their resistance to flow.  Modifying liquids includes changing the fluid thickness to maintain safe intake of oral fluids. 	</a:t>
            </a:r>
          </a:p>
          <a:p>
            <a:pPr lvl="1"/>
            <a:endParaRPr lang="en-US" sz="1100" dirty="0" smtClean="0"/>
          </a:p>
          <a:p>
            <a:pPr lvl="1">
              <a:buNone/>
            </a:pPr>
            <a:r>
              <a:rPr lang="en-US" sz="1100" dirty="0" smtClean="0"/>
              <a:t>Potter, P.A. &amp; Perry, A.G. (2009). </a:t>
            </a:r>
            <a:r>
              <a:rPr lang="en-US" sz="1100" i="1" dirty="0" smtClean="0"/>
              <a:t>Fundamentals of Nursing</a:t>
            </a:r>
            <a:r>
              <a:rPr lang="en-US" sz="1100" dirty="0" smtClean="0"/>
              <a:t>, 7</a:t>
            </a:r>
            <a:r>
              <a:rPr lang="en-US" sz="1100" baseline="30000" dirty="0" smtClean="0"/>
              <a:t>th</a:t>
            </a:r>
            <a:r>
              <a:rPr lang="en-US" sz="1100" dirty="0" smtClean="0"/>
              <a:t> ed. St Louis: Mosby, 924-925.</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Effective</a:t>
            </a:r>
            <a:endParaRPr lang="en-US" sz="7200" dirty="0"/>
          </a:p>
        </p:txBody>
      </p:sp>
      <p:sp>
        <p:nvSpPr>
          <p:cNvPr id="3" name="Content Placeholder 2"/>
          <p:cNvSpPr>
            <a:spLocks noGrp="1"/>
          </p:cNvSpPr>
          <p:nvPr>
            <p:ph idx="1"/>
          </p:nvPr>
        </p:nvSpPr>
        <p:spPr/>
        <p:txBody>
          <a:bodyPr/>
          <a:lstStyle/>
          <a:p>
            <a:pPr algn="ctr"/>
            <a:r>
              <a:rPr lang="en-US" dirty="0" smtClean="0"/>
              <a:t>Meeting the National Dysphagia Diet recommended ranges for viscosity by following the guidelines set in the laboratory settings and following the package preparation directions</a:t>
            </a:r>
          </a:p>
          <a:p>
            <a:endParaRPr lang="en-US" dirty="0" smtClean="0"/>
          </a:p>
          <a:p>
            <a:pPr marL="438912" lvl="1" indent="-320040">
              <a:spcBef>
                <a:spcPts val="0"/>
              </a:spcBef>
              <a:buClr>
                <a:schemeClr val="accent1"/>
              </a:buClr>
              <a:buSzPct val="80000"/>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Effective</a:t>
            </a:r>
            <a:endParaRPr lang="en-US" sz="7200" dirty="0"/>
          </a:p>
        </p:txBody>
      </p:sp>
      <p:sp>
        <p:nvSpPr>
          <p:cNvPr id="3" name="Content Placeholder 2"/>
          <p:cNvSpPr>
            <a:spLocks noGrp="1"/>
          </p:cNvSpPr>
          <p:nvPr>
            <p:ph idx="1"/>
          </p:nvPr>
        </p:nvSpPr>
        <p:spPr/>
        <p:txBody>
          <a:bodyPr/>
          <a:lstStyle/>
          <a:p>
            <a:pPr algn="ctr"/>
            <a:r>
              <a:rPr lang="en-US" dirty="0" smtClean="0"/>
              <a:t>Focused instruction and training for modifying liquids</a:t>
            </a:r>
          </a:p>
          <a:p>
            <a:pPr marL="438912" lvl="1" indent="-320040">
              <a:spcBef>
                <a:spcPts val="0"/>
              </a:spcBef>
              <a:buClr>
                <a:schemeClr val="accent1"/>
              </a:buClr>
              <a:buSzPct val="80000"/>
              <a:buNone/>
            </a:pPr>
            <a:endParaRPr lang="en-US" dirty="0" smtClean="0"/>
          </a:p>
          <a:p>
            <a:pPr marL="438912" lvl="1" indent="-320040">
              <a:spcBef>
                <a:spcPts val="0"/>
              </a:spcBef>
              <a:buClr>
                <a:schemeClr val="accent1"/>
              </a:buClr>
              <a:buSzPct val="80000"/>
              <a:buNone/>
            </a:pPr>
            <a:r>
              <a:rPr lang="en-US" sz="1100" dirty="0" smtClean="0"/>
              <a:t>Garcia</a:t>
            </a:r>
            <a:r>
              <a:rPr lang="en-US" sz="1100" dirty="0" smtClean="0"/>
              <a:t>,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Harmful</a:t>
            </a:r>
            <a:endParaRPr lang="en-US" sz="7200" dirty="0"/>
          </a:p>
        </p:txBody>
      </p:sp>
      <p:sp>
        <p:nvSpPr>
          <p:cNvPr id="3" name="Content Placeholder 2"/>
          <p:cNvSpPr>
            <a:spLocks noGrp="1"/>
          </p:cNvSpPr>
          <p:nvPr>
            <p:ph idx="1"/>
          </p:nvPr>
        </p:nvSpPr>
        <p:spPr/>
        <p:txBody>
          <a:bodyPr/>
          <a:lstStyle/>
          <a:p>
            <a:pPr algn="ctr"/>
            <a:r>
              <a:rPr lang="en-US" dirty="0" smtClean="0"/>
              <a:t>Alterations in the following:</a:t>
            </a:r>
          </a:p>
          <a:p>
            <a:pPr algn="ctr">
              <a:buNone/>
            </a:pPr>
            <a:endParaRPr lang="en-US" dirty="0" smtClean="0"/>
          </a:p>
          <a:p>
            <a:pPr algn="ctr"/>
            <a:r>
              <a:rPr lang="en-US" dirty="0" smtClean="0"/>
              <a:t>T</a:t>
            </a:r>
            <a:r>
              <a:rPr lang="en-US" dirty="0" smtClean="0"/>
              <a:t>ype </a:t>
            </a:r>
            <a:r>
              <a:rPr lang="en-US" dirty="0" smtClean="0"/>
              <a:t>of thickening agent</a:t>
            </a:r>
          </a:p>
          <a:p>
            <a:pPr algn="ctr"/>
            <a:r>
              <a:rPr lang="en-US" dirty="0" smtClean="0"/>
              <a:t>Type of </a:t>
            </a:r>
            <a:r>
              <a:rPr lang="en-US" dirty="0" smtClean="0"/>
              <a:t>base liquids</a:t>
            </a:r>
          </a:p>
          <a:p>
            <a:pPr algn="ctr"/>
            <a:r>
              <a:rPr lang="en-US" dirty="0" smtClean="0"/>
              <a:t>Temperature of the liquid</a:t>
            </a:r>
          </a:p>
          <a:p>
            <a:pPr algn="ctr"/>
            <a:r>
              <a:rPr lang="en-US" dirty="0" smtClean="0"/>
              <a:t>Amount of time the sample is thickened</a:t>
            </a:r>
          </a:p>
          <a:p>
            <a:endParaRPr lang="en-US" dirty="0" smtClean="0"/>
          </a:p>
          <a:p>
            <a:pPr marL="438912" lvl="1" indent="-320040">
              <a:spcBef>
                <a:spcPts val="0"/>
              </a:spcBef>
              <a:buClr>
                <a:schemeClr val="accent1"/>
              </a:buClr>
              <a:buSzPct val="80000"/>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Not Effective</a:t>
            </a:r>
            <a:endParaRPr lang="en-US" sz="7200" dirty="0"/>
          </a:p>
        </p:txBody>
      </p:sp>
      <p:sp>
        <p:nvSpPr>
          <p:cNvPr id="3" name="Content Placeholder 2"/>
          <p:cNvSpPr>
            <a:spLocks noGrp="1"/>
          </p:cNvSpPr>
          <p:nvPr>
            <p:ph idx="1"/>
          </p:nvPr>
        </p:nvSpPr>
        <p:spPr/>
        <p:txBody>
          <a:bodyPr/>
          <a:lstStyle/>
          <a:p>
            <a:pPr algn="ctr"/>
            <a:r>
              <a:rPr lang="en-US" dirty="0" smtClean="0"/>
              <a:t>Lack of information causing care providers to be non-compliant in executing feeding strategies</a:t>
            </a:r>
          </a:p>
          <a:p>
            <a:endParaRPr lang="en-US" dirty="0" smtClean="0"/>
          </a:p>
          <a:p>
            <a:pPr marL="438912" lvl="1" indent="-320040">
              <a:spcBef>
                <a:spcPts val="0"/>
              </a:spcBef>
              <a:buClr>
                <a:schemeClr val="accent1"/>
              </a:buClr>
              <a:buSzPct val="80000"/>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Level of Evidence</a:t>
            </a:r>
            <a:endParaRPr lang="en-US" sz="7200" dirty="0"/>
          </a:p>
        </p:txBody>
      </p:sp>
      <p:sp>
        <p:nvSpPr>
          <p:cNvPr id="3" name="Content Placeholder 2"/>
          <p:cNvSpPr>
            <a:spLocks noGrp="1"/>
          </p:cNvSpPr>
          <p:nvPr>
            <p:ph idx="1"/>
          </p:nvPr>
        </p:nvSpPr>
        <p:spPr/>
        <p:txBody>
          <a:bodyPr>
            <a:normAutofit fontScale="77500" lnSpcReduction="20000"/>
          </a:bodyPr>
          <a:lstStyle/>
          <a:p>
            <a:r>
              <a:rPr lang="en-US" dirty="0" smtClean="0"/>
              <a:t>Level I</a:t>
            </a:r>
          </a:p>
          <a:p>
            <a:pPr lvl="1"/>
            <a:r>
              <a:rPr lang="en-US" dirty="0" smtClean="0"/>
              <a:t>Randomized controlled trial, systematic review or meta-analysis</a:t>
            </a:r>
          </a:p>
          <a:p>
            <a:r>
              <a:rPr lang="en-US" dirty="0" smtClean="0"/>
              <a:t>Level II</a:t>
            </a:r>
          </a:p>
          <a:p>
            <a:pPr lvl="1"/>
            <a:r>
              <a:rPr lang="en-US" dirty="0" smtClean="0"/>
              <a:t>Other studies, such as quasi-experimental, </a:t>
            </a:r>
            <a:r>
              <a:rPr lang="en-US" dirty="0" err="1" smtClean="0"/>
              <a:t>correlational</a:t>
            </a:r>
            <a:r>
              <a:rPr lang="en-US" dirty="0" smtClean="0"/>
              <a:t>, descriptive, survey, evaluation, and qualitative</a:t>
            </a:r>
          </a:p>
          <a:p>
            <a:r>
              <a:rPr lang="en-US" dirty="0" smtClean="0"/>
              <a:t>Level III</a:t>
            </a:r>
          </a:p>
          <a:p>
            <a:pPr lvl="1"/>
            <a:r>
              <a:rPr lang="en-US" dirty="0" smtClean="0"/>
              <a:t>Expert opinions or consensus statements</a:t>
            </a:r>
          </a:p>
          <a:p>
            <a:r>
              <a:rPr lang="en-US" dirty="0" smtClean="0">
                <a:solidFill>
                  <a:srgbClr val="FF0000"/>
                </a:solidFill>
              </a:rPr>
              <a:t>Level IV</a:t>
            </a:r>
          </a:p>
          <a:p>
            <a:pPr lvl="1"/>
            <a:r>
              <a:rPr lang="en-US" dirty="0" smtClean="0">
                <a:solidFill>
                  <a:srgbClr val="FF0000"/>
                </a:solidFill>
              </a:rPr>
              <a:t>Case reports and low-level case-control and cohort studies</a:t>
            </a:r>
          </a:p>
          <a:p>
            <a:r>
              <a:rPr lang="en-US" dirty="0" smtClean="0"/>
              <a:t>Level V</a:t>
            </a:r>
          </a:p>
          <a:p>
            <a:pPr lvl="1"/>
            <a:r>
              <a:rPr lang="en-US" dirty="0" smtClean="0"/>
              <a:t>Expert opinion or consensus based on experience</a:t>
            </a:r>
          </a:p>
          <a:p>
            <a:pPr lvl="1"/>
            <a:endParaRPr lang="en-US" dirty="0" smtClean="0"/>
          </a:p>
          <a:p>
            <a:pPr lvl="1"/>
            <a:r>
              <a:rPr lang="en-US" sz="1400" dirty="0" smtClean="0"/>
              <a:t>National Council of State Boards of Nursing. (April 2006). Systematic review of studies of nursing education outcomes: An 	evolving  review. Retrieved March 1, 2009 from  </a:t>
            </a:r>
            <a:r>
              <a:rPr lang="en-US" sz="1400" u="sng" dirty="0" smtClean="0"/>
              <a:t>www.ncsbn.org/Final_Sys_Review</a:t>
            </a:r>
            <a:endParaRPr lang="en-US" sz="1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Summary</a:t>
            </a:r>
            <a:endParaRPr lang="en-US" sz="7200" dirty="0"/>
          </a:p>
        </p:txBody>
      </p:sp>
      <p:sp>
        <p:nvSpPr>
          <p:cNvPr id="3" name="Content Placeholder 2"/>
          <p:cNvSpPr>
            <a:spLocks noGrp="1"/>
          </p:cNvSpPr>
          <p:nvPr>
            <p:ph idx="1"/>
          </p:nvPr>
        </p:nvSpPr>
        <p:spPr/>
        <p:txBody>
          <a:bodyPr/>
          <a:lstStyle/>
          <a:p>
            <a:r>
              <a:rPr lang="en-US" dirty="0" smtClean="0"/>
              <a:t>Results suggest that many patients are served modified liquids that are too thick or too thin in relation to their target level of thickness, possibly increasing risk of further medical complications for those who consume them.</a:t>
            </a:r>
          </a:p>
          <a:p>
            <a:endParaRPr lang="en-US" dirty="0" smtClean="0"/>
          </a:p>
          <a:p>
            <a:pPr marL="438912" lvl="1" indent="-320040">
              <a:spcBef>
                <a:spcPts val="0"/>
              </a:spcBef>
              <a:buClr>
                <a:schemeClr val="accent1"/>
              </a:buClr>
              <a:buSzPct val="80000"/>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Custom 1">
      <a:dk1>
        <a:sysClr val="windowText" lastClr="000000"/>
      </a:dk1>
      <a:lt1>
        <a:sysClr val="window" lastClr="FFFFFF"/>
      </a:lt1>
      <a:dk2>
        <a:srgbClr val="5A6378"/>
      </a:dk2>
      <a:lt2>
        <a:srgbClr val="D4D4D6"/>
      </a:lt2>
      <a:accent1>
        <a:srgbClr val="FFFF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TotalTime>
  <Words>563</Words>
  <Application>Microsoft Office PowerPoint</Application>
  <PresentationFormat>On-screen Show (4:3)</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Module</vt:lpstr>
      <vt:lpstr>EBP Presentation  Nick Simonovich Jeremy Bunce</vt:lpstr>
      <vt:lpstr>Introduction</vt:lpstr>
      <vt:lpstr>Definition</vt:lpstr>
      <vt:lpstr>Effective</vt:lpstr>
      <vt:lpstr>Possibly Effective</vt:lpstr>
      <vt:lpstr>Possibly Harmful</vt:lpstr>
      <vt:lpstr>Not Effective</vt:lpstr>
      <vt:lpstr>Level of Evidence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dc:creator>
  <cp:lastModifiedBy>Nick</cp:lastModifiedBy>
  <cp:revision>20</cp:revision>
  <dcterms:created xsi:type="dcterms:W3CDTF">2013-03-22T01:40:56Z</dcterms:created>
  <dcterms:modified xsi:type="dcterms:W3CDTF">2013-03-22T16:23:38Z</dcterms:modified>
</cp:coreProperties>
</file>