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6" r:id="rId2"/>
    <p:sldId id="257" r:id="rId3"/>
    <p:sldId id="258" r:id="rId4"/>
    <p:sldId id="259" r:id="rId5"/>
    <p:sldId id="260" r:id="rId6"/>
    <p:sldId id="261" r:id="rId7"/>
    <p:sldId id="262" r:id="rId8"/>
    <p:sldId id="274" r:id="rId9"/>
    <p:sldId id="263" r:id="rId10"/>
    <p:sldId id="275" r:id="rId11"/>
    <p:sldId id="287" r:id="rId12"/>
    <p:sldId id="264" r:id="rId13"/>
    <p:sldId id="265" r:id="rId14"/>
    <p:sldId id="267" r:id="rId15"/>
    <p:sldId id="268" r:id="rId16"/>
    <p:sldId id="269" r:id="rId17"/>
    <p:sldId id="270" r:id="rId18"/>
    <p:sldId id="271" r:id="rId19"/>
    <p:sldId id="272" r:id="rId20"/>
    <p:sldId id="285" r:id="rId21"/>
    <p:sldId id="273"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29" autoAdjust="0"/>
    <p:restoredTop sz="60496" autoAdjust="0"/>
  </p:normalViewPr>
  <p:slideViewPr>
    <p:cSldViewPr>
      <p:cViewPr>
        <p:scale>
          <a:sx n="70" d="100"/>
          <a:sy n="70" d="100"/>
        </p:scale>
        <p:origin x="-1884" y="-5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yersho\Desktop\Holly%20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ussarm\Dropbox\OLN%20abstract%202012\Copy%20of%20Holly%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Scenario</a:t>
            </a:r>
            <a:r>
              <a:rPr lang="en-US" baseline="0"/>
              <a:t> 1</a:t>
            </a:r>
            <a:endParaRPr lang="en-US"/>
          </a:p>
        </c:rich>
      </c:tx>
      <c:layout/>
    </c:title>
    <c:view3D>
      <c:rAngAx val="1"/>
    </c:view3D>
    <c:plotArea>
      <c:layout/>
      <c:bar3DChart>
        <c:barDir val="bar"/>
        <c:grouping val="clustered"/>
        <c:ser>
          <c:idx val="0"/>
          <c:order val="0"/>
          <c:tx>
            <c:strRef>
              <c:f>'Diabetes 2012'!$A$3</c:f>
              <c:strCache>
                <c:ptCount val="1"/>
                <c:pt idx="0">
                  <c:v>Junior Students</c:v>
                </c:pt>
              </c:strCache>
            </c:strRef>
          </c:tx>
          <c:cat>
            <c:strRef>
              <c:f>'Diabetes 2012'!$B$1:$E$1</c:f>
              <c:strCache>
                <c:ptCount val="4"/>
                <c:pt idx="0">
                  <c:v>Exemplary (4)</c:v>
                </c:pt>
                <c:pt idx="1">
                  <c:v>Accomplished (3)</c:v>
                </c:pt>
                <c:pt idx="2">
                  <c:v>Developing (2)</c:v>
                </c:pt>
                <c:pt idx="3">
                  <c:v>Beginning (1)</c:v>
                </c:pt>
              </c:strCache>
            </c:strRef>
          </c:cat>
          <c:val>
            <c:numRef>
              <c:f>'Diabetes 2012'!$B$2:$E$2</c:f>
              <c:numCache>
                <c:formatCode>0%</c:formatCode>
                <c:ptCount val="4"/>
                <c:pt idx="0">
                  <c:v>0</c:v>
                </c:pt>
                <c:pt idx="1">
                  <c:v>0.26</c:v>
                </c:pt>
                <c:pt idx="2">
                  <c:v>0.58000000000000052</c:v>
                </c:pt>
                <c:pt idx="3">
                  <c:v>0.16000000000000023</c:v>
                </c:pt>
              </c:numCache>
            </c:numRef>
          </c:val>
        </c:ser>
        <c:shape val="cylinder"/>
        <c:axId val="69064960"/>
        <c:axId val="69076480"/>
        <c:axId val="0"/>
      </c:bar3DChart>
      <c:catAx>
        <c:axId val="69064960"/>
        <c:scaling>
          <c:orientation val="minMax"/>
        </c:scaling>
        <c:axPos val="l"/>
        <c:tickLblPos val="nextTo"/>
        <c:crossAx val="69076480"/>
        <c:crosses val="autoZero"/>
        <c:auto val="1"/>
        <c:lblAlgn val="ctr"/>
        <c:lblOffset val="100"/>
      </c:catAx>
      <c:valAx>
        <c:axId val="69076480"/>
        <c:scaling>
          <c:orientation val="minMax"/>
        </c:scaling>
        <c:axPos val="b"/>
        <c:majorGridlines/>
        <c:numFmt formatCode="0%" sourceLinked="1"/>
        <c:tickLblPos val="nextTo"/>
        <c:crossAx val="69064960"/>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0"/>
  <c:chart>
    <c:title>
      <c:tx>
        <c:rich>
          <a:bodyPr/>
          <a:lstStyle/>
          <a:p>
            <a:pPr>
              <a:defRPr/>
            </a:pPr>
            <a:r>
              <a:rPr lang="en-US"/>
              <a:t>Scenario 4</a:t>
            </a:r>
          </a:p>
        </c:rich>
      </c:tx>
      <c:layout/>
    </c:title>
    <c:view3D>
      <c:rAngAx val="1"/>
    </c:view3D>
    <c:plotArea>
      <c:layout/>
      <c:bar3DChart>
        <c:barDir val="bar"/>
        <c:grouping val="clustered"/>
        <c:ser>
          <c:idx val="0"/>
          <c:order val="0"/>
          <c:tx>
            <c:strRef>
              <c:f>'Comprehensive 2012'!$A$3</c:f>
              <c:strCache>
                <c:ptCount val="1"/>
                <c:pt idx="0">
                  <c:v>Students</c:v>
                </c:pt>
              </c:strCache>
            </c:strRef>
          </c:tx>
          <c:cat>
            <c:strRef>
              <c:f>'Comprehensive 2012'!$B$1:$E$1</c:f>
              <c:strCache>
                <c:ptCount val="4"/>
                <c:pt idx="0">
                  <c:v>Exemplary (4)</c:v>
                </c:pt>
                <c:pt idx="1">
                  <c:v>Accomplished (3)</c:v>
                </c:pt>
                <c:pt idx="2">
                  <c:v>Developing (2)</c:v>
                </c:pt>
                <c:pt idx="3">
                  <c:v>Beginning (1)</c:v>
                </c:pt>
              </c:strCache>
            </c:strRef>
          </c:cat>
          <c:val>
            <c:numRef>
              <c:f>'Comprehensive 2012'!$B$2:$E$2</c:f>
              <c:numCache>
                <c:formatCode>0%</c:formatCode>
                <c:ptCount val="4"/>
                <c:pt idx="0">
                  <c:v>0.44</c:v>
                </c:pt>
                <c:pt idx="1">
                  <c:v>0.34</c:v>
                </c:pt>
                <c:pt idx="2">
                  <c:v>0.22</c:v>
                </c:pt>
                <c:pt idx="3">
                  <c:v>0</c:v>
                </c:pt>
              </c:numCache>
            </c:numRef>
          </c:val>
        </c:ser>
        <c:shape val="cylinder"/>
        <c:axId val="68921600"/>
        <c:axId val="68927488"/>
        <c:axId val="0"/>
      </c:bar3DChart>
      <c:catAx>
        <c:axId val="68921600"/>
        <c:scaling>
          <c:orientation val="minMax"/>
        </c:scaling>
        <c:axPos val="l"/>
        <c:tickLblPos val="nextTo"/>
        <c:crossAx val="68927488"/>
        <c:crosses val="autoZero"/>
        <c:auto val="1"/>
        <c:lblAlgn val="ctr"/>
        <c:lblOffset val="100"/>
      </c:catAx>
      <c:valAx>
        <c:axId val="68927488"/>
        <c:scaling>
          <c:orientation val="minMax"/>
        </c:scaling>
        <c:axPos val="b"/>
        <c:majorGridlines/>
        <c:numFmt formatCode="0%" sourceLinked="1"/>
        <c:tickLblPos val="nextTo"/>
        <c:crossAx val="68921600"/>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C55A32-E921-42C4-971D-B9F3A3C2ADB5}" type="datetimeFigureOut">
              <a:rPr lang="en-US" smtClean="0"/>
              <a:pPr/>
              <a:t>3/22/2013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FC1998-EE58-4ED3-A7B2-2DC35E9838AB}" type="slidenum">
              <a:rPr lang="en-US" smtClean="0"/>
              <a:pPr/>
              <a:t>‹#›</a:t>
            </a:fld>
            <a:endParaRPr lang="en-US"/>
          </a:p>
        </p:txBody>
      </p:sp>
    </p:spTree>
    <p:extLst>
      <p:ext uri="{BB962C8B-B14F-4D97-AF65-F5344CB8AC3E}">
        <p14:creationId xmlns="" xmlns:p14="http://schemas.microsoft.com/office/powerpoint/2010/main" val="8019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a:t>
            </a:r>
            <a:r>
              <a:rPr lang="en-US" baseline="0" dirty="0" smtClean="0"/>
              <a:t> I am Michelle Bussard and this is Holly Myers, today we will discuss an evaluation tool for HFS.</a:t>
            </a:r>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Lasater's clinical judgment rubric scoring sheet is used as a communication tool between the students and I.  I used key terms / language from the main rubric to guide my feedback to the students, this provided an connection between the scoring sheet with my comments and the rubric itself.  For example…. See next slide.  Not only does it facilitate my communication of the students performance in the scenario to the student, but it also provides the faculty and students a “common language” to encourage feedback and discussion about the scenario.   This communication between the faculty and student then promotes clinical judgment.  Also, the students are able to track their progress towards their personal development of clinical judgment.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the HFS scenario is completed, the simulation facilitator completes the scoring sheet.  The sheet is then emailed to the individual student as a method of communicating a common language of clinical judgment.  Also, the scoring sheet can be emailed to faculty that teach theory or clinical with the students so that follow through can take place in the classroom or clinical setting. </a:t>
            </a:r>
            <a:endParaRPr lang="en-US" dirty="0" smtClean="0"/>
          </a:p>
          <a:p>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Junior</a:t>
            </a:r>
            <a:r>
              <a:rPr lang="en-US" baseline="0" dirty="0" smtClean="0"/>
              <a:t> nursing students </a:t>
            </a:r>
            <a:r>
              <a:rPr lang="en-US" dirty="0" smtClean="0"/>
              <a:t> enrolled in Nursing</a:t>
            </a:r>
            <a:r>
              <a:rPr lang="en-US" baseline="0" dirty="0" smtClean="0"/>
              <a:t> Care of Adults 1 – med/</a:t>
            </a:r>
            <a:r>
              <a:rPr lang="en-US" baseline="0" dirty="0" err="1" smtClean="0"/>
              <a:t>surg</a:t>
            </a:r>
            <a:r>
              <a:rPr lang="en-US" baseline="0" dirty="0" smtClean="0"/>
              <a:t> students.</a:t>
            </a:r>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Scenario 1</a:t>
            </a:r>
          </a:p>
          <a:p>
            <a:r>
              <a:rPr lang="en-US" dirty="0" smtClean="0"/>
              <a:t>Beginner 16%</a:t>
            </a:r>
          </a:p>
          <a:p>
            <a:r>
              <a:rPr lang="en-US" dirty="0" smtClean="0"/>
              <a:t>Developing 58%</a:t>
            </a:r>
          </a:p>
          <a:p>
            <a:r>
              <a:rPr lang="en-US" dirty="0" smtClean="0"/>
              <a:t>Accomplished 26%</a:t>
            </a:r>
          </a:p>
          <a:p>
            <a:r>
              <a:rPr lang="en-US" dirty="0" smtClean="0"/>
              <a:t>Exemplary 0</a:t>
            </a:r>
          </a:p>
          <a:p>
            <a:endParaRPr lang="en-US" dirty="0" smtClean="0"/>
          </a:p>
          <a:p>
            <a:r>
              <a:rPr lang="en-US" dirty="0" smtClean="0"/>
              <a:t>Scenario 4</a:t>
            </a:r>
          </a:p>
          <a:p>
            <a:r>
              <a:rPr lang="en-US" dirty="0" smtClean="0"/>
              <a:t>Beginner 0</a:t>
            </a:r>
          </a:p>
          <a:p>
            <a:r>
              <a:rPr lang="en-US" dirty="0" smtClean="0"/>
              <a:t>Developing 22%</a:t>
            </a:r>
          </a:p>
          <a:p>
            <a:r>
              <a:rPr lang="en-US" dirty="0" smtClean="0"/>
              <a:t>Accomplished 34%</a:t>
            </a:r>
          </a:p>
          <a:p>
            <a:r>
              <a:rPr lang="en-US" dirty="0" smtClean="0"/>
              <a:t>Exemplary 44%</a:t>
            </a:r>
          </a:p>
          <a:p>
            <a:endParaRPr lang="en-US" dirty="0" smtClean="0"/>
          </a:p>
          <a:p>
            <a:r>
              <a:rPr lang="en-US" dirty="0" smtClean="0"/>
              <a:t>Are results indicate that the students showed a progression of clinical judgment from beginner to </a:t>
            </a:r>
            <a:r>
              <a:rPr lang="en-US" dirty="0" err="1" smtClean="0"/>
              <a:t>expemplary</a:t>
            </a:r>
            <a:r>
              <a:rPr lang="en-US" baseline="0" dirty="0" smtClean="0"/>
              <a:t> in a med/</a:t>
            </a:r>
            <a:r>
              <a:rPr lang="en-US" baseline="0" dirty="0" err="1" smtClean="0"/>
              <a:t>surg</a:t>
            </a:r>
            <a:r>
              <a:rPr lang="en-US" baseline="0" dirty="0" smtClean="0"/>
              <a:t> nursing course</a:t>
            </a:r>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Selection – med/</a:t>
            </a:r>
            <a:r>
              <a:rPr lang="en-US" baseline="0" dirty="0" err="1" smtClean="0"/>
              <a:t>surg</a:t>
            </a:r>
            <a:r>
              <a:rPr lang="en-US" baseline="0" dirty="0" smtClean="0"/>
              <a:t> students only reviewed and not the NF, maternal/child or critical care students.</a:t>
            </a:r>
          </a:p>
          <a:p>
            <a:endParaRPr lang="en-US" baseline="0" dirty="0" smtClean="0"/>
          </a:p>
          <a:p>
            <a:r>
              <a:rPr lang="en-US" baseline="0" dirty="0" smtClean="0"/>
              <a:t>Timing – this was data only reviewed during one nursing course and not multiple courses throughout a curriculum.</a:t>
            </a:r>
          </a:p>
          <a:p>
            <a:endParaRPr lang="en-US" baseline="0" dirty="0" smtClean="0"/>
          </a:p>
          <a:p>
            <a:r>
              <a:rPr lang="en-US" dirty="0" smtClean="0"/>
              <a:t>Different</a:t>
            </a:r>
            <a:r>
              <a:rPr lang="en-US" baseline="0" dirty="0" smtClean="0"/>
              <a:t> instructors rated the first scenario and the final scenario, however interrater reliability has been proven with this tool.</a:t>
            </a:r>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Evaluation of clinical judgment development throughout the nursing</a:t>
            </a:r>
            <a:r>
              <a:rPr lang="en-US" baseline="0" dirty="0" smtClean="0"/>
              <a:t> curriculum which can then guide clinical experiences reflective of the learning process in HFS scenarios.</a:t>
            </a:r>
          </a:p>
          <a:p>
            <a:endParaRPr lang="en-US" baseline="0" dirty="0" smtClean="0"/>
          </a:p>
          <a:p>
            <a:r>
              <a:rPr lang="en-US" baseline="0" dirty="0" smtClean="0"/>
              <a:t>Communication between clinical faculty and faculty who teach in the classroom so to try and decrease the theory practice gap.  Example – doing a diabetes simulation and nursing students were unable to connect foot assessment that was taught in the classroom to the simulation situation.  Another example, students were unable to connect the </a:t>
            </a:r>
            <a:r>
              <a:rPr lang="en-US" baseline="0" dirty="0" err="1" smtClean="0"/>
              <a:t>neuro</a:t>
            </a:r>
            <a:r>
              <a:rPr lang="en-US" baseline="0" dirty="0" smtClean="0"/>
              <a:t> assessment taught in the classroom to the stroke simulation scenario</a:t>
            </a:r>
            <a:r>
              <a:rPr lang="en-US" baseline="0" dirty="0" smtClean="0"/>
              <a:t>.</a:t>
            </a:r>
          </a:p>
          <a:p>
            <a:endParaRPr lang="en-US" baseline="0" dirty="0" smtClean="0"/>
          </a:p>
          <a:p>
            <a:r>
              <a:rPr lang="en-US" baseline="0" dirty="0" smtClean="0"/>
              <a:t>An example of how we can use this as a communication tool – students struggled with interpreting insulin slide scales in simulation lab.  I can then </a:t>
            </a:r>
            <a:r>
              <a:rPr lang="en-US" baseline="0" dirty="0" err="1" smtClean="0"/>
              <a:t>notifiy</a:t>
            </a:r>
            <a:r>
              <a:rPr lang="en-US" baseline="0" dirty="0" smtClean="0"/>
              <a:t> the clinical faculty to assign that student to a patient who requires insulin so that the student can integrate the lessons learned in theory, simulation, and then apply it to the clinical setting.</a:t>
            </a:r>
          </a:p>
          <a:p>
            <a:endParaRPr lang="en-US" baseline="0" dirty="0" smtClean="0"/>
          </a:p>
          <a:p>
            <a:r>
              <a:rPr lang="en-US" baseline="0" dirty="0" smtClean="0"/>
              <a:t>Another example of how we can communicate to faculty – I had a student who struggled putting a foley catheter in during </a:t>
            </a:r>
            <a:r>
              <a:rPr lang="en-US" baseline="0" dirty="0" err="1" smtClean="0"/>
              <a:t>sim</a:t>
            </a:r>
            <a:r>
              <a:rPr lang="en-US" baseline="0" dirty="0" smtClean="0"/>
              <a:t> lab.  She was able to verbalize all the steps but when she went to put the catheter in she froze.  So she was referred to the skills lab coordinator for foley remediation.</a:t>
            </a:r>
          </a:p>
          <a:p>
            <a:endParaRPr lang="en-US" dirty="0" smtClean="0"/>
          </a:p>
          <a:p>
            <a:r>
              <a:rPr lang="en-US" dirty="0" smtClean="0"/>
              <a:t>Another example of how we can use this as a communication</a:t>
            </a:r>
            <a:r>
              <a:rPr lang="en-US" baseline="0" dirty="0" smtClean="0"/>
              <a:t> to faculty – one year I had multiple students not know how to waste a medication, we realized that the content was not taught in the classroom so we added the content.</a:t>
            </a:r>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Aditional</a:t>
            </a:r>
            <a:r>
              <a:rPr lang="en-US" baseline="0" dirty="0" smtClean="0"/>
              <a:t> research that can be done:</a:t>
            </a:r>
          </a:p>
          <a:p>
            <a:pPr marL="228600" indent="-228600">
              <a:buAutoNum type="arabicPeriod"/>
            </a:pPr>
            <a:r>
              <a:rPr lang="en-US" baseline="0" dirty="0" smtClean="0"/>
              <a:t>Use the Clinical Judgment rubric in additional nursing courses and evaluate its effectiveness in evaluating clinical judgment</a:t>
            </a:r>
          </a:p>
          <a:p>
            <a:pPr marL="228600" indent="-228600">
              <a:buAutoNum type="arabicPeriod"/>
            </a:pPr>
            <a:r>
              <a:rPr lang="en-US" baseline="0" dirty="0" smtClean="0"/>
              <a:t>Use the rubric to identify if a student progresses in the development of clinical judgment between the junior and senior year.  Use the same clinical scenario and then evaluate the student with rubric.  This will help identify if students progress in clinical judgment and also if retention of knowledge is obtained.  In personal communication between myself and Kathie Lasater who created the Lasater rubric, she said that students should be in the accomplished level of all 11 dimensions upon graduation.  I think it would be beneficial to evaluate a student between junior and senior year to see if all 11 dimensions are at least accomplished.</a:t>
            </a:r>
          </a:p>
          <a:p>
            <a:pPr marL="228600" indent="-228600">
              <a:buAutoNum type="arabicPeriod"/>
            </a:pPr>
            <a:r>
              <a:rPr lang="en-US" baseline="0" dirty="0" smtClean="0"/>
              <a:t>I am currently working on my dissertation with the topic of clinical judgment development with associated reflection journals after students participate in four progressive simulation scenarios.  The purpose is to see if reflective journaling is a good strategy to assist nursing students in the development of clinical judgment</a:t>
            </a:r>
          </a:p>
          <a:p>
            <a:pPr marL="228600" indent="-228600">
              <a:buAutoNum type="arabicPeriod"/>
            </a:pPr>
            <a:r>
              <a:rPr lang="en-US" baseline="0" dirty="0" smtClean="0"/>
              <a:t>Another study would be to have an experimental study to identify if video recording of the simulation scenarios and then students viewing the scenarios improves clinical judgment</a:t>
            </a:r>
            <a:r>
              <a:rPr lang="en-US" baseline="0" dirty="0" smtClean="0"/>
              <a:t>.  Currently, I have the students view a video of each simulation experience and then write a reflective journal.  Research needs to be done to identify if viewing of the videos results in an improvement in clinical judgment.</a:t>
            </a:r>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30</a:t>
            </a:fld>
            <a:endParaRPr lang="en-US"/>
          </a:p>
        </p:txBody>
      </p:sp>
    </p:spTree>
    <p:extLst>
      <p:ext uri="{BB962C8B-B14F-4D97-AF65-F5344CB8AC3E}">
        <p14:creationId xmlns="" xmlns:p14="http://schemas.microsoft.com/office/powerpoint/2010/main" val="33077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a:t>
            </a:r>
            <a:r>
              <a:rPr lang="en-US" baseline="0" dirty="0" smtClean="0"/>
              <a:t> are to:  1.  describe a reliable and valid evaluation tool for HFS and 2.  identify how to implement LCJR into HFS.</a:t>
            </a:r>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 began</a:t>
            </a:r>
            <a:r>
              <a:rPr lang="en-US" baseline="0" dirty="0" smtClean="0"/>
              <a:t> using HFS in 2007, I did not have a method to evaluate clinical judgment development with HFS scenarios.  Students came unprepared for the simulations and did not take the scenarios seriously.  I initially used oral debriefing as a means of helping students form clinical judgments as well as evaluate them.  However, I found that was not as effective as we were hoping for.  In 2009, I decided to incorporate the use of the clinical evaluation tool with competencies specific to the simulation scenarios.  Students were rated as Satisfactory, Needs Improvement, or Unsatisfactory.  However, students that received a NI or U felt very demoralized and many times left the simulation lab in tears because they were fearful that the NI or U would result in failure from clinical.  I tried developing a tool where I could rate the student with points, one point that he or she completed a skill such as identified the patient or performed a sterile dressing correctly, or gave an IM injection correctly.  However, it was identified that not every student participating in the scenario did all the skills listed on the tool, so the student grades were very low.</a:t>
            </a:r>
          </a:p>
          <a:p>
            <a:endParaRPr lang="en-US" baseline="0" dirty="0" smtClean="0"/>
          </a:p>
          <a:p>
            <a:r>
              <a:rPr lang="en-US" baseline="0" dirty="0" smtClean="0"/>
              <a:t>Finally, in 2011 I found the Lasater Clinical Judgment Rubric and implemented it in the junior medical/surgical nursing course.  This tool has been beneficial in helping faculty communicate with students what his or her clinical judgment is within each simulation scenario.  Holly will be discussing the rubric in more depth. </a:t>
            </a:r>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med/surg</a:t>
            </a:r>
            <a:r>
              <a:rPr lang="en-US" baseline="0" dirty="0" smtClean="0"/>
              <a:t> nursing course, we do four progressive simulation scenarios.  The scenarios become more complex as the students gain more knowledge and skills throughout the semester.  Students are evaluated in each scenario using LCJR in all four scenarios.  </a:t>
            </a:r>
            <a:endParaRPr lang="en-US" dirty="0" smtClean="0"/>
          </a:p>
          <a:p>
            <a:r>
              <a:rPr lang="en-US" dirty="0" smtClean="0"/>
              <a:t>The purpose</a:t>
            </a:r>
            <a:r>
              <a:rPr lang="en-US" baseline="0" dirty="0" smtClean="0"/>
              <a:t> of this nonexperimental descriptive study was to compare the rubrics from the first scenario to the fourth scenario to identify the effectiveness of using LCJR for evaluating the development of clinical judgment after four scenarios.</a:t>
            </a:r>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HFS has increased greatly over</a:t>
            </a:r>
            <a:r>
              <a:rPr lang="en-US" baseline="0" dirty="0" smtClean="0"/>
              <a:t> the last 15 years because of a lack of clinical sites, clinical opportunities, and clinical faculty.  Traditionally, a student participated in clinical experiences and the faculty would evaluate the student with a clinical evaluation tool.  Students need to pass clinical with a satisfactory rating.  Now that HFS is being used to supplement, replace, and enhance some of the clinical hours, the students progress in clinical judgment with HFS also needs to be evaluated.</a:t>
            </a:r>
          </a:p>
          <a:p>
            <a:endParaRPr lang="en-US" baseline="0" dirty="0" smtClean="0"/>
          </a:p>
          <a:p>
            <a:r>
              <a:rPr lang="en-US" baseline="0" dirty="0" smtClean="0"/>
              <a:t>Clinical judgment is salient to the nursing profession and employers expect new graduates to enter the workforce with established clinical judgment skills.  Faculty of schools of nursing need to evaluate a students progress in developing clinical judgment so that he or she knows that a student is ready to graduate and enter the nursing profession.</a:t>
            </a:r>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Tanner (2006) developed a clinical judgment model to assist nurses, nurse educators, and nursing students to better understand how clinical judgment decisions are made.  After an extensive review of the nursing literature, Tanner (2006) identified several themes pertaining to clinical judgment and those themes lead to the development</a:t>
            </a:r>
            <a:r>
              <a:rPr lang="en-US" sz="1200" kern="1200" baseline="0" dirty="0" smtClean="0">
                <a:solidFill>
                  <a:schemeClr val="tx1"/>
                </a:solidFill>
                <a:latin typeface="+mn-lt"/>
                <a:ea typeface="+mn-ea"/>
                <a:cs typeface="+mn-cs"/>
              </a:rPr>
              <a:t> of the model.  The model has four concepts:  </a:t>
            </a:r>
            <a:r>
              <a:rPr lang="en-US" sz="1200" kern="1200" dirty="0" smtClean="0">
                <a:solidFill>
                  <a:schemeClr val="tx1"/>
                </a:solidFill>
                <a:latin typeface="+mn-lt"/>
                <a:ea typeface="+mn-ea"/>
                <a:cs typeface="+mn-cs"/>
              </a:rPr>
              <a:t>noticing, interpreting, responding, and reflecting.</a:t>
            </a:r>
            <a:r>
              <a:rPr lang="en-US"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Noticing is the nurse’s initial grasp of a situation, expectations of a patient situation, knowledge of the patient’s normal patterns, knowledge of similar or previous patient situations, and knowledge from a textbook.  In the interpretation phase of the model, the nurse is using the data from noticing to formulate meaning.  Responding occurs next when the meaning of the data is used to determine appropriate nursing interventions to care for the patient.  Reflection is the last phase of the model.  Reflection-in-action occurs when the nurse assesses the patient situation to determine if the interventions have been effective.  Alteration in the plan of care may be done during this reflective period.  Reflection-on-action occurs after the clinical encounter and the nurse assimilates the learned knowledge to future patient situations.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Within nursing education, the Clinical Judgment Model is a salient concept.  Nurse educators use HFS as a learning activity that promotes the development of clinical judgment.  Developing HFS clinical scenarios assists nursing students in noticing specific patient situations, interpreting data, responding to the situation, and reflecting about the situation. Debriefing is a method of reflection that nurse educators can use to promote reflection-on-action.  Guided debriefing questions within a reflection journal that uses language from the clinical judgment model may help students to formulate cognitive frameworks and decision-making abilities in future patient encounters.</a:t>
            </a:r>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literature shows strong evidence to support the use of HFS as a mechanism to develop prelicensure nursing student clinical judgment.  Oral debriefing sessions should be held immediately after the HFS scenario and this assists nursing students in forming cognitive frameworks and developing clinical judgments that can be used in future patient situations.</a:t>
            </a:r>
          </a:p>
          <a:p>
            <a:endParaRPr lang="en-US" baseline="0" dirty="0" smtClean="0"/>
          </a:p>
          <a:p>
            <a:r>
              <a:rPr lang="en-US" baseline="0" dirty="0" smtClean="0"/>
              <a:t>Various studies indicate that the LCJR is a reliable and valid tool to evaluate a students progression of clinical judgment in HFS.  The tool can be used as a communication between </a:t>
            </a:r>
            <a:r>
              <a:rPr lang="en-US" baseline="0" dirty="0" smtClean="0"/>
              <a:t>faculty </a:t>
            </a:r>
            <a:r>
              <a:rPr lang="en-US" baseline="0" dirty="0" smtClean="0"/>
              <a:t>and students and can also be used to assist in assigning student clinical experiences</a:t>
            </a:r>
            <a:r>
              <a:rPr lang="en-US" baseline="0" dirty="0" smtClean="0"/>
              <a:t>.</a:t>
            </a:r>
          </a:p>
          <a:p>
            <a:endParaRPr lang="en-US" baseline="0" dirty="0" smtClean="0"/>
          </a:p>
          <a:p>
            <a:r>
              <a:rPr lang="en-US" baseline="0" dirty="0" smtClean="0"/>
              <a:t>STRONG EVIDENCE supports HFS and oral debriefing for the development of clinical judgment.</a:t>
            </a:r>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of these 4 stages are described through several dimensions that explain what is meant by each phase. There are a total of 11 dimensions.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beginning student is defined as one who may be confused, ineffective in decision-making, unable to observe multiple facets of information to make a decision, focused on one aspect of care rather than the whole patient, have difficulty with communication, unable to perform nursing skills efficiently, unwilling to improve self or unable to see flaws.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developing student is able to see clusters of data but is unable to make an informed decision, misses some important key pieces of information during data collection, is able to take simple pieces of patient data to form patterns, becomes disorganized easily, communication is difficult but somewhat successful, is hesitant with nursing skills, and makes some effort to become self-aware and improve oneself.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accomplished student uses subjective and objective data to make decisions, focuses on important aspects of data but can also identify less important pieces of data, compares patient data to the patients known patterns, is calm in stressful situations, is a leader, communicates well, prioritizes patient care, is proficient in nursing skills, and is able to identify strengths and weakness and alternative methods in caring for patients.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 exemplary student is able to recognize subtle pieces of data to make appropriate clinical decisions, is able to make sense of conflicting and confusing data, delegates and communicates appropriately, individualizes patient interventions, is masterful in skills, and independently self-analyzes to improve future patient encounters.  </a:t>
            </a:r>
          </a:p>
          <a:p>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Copyright obtained from</a:t>
            </a:r>
            <a:r>
              <a:rPr lang="en-US" baseline="0" dirty="0" smtClean="0"/>
              <a:t> Lasater.</a:t>
            </a:r>
            <a:endParaRPr lang="en-US" dirty="0"/>
          </a:p>
        </p:txBody>
      </p:sp>
      <p:sp>
        <p:nvSpPr>
          <p:cNvPr id="4" name="Slide Number Placeholder 3"/>
          <p:cNvSpPr>
            <a:spLocks noGrp="1"/>
          </p:cNvSpPr>
          <p:nvPr>
            <p:ph type="sldNum" sz="quarter" idx="10"/>
          </p:nvPr>
        </p:nvSpPr>
        <p:spPr/>
        <p:txBody>
          <a:bodyPr/>
          <a:lstStyle/>
          <a:p>
            <a:fld id="{EDFC1998-EE58-4ED3-A7B2-2DC35E9838A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EE7C865-890E-4D35-A49C-B1874C38E474}" type="datetimeFigureOut">
              <a:rPr lang="en-US" smtClean="0"/>
              <a:pPr/>
              <a:t>3/22/2013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EC33EA0-4FC2-4C01-B4E8-11EA209282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E7C865-890E-4D35-A49C-B1874C38E474}" type="datetimeFigureOut">
              <a:rPr lang="en-US" smtClean="0"/>
              <a:pPr/>
              <a:t>3/22/2013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C33EA0-4FC2-4C01-B4E8-11EA209282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E7C865-890E-4D35-A49C-B1874C38E474}" type="datetimeFigureOut">
              <a:rPr lang="en-US" smtClean="0"/>
              <a:pPr/>
              <a:t>3/22/2013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C33EA0-4FC2-4C01-B4E8-11EA209282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E7C865-890E-4D35-A49C-B1874C38E474}" type="datetimeFigureOut">
              <a:rPr lang="en-US" smtClean="0"/>
              <a:pPr/>
              <a:t>3/22/2013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C33EA0-4FC2-4C01-B4E8-11EA209282A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EE7C865-890E-4D35-A49C-B1874C38E474}" type="datetimeFigureOut">
              <a:rPr lang="en-US" smtClean="0"/>
              <a:pPr/>
              <a:t>3/22/2013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C33EA0-4FC2-4C01-B4E8-11EA209282A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E7C865-890E-4D35-A49C-B1874C38E474}" type="datetimeFigureOut">
              <a:rPr lang="en-US" smtClean="0"/>
              <a:pPr/>
              <a:t>3/22/2013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EC33EA0-4FC2-4C01-B4E8-11EA209282A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EE7C865-890E-4D35-A49C-B1874C38E474}" type="datetimeFigureOut">
              <a:rPr lang="en-US" smtClean="0"/>
              <a:pPr/>
              <a:t>3/22/2013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EC33EA0-4FC2-4C01-B4E8-11EA209282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EE7C865-890E-4D35-A49C-B1874C38E474}" type="datetimeFigureOut">
              <a:rPr lang="en-US" smtClean="0"/>
              <a:pPr/>
              <a:t>3/22/2013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EC33EA0-4FC2-4C01-B4E8-11EA209282A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EE7C865-890E-4D35-A49C-B1874C38E474}" type="datetimeFigureOut">
              <a:rPr lang="en-US" smtClean="0"/>
              <a:pPr/>
              <a:t>3/22/2013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EC33EA0-4FC2-4C01-B4E8-11EA209282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EE7C865-890E-4D35-A49C-B1874C38E474}" type="datetimeFigureOut">
              <a:rPr lang="en-US" smtClean="0"/>
              <a:pPr/>
              <a:t>3/22/2013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EC33EA0-4FC2-4C01-B4E8-11EA209282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EE7C865-890E-4D35-A49C-B1874C38E474}" type="datetimeFigureOut">
              <a:rPr lang="en-US" smtClean="0"/>
              <a:pPr/>
              <a:t>3/22/2013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EC33EA0-4FC2-4C01-B4E8-11EA209282A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EE7C865-890E-4D35-A49C-B1874C38E474}" type="datetimeFigureOut">
              <a:rPr lang="en-US" smtClean="0"/>
              <a:pPr/>
              <a:t>3/22/2013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EC33EA0-4FC2-4C01-B4E8-11EA209282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Evaluation Tool for High-Fidelity Simulation</a:t>
            </a:r>
            <a:endParaRPr lang="en-US" dirty="0"/>
          </a:p>
        </p:txBody>
      </p:sp>
      <p:sp>
        <p:nvSpPr>
          <p:cNvPr id="3" name="Subtitle 2"/>
          <p:cNvSpPr>
            <a:spLocks noGrp="1"/>
          </p:cNvSpPr>
          <p:nvPr>
            <p:ph type="subTitle" idx="1"/>
          </p:nvPr>
        </p:nvSpPr>
        <p:spPr/>
        <p:txBody>
          <a:bodyPr/>
          <a:lstStyle/>
          <a:p>
            <a:r>
              <a:rPr lang="en-US" dirty="0" smtClean="0"/>
              <a:t>Michelle Bussard, RN, MSN, ACNS-BC, CNE</a:t>
            </a:r>
          </a:p>
          <a:p>
            <a:r>
              <a:rPr lang="en-US" dirty="0" smtClean="0"/>
              <a:t>Holly Myers, RN, MSN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smtClean="0"/>
              <a:t>Lasater Clinical Judgment Rubric Scoring Sheet</a:t>
            </a:r>
            <a:endParaRPr lang="en-US" dirty="0"/>
          </a:p>
        </p:txBody>
      </p:sp>
      <p:sp>
        <p:nvSpPr>
          <p:cNvPr id="14" name="Footer Placeholder 13"/>
          <p:cNvSpPr>
            <a:spLocks noGrp="1"/>
          </p:cNvSpPr>
          <p:nvPr>
            <p:ph type="ftr" sz="quarter" idx="11"/>
          </p:nvPr>
        </p:nvSpPr>
        <p:spPr>
          <a:xfrm>
            <a:off x="4267200" y="6407944"/>
            <a:ext cx="4419600" cy="365125"/>
          </a:xfrm>
        </p:spPr>
        <p:txBody>
          <a:bodyPr/>
          <a:lstStyle/>
          <a:p>
            <a:r>
              <a:rPr lang="en-US" dirty="0" smtClean="0"/>
              <a:t>Cato, Lasater, &amp; Peeples (2009).  Copyright Permission Obtained</a:t>
            </a:r>
            <a:endParaRPr lang="en-US" dirty="0"/>
          </a:p>
        </p:txBody>
      </p:sp>
      <p:pic>
        <p:nvPicPr>
          <p:cNvPr id="1031" name="Picture 7"/>
          <p:cNvPicPr>
            <a:picLocks noGrp="1" noChangeAspect="1" noChangeArrowheads="1"/>
          </p:cNvPicPr>
          <p:nvPr>
            <p:ph idx="1"/>
          </p:nvPr>
        </p:nvPicPr>
        <p:blipFill>
          <a:blip r:embed="rId3" cstate="print"/>
          <a:srcRect l="3595" t="19467" r="67047" b="26657"/>
          <a:stretch>
            <a:fillRect/>
          </a:stretch>
        </p:blipFill>
        <p:spPr bwMode="auto">
          <a:xfrm>
            <a:off x="1447800" y="1270818"/>
            <a:ext cx="5638800" cy="5206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Grp="1" noChangeAspect="1" noChangeArrowheads="1"/>
          </p:cNvPicPr>
          <p:nvPr>
            <p:ph idx="1"/>
          </p:nvPr>
        </p:nvPicPr>
        <p:blipFill>
          <a:blip r:embed="rId2" cstate="print"/>
          <a:srcRect l="14960" t="20203" r="51894" b="14135"/>
          <a:stretch>
            <a:fillRect/>
          </a:stretch>
        </p:blipFill>
        <p:spPr bwMode="auto">
          <a:xfrm>
            <a:off x="1600200" y="0"/>
            <a:ext cx="615461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Quantitative</a:t>
            </a:r>
          </a:p>
          <a:p>
            <a:r>
              <a:rPr lang="en-US" dirty="0" smtClean="0"/>
              <a:t>Nonexperimental descriptive study</a:t>
            </a:r>
          </a:p>
        </p:txBody>
      </p:sp>
      <p:sp>
        <p:nvSpPr>
          <p:cNvPr id="3" name="Title 2"/>
          <p:cNvSpPr>
            <a:spLocks noGrp="1"/>
          </p:cNvSpPr>
          <p:nvPr>
            <p:ph type="title"/>
          </p:nvPr>
        </p:nvSpPr>
        <p:spPr/>
        <p:txBody>
          <a:bodyPr>
            <a:normAutofit/>
          </a:bodyPr>
          <a:lstStyle/>
          <a:p>
            <a:r>
              <a:rPr lang="en-US" dirty="0" smtClean="0"/>
              <a:t>Research Design and Method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Convenience Sample</a:t>
            </a:r>
          </a:p>
          <a:p>
            <a:pPr lvl="1"/>
            <a:r>
              <a:rPr lang="en-US" sz="3200" dirty="0" smtClean="0"/>
              <a:t>Inclusion</a:t>
            </a:r>
          </a:p>
          <a:p>
            <a:pPr lvl="2"/>
            <a:r>
              <a:rPr lang="en-US" sz="2800" dirty="0" smtClean="0"/>
              <a:t>Enrolled in NCA I</a:t>
            </a:r>
          </a:p>
          <a:p>
            <a:pPr lvl="2"/>
            <a:r>
              <a:rPr lang="en-US" sz="2800" dirty="0" smtClean="0"/>
              <a:t>Participated in all 4 progressive scenarios</a:t>
            </a:r>
          </a:p>
          <a:p>
            <a:pPr lvl="2"/>
            <a:r>
              <a:rPr lang="en-US" sz="2800" dirty="0" smtClean="0"/>
              <a:t>Rubric completed for all the scenarios</a:t>
            </a:r>
          </a:p>
          <a:p>
            <a:pPr lvl="1"/>
            <a:endParaRPr lang="en-US" sz="2800" dirty="0" smtClean="0"/>
          </a:p>
          <a:p>
            <a:pPr lvl="1"/>
            <a:r>
              <a:rPr lang="en-US" sz="3200" dirty="0" smtClean="0"/>
              <a:t>Exclusion</a:t>
            </a:r>
          </a:p>
          <a:p>
            <a:pPr lvl="2"/>
            <a:r>
              <a:rPr lang="en-US" sz="2800" dirty="0" smtClean="0"/>
              <a:t>Rubrics not completed</a:t>
            </a:r>
          </a:p>
          <a:p>
            <a:pPr lvl="1"/>
            <a:endParaRPr lang="en-US" dirty="0"/>
          </a:p>
        </p:txBody>
      </p:sp>
      <p:sp>
        <p:nvSpPr>
          <p:cNvPr id="3" name="Title 2"/>
          <p:cNvSpPr>
            <a:spLocks noGrp="1"/>
          </p:cNvSpPr>
          <p:nvPr>
            <p:ph type="title"/>
          </p:nvPr>
        </p:nvSpPr>
        <p:spPr/>
        <p:txBody>
          <a:bodyPr/>
          <a:lstStyle/>
          <a:p>
            <a:r>
              <a:rPr lang="en-US" dirty="0" smtClean="0"/>
              <a:t>Sample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a:bodyPr>
          <a:lstStyle/>
          <a:p>
            <a:pPr algn="ctr">
              <a:buNone/>
            </a:pPr>
            <a:r>
              <a:rPr lang="en-US" sz="4400" b="1" dirty="0" smtClean="0"/>
              <a:t>Statistics</a:t>
            </a:r>
          </a:p>
          <a:p>
            <a:pPr>
              <a:buFont typeface="Arial" pitchFamily="34" charset="0"/>
              <a:buChar char="•"/>
            </a:pPr>
            <a:r>
              <a:rPr lang="en-US" sz="3600" dirty="0" smtClean="0"/>
              <a:t>N= 19			</a:t>
            </a:r>
          </a:p>
          <a:p>
            <a:pPr>
              <a:buFont typeface="Arial" pitchFamily="34" charset="0"/>
              <a:buChar char="•"/>
            </a:pPr>
            <a:r>
              <a:rPr lang="en-US" sz="3600" dirty="0" smtClean="0"/>
              <a:t>Age</a:t>
            </a:r>
          </a:p>
          <a:p>
            <a:pPr lvl="1">
              <a:buFont typeface="Arial" pitchFamily="34" charset="0"/>
              <a:buChar char="•"/>
            </a:pPr>
            <a:r>
              <a:rPr lang="en-US" sz="2800" dirty="0" smtClean="0"/>
              <a:t>42% age 21-23</a:t>
            </a:r>
          </a:p>
          <a:p>
            <a:pPr>
              <a:buFont typeface="Arial" pitchFamily="34" charset="0"/>
              <a:buChar char="•"/>
            </a:pPr>
            <a:r>
              <a:rPr lang="en-US" sz="3200" dirty="0" smtClean="0"/>
              <a:t>Gender</a:t>
            </a:r>
          </a:p>
          <a:p>
            <a:pPr lvl="1">
              <a:buFont typeface="Arial" pitchFamily="34" charset="0"/>
              <a:buChar char="•"/>
            </a:pPr>
            <a:r>
              <a:rPr lang="en-US" sz="2800" dirty="0" smtClean="0"/>
              <a:t>84% female</a:t>
            </a:r>
          </a:p>
          <a:p>
            <a:pPr>
              <a:buFont typeface="Arial" pitchFamily="34" charset="0"/>
              <a:buChar char="•"/>
            </a:pPr>
            <a:r>
              <a:rPr lang="en-US" sz="3200" dirty="0" smtClean="0"/>
              <a:t>Job in healthcare</a:t>
            </a:r>
          </a:p>
          <a:p>
            <a:pPr lvl="1">
              <a:buFont typeface="Arial" pitchFamily="34" charset="0"/>
              <a:buChar char="•"/>
            </a:pPr>
            <a:r>
              <a:rPr lang="en-US" sz="2800" dirty="0" smtClean="0"/>
              <a:t>37%</a:t>
            </a:r>
          </a:p>
          <a:p>
            <a:pPr lvl="1">
              <a:buNone/>
            </a:pPr>
            <a:endParaRPr lang="en-US" sz="2800" dirty="0" smtClean="0"/>
          </a:p>
          <a:p>
            <a:pPr>
              <a:buFont typeface="Arial" pitchFamily="34" charset="0"/>
              <a:buChar char="•"/>
            </a:pPr>
            <a:endParaRPr lang="en-US" sz="3200" dirty="0" smtClean="0"/>
          </a:p>
          <a:p>
            <a:pPr lvl="1">
              <a:buFont typeface="Arial" pitchFamily="34" charset="0"/>
              <a:buChar char="•"/>
            </a:pPr>
            <a:endParaRPr lang="en-US" sz="3200" dirty="0"/>
          </a:p>
        </p:txBody>
      </p:sp>
      <p:sp>
        <p:nvSpPr>
          <p:cNvPr id="3" name="Title 2"/>
          <p:cNvSpPr>
            <a:spLocks noGrp="1"/>
          </p:cNvSpPr>
          <p:nvPr>
            <p:ph type="title"/>
          </p:nvPr>
        </p:nvSpPr>
        <p:spPr/>
        <p:txBody>
          <a:bodyPr/>
          <a:lstStyle/>
          <a:p>
            <a:r>
              <a:rPr lang="en-US" dirty="0" smtClean="0"/>
              <a:t>Findings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Findings</a:t>
            </a:r>
            <a:endParaRPr lang="en-US" dirty="0"/>
          </a:p>
        </p:txBody>
      </p:sp>
      <p:graphicFrame>
        <p:nvGraphicFramePr>
          <p:cNvPr id="7" name="Content Placeholder 6"/>
          <p:cNvGraphicFramePr>
            <a:graphicFrameLocks noGrp="1"/>
          </p:cNvGraphicFramePr>
          <p:nvPr>
            <p:ph idx="1"/>
          </p:nvPr>
        </p:nvGraphicFramePr>
        <p:xfrm>
          <a:off x="0" y="1481138"/>
          <a:ext cx="4495800" cy="3700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267200" y="1600200"/>
          <a:ext cx="4876800" cy="3505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Convenience sample</a:t>
            </a:r>
          </a:p>
          <a:p>
            <a:r>
              <a:rPr lang="en-US" dirty="0" smtClean="0"/>
              <a:t>Selection bias</a:t>
            </a:r>
          </a:p>
          <a:p>
            <a:r>
              <a:rPr lang="en-US" dirty="0" smtClean="0"/>
              <a:t>Timing</a:t>
            </a:r>
          </a:p>
          <a:p>
            <a:r>
              <a:rPr lang="en-US" dirty="0" smtClean="0"/>
              <a:t>Different instructor raters  </a:t>
            </a:r>
          </a:p>
          <a:p>
            <a:pPr>
              <a:buNone/>
            </a:pPr>
            <a:endParaRPr lang="en-US" dirty="0"/>
          </a:p>
        </p:txBody>
      </p:sp>
      <p:sp>
        <p:nvSpPr>
          <p:cNvPr id="3" name="Title 2"/>
          <p:cNvSpPr>
            <a:spLocks noGrp="1"/>
          </p:cNvSpPr>
          <p:nvPr>
            <p:ph type="title"/>
          </p:nvPr>
        </p:nvSpPr>
        <p:spPr/>
        <p:txBody>
          <a:bodyPr/>
          <a:lstStyle/>
          <a:p>
            <a:r>
              <a:rPr lang="en-US" dirty="0" smtClean="0"/>
              <a:t>Limitations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Clinical judgment is essential to the nursing profession</a:t>
            </a:r>
          </a:p>
          <a:p>
            <a:r>
              <a:rPr lang="en-US" dirty="0" smtClean="0"/>
              <a:t>Need to evaluate clinical judgment before graduation</a:t>
            </a:r>
          </a:p>
          <a:p>
            <a:r>
              <a:rPr lang="en-US" dirty="0" smtClean="0"/>
              <a:t>Use of the tool to communicate with students and other faculty</a:t>
            </a:r>
          </a:p>
          <a:p>
            <a:r>
              <a:rPr lang="en-US" dirty="0" smtClean="0"/>
              <a:t>Assignment of clinical experiences that are reflective of the students clinical judgment development</a:t>
            </a:r>
            <a:endParaRPr lang="en-US" dirty="0"/>
          </a:p>
        </p:txBody>
      </p:sp>
      <p:sp>
        <p:nvSpPr>
          <p:cNvPr id="3" name="Title 2"/>
          <p:cNvSpPr>
            <a:spLocks noGrp="1"/>
          </p:cNvSpPr>
          <p:nvPr>
            <p:ph type="title"/>
          </p:nvPr>
        </p:nvSpPr>
        <p:spPr/>
        <p:txBody>
          <a:bodyPr>
            <a:normAutofit/>
          </a:bodyPr>
          <a:lstStyle/>
          <a:p>
            <a:r>
              <a:rPr lang="en-US" dirty="0" smtClean="0"/>
              <a:t>Implications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Evaluating LCJR in additional nursing courses</a:t>
            </a:r>
          </a:p>
          <a:p>
            <a:r>
              <a:rPr lang="en-US" dirty="0" smtClean="0"/>
              <a:t>Evaluating clinical judgment from junior to senior year</a:t>
            </a:r>
          </a:p>
          <a:p>
            <a:r>
              <a:rPr lang="en-US" dirty="0" smtClean="0"/>
              <a:t>Reflective journaling after simulation scenarios</a:t>
            </a:r>
          </a:p>
          <a:p>
            <a:r>
              <a:rPr lang="en-US" dirty="0" smtClean="0"/>
              <a:t>Video recording of simulation scenarios</a:t>
            </a:r>
          </a:p>
          <a:p>
            <a:endParaRPr lang="en-US" dirty="0" smtClean="0"/>
          </a:p>
          <a:p>
            <a:endParaRPr lang="en-US" dirty="0"/>
          </a:p>
        </p:txBody>
      </p:sp>
      <p:sp>
        <p:nvSpPr>
          <p:cNvPr id="3" name="Title 2"/>
          <p:cNvSpPr>
            <a:spLocks noGrp="1"/>
          </p:cNvSpPr>
          <p:nvPr>
            <p:ph type="title"/>
          </p:nvPr>
        </p:nvSpPr>
        <p:spPr/>
        <p:txBody>
          <a:bodyPr/>
          <a:lstStyle/>
          <a:p>
            <a:r>
              <a:rPr lang="en-US" dirty="0" smtClean="0"/>
              <a:t>Future Research</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LCJR is an effective tool to measure a pre-licensure nursing students clinical judgment development after participating in progressive HFS in a medical surgical nursing course.</a:t>
            </a:r>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Objectives:</a:t>
            </a:r>
          </a:p>
          <a:p>
            <a:pPr lvl="1"/>
            <a:r>
              <a:rPr lang="en-US" dirty="0" smtClean="0"/>
              <a:t>Describe a reliable and valid evaluation tool used in conjunction with high-fidelity simulation (HFS)</a:t>
            </a:r>
          </a:p>
          <a:p>
            <a:pPr lvl="1"/>
            <a:r>
              <a:rPr lang="en-US" dirty="0" smtClean="0"/>
              <a:t>Identify how to implement Lasater’s Clinical Judgment Rubric in high-fidelity simulation</a:t>
            </a:r>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QUESTIONS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Adamson, K. A., </a:t>
            </a:r>
            <a:r>
              <a:rPr lang="en-US" dirty="0" err="1" smtClean="0"/>
              <a:t>Gubrud</a:t>
            </a:r>
            <a:r>
              <a:rPr lang="en-US" dirty="0" smtClean="0"/>
              <a:t>, P., </a:t>
            </a:r>
            <a:r>
              <a:rPr lang="en-US" dirty="0" err="1" smtClean="0"/>
              <a:t>Sideras</a:t>
            </a:r>
            <a:r>
              <a:rPr lang="en-US" dirty="0" smtClean="0"/>
              <a:t>, S., &amp; Lasater, K. (2012).  Assessing the reliability, validity, and use of the Lasater clinical judgment rubric:  Three approaches.  </a:t>
            </a:r>
            <a:r>
              <a:rPr lang="en-US" i="1" dirty="0" smtClean="0"/>
              <a:t>Journal of Nursing Education, 51</a:t>
            </a:r>
            <a:r>
              <a:rPr lang="en-US" dirty="0" smtClean="0"/>
              <a:t>(2), 66-73.  </a:t>
            </a:r>
            <a:r>
              <a:rPr lang="en-US" dirty="0" err="1" smtClean="0"/>
              <a:t>doi</a:t>
            </a:r>
            <a:r>
              <a:rPr lang="en-US" dirty="0" smtClean="0"/>
              <a:t>:  10.3928/01484834-20111130-03</a:t>
            </a:r>
          </a:p>
          <a:p>
            <a:r>
              <a:rPr lang="en-US" dirty="0" smtClean="0"/>
              <a:t>Arafeh, J., Snyder-Hansen, S., &amp; Nichols, A. (2010).  Debriefing in simulated-based learning:  Facilitating a reflective discussion.  </a:t>
            </a:r>
            <a:r>
              <a:rPr lang="en-US" i="1" dirty="0" smtClean="0"/>
              <a:t>Journal of </a:t>
            </a:r>
            <a:r>
              <a:rPr lang="en-US" i="1" dirty="0" err="1" smtClean="0"/>
              <a:t>Perinatal</a:t>
            </a:r>
            <a:r>
              <a:rPr lang="en-US" i="1" dirty="0" smtClean="0"/>
              <a:t> Neonatal Nursing, 24</a:t>
            </a:r>
            <a:r>
              <a:rPr lang="en-US" dirty="0" smtClean="0"/>
              <a:t>(4), 302-309.  Retrieved from journals.lww.com/</a:t>
            </a:r>
            <a:r>
              <a:rPr lang="en-US" dirty="0" err="1" smtClean="0"/>
              <a:t>jpnnjournal</a:t>
            </a:r>
            <a:r>
              <a:rPr lang="en-US" dirty="0" smtClean="0"/>
              <a:t>/Pages/default.aspx</a:t>
            </a:r>
          </a:p>
          <a:p>
            <a:r>
              <a:rPr lang="en-US" dirty="0" smtClean="0"/>
              <a:t>Bambini, D., Washburn, J., &amp; Perkins, R. (2009).  Outcomes of clinical simulation for novice nursing students:  Communication, confidence, clinical judgment.  </a:t>
            </a:r>
            <a:r>
              <a:rPr lang="en-US" i="1" dirty="0" smtClean="0"/>
              <a:t>Nursing Education Perspectives, 30</a:t>
            </a:r>
            <a:r>
              <a:rPr lang="en-US" dirty="0" smtClean="0"/>
              <a:t>(2), 79-82.  </a:t>
            </a:r>
            <a:r>
              <a:rPr lang="en-US" dirty="0" err="1" smtClean="0"/>
              <a:t>doi</a:t>
            </a:r>
            <a:r>
              <a:rPr lang="en-US" dirty="0" smtClean="0"/>
              <a:t>:  10.1043/1536-5026-030.002.0079</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Blum, C., Borglund, S., &amp; </a:t>
            </a:r>
            <a:r>
              <a:rPr lang="en-US" dirty="0" err="1" smtClean="0"/>
              <a:t>Dax</a:t>
            </a:r>
            <a:r>
              <a:rPr lang="en-US" dirty="0" smtClean="0"/>
              <a:t>, P. (2010</a:t>
            </a:r>
            <a:r>
              <a:rPr lang="en-US" i="1" dirty="0" smtClean="0"/>
              <a:t>).  </a:t>
            </a:r>
            <a:r>
              <a:rPr lang="en-US" dirty="0" smtClean="0"/>
              <a:t>High-fidelity nursing simulation:  Impact on student self-confidence and clinical competence.  </a:t>
            </a:r>
            <a:r>
              <a:rPr lang="en-US" i="1" dirty="0" smtClean="0"/>
              <a:t>International Journal of Nursing Education Scholarship, 7</a:t>
            </a:r>
            <a:r>
              <a:rPr lang="en-US" dirty="0" smtClean="0"/>
              <a:t>(1), 1-14.  </a:t>
            </a:r>
            <a:r>
              <a:rPr lang="en-US" dirty="0" err="1" smtClean="0"/>
              <a:t>doi</a:t>
            </a:r>
            <a:r>
              <a:rPr lang="en-US" dirty="0" smtClean="0"/>
              <a:t>:  10.2202/1548-923X.2035</a:t>
            </a:r>
          </a:p>
          <a:p>
            <a:r>
              <a:rPr lang="en-US" dirty="0" smtClean="0"/>
              <a:t>Cato, M. L. (2012).  Using simulation in nursing education.  In P. R. Jeffries (Ed.), </a:t>
            </a:r>
            <a:r>
              <a:rPr lang="en-US" i="1" dirty="0" smtClean="0"/>
              <a:t>Simulation in nursing education:  From conceptualization to evaluation</a:t>
            </a:r>
            <a:r>
              <a:rPr lang="en-US" dirty="0" smtClean="0"/>
              <a:t> (2</a:t>
            </a:r>
            <a:r>
              <a:rPr lang="en-US" baseline="30000" dirty="0" smtClean="0"/>
              <a:t>nd</a:t>
            </a:r>
            <a:r>
              <a:rPr lang="en-US" dirty="0" smtClean="0"/>
              <a:t> ed.) (pp. 1-12).  New York, NY:  National League for Nursing.</a:t>
            </a:r>
          </a:p>
          <a:p>
            <a:r>
              <a:rPr lang="en-US" dirty="0" smtClean="0"/>
              <a:t>Curtin, M. M. &amp; Dupuis, M. D. (2008).  Development of human patient simulation programs:  Achieving big results with a small budge.  </a:t>
            </a:r>
            <a:r>
              <a:rPr lang="en-US" i="1" dirty="0" smtClean="0"/>
              <a:t>Journal of Nursing Education, 47</a:t>
            </a:r>
            <a:r>
              <a:rPr lang="en-US" dirty="0" smtClean="0"/>
              <a:t>(11), 522-523.  Retrieved from www.slackjournals.com/jne</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Del Bueno, D. (2005).  A crisis in critical thinking.  </a:t>
            </a:r>
            <a:r>
              <a:rPr lang="en-US" i="1" dirty="0" smtClean="0"/>
              <a:t>Nursing Education Perspectives</a:t>
            </a:r>
            <a:r>
              <a:rPr lang="en-US" dirty="0" smtClean="0"/>
              <a:t>, 26(5), 278-282.  </a:t>
            </a:r>
            <a:r>
              <a:rPr lang="en-US" dirty="0" err="1" smtClean="0"/>
              <a:t>doi</a:t>
            </a:r>
            <a:r>
              <a:rPr lang="en-US" dirty="0" smtClean="0"/>
              <a:t>:  10.1043/1536-5026(2005)026[0278:ACICT]2.0.CO;2</a:t>
            </a:r>
          </a:p>
          <a:p>
            <a:r>
              <a:rPr lang="en-US" dirty="0" smtClean="0"/>
              <a:t>Dillard, N., </a:t>
            </a:r>
            <a:r>
              <a:rPr lang="en-US" dirty="0" err="1" smtClean="0"/>
              <a:t>Sideras</a:t>
            </a:r>
            <a:r>
              <a:rPr lang="en-US" dirty="0" smtClean="0"/>
              <a:t>, S., Ryan, M., </a:t>
            </a:r>
            <a:r>
              <a:rPr lang="en-US" dirty="0" err="1" smtClean="0"/>
              <a:t>Hodson</a:t>
            </a:r>
            <a:r>
              <a:rPr lang="en-US" dirty="0" smtClean="0"/>
              <a:t>-Carlton, K., Lasater, K., &amp; </a:t>
            </a:r>
            <a:r>
              <a:rPr lang="en-US" dirty="0" err="1" smtClean="0"/>
              <a:t>Siktberg</a:t>
            </a:r>
            <a:r>
              <a:rPr lang="en-US" dirty="0" smtClean="0"/>
              <a:t>, L. (2009).  A collaborative project to apply and evaluate the clinical judgment model through simulation.  </a:t>
            </a:r>
            <a:r>
              <a:rPr lang="en-US" i="1" dirty="0" smtClean="0"/>
              <a:t>Nursing Education Perspectives, 30</a:t>
            </a:r>
            <a:r>
              <a:rPr lang="en-US" dirty="0" smtClean="0"/>
              <a:t>(2), 99-104.  </a:t>
            </a:r>
            <a:r>
              <a:rPr lang="en-US" dirty="0" err="1" smtClean="0"/>
              <a:t>doi</a:t>
            </a:r>
            <a:r>
              <a:rPr lang="en-US" dirty="0" smtClean="0"/>
              <a:t>:  10.1043/1536-5026-030.002.0099  </a:t>
            </a:r>
          </a:p>
          <a:p>
            <a:r>
              <a:rPr lang="en-US" dirty="0" err="1" smtClean="0"/>
              <a:t>Elfrink</a:t>
            </a:r>
            <a:r>
              <a:rPr lang="en-US" dirty="0" smtClean="0"/>
              <a:t>, V. L., Kirkpatrick, B., </a:t>
            </a:r>
            <a:r>
              <a:rPr lang="en-US" dirty="0" err="1" smtClean="0"/>
              <a:t>Nininger</a:t>
            </a:r>
            <a:r>
              <a:rPr lang="en-US" dirty="0" smtClean="0"/>
              <a:t>, J., &amp; Schubert, C. (2010).  Using learning outcomes to inform teaching practices in human patient simulation.  </a:t>
            </a:r>
            <a:r>
              <a:rPr lang="en-US" i="1" dirty="0" smtClean="0"/>
              <a:t>Nursing Education Perspectives, 31</a:t>
            </a:r>
            <a:r>
              <a:rPr lang="en-US" dirty="0" smtClean="0"/>
              <a:t>(2), 97-100.  Retrieved from </a:t>
            </a:r>
            <a:r>
              <a:rPr lang="en-US" u="sng" dirty="0" smtClean="0"/>
              <a:t>www.nln.org/nlnjournal/index.htm</a:t>
            </a: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Harder, B. N. (2010).  Use of simulation in teaching and learning in health sciences:  A systematic review.  </a:t>
            </a:r>
            <a:r>
              <a:rPr lang="en-US" i="1" dirty="0" smtClean="0"/>
              <a:t>Journal of Nursing Education, 49</a:t>
            </a:r>
            <a:r>
              <a:rPr lang="en-US" dirty="0" smtClean="0"/>
              <a:t>(1), 23-28.  </a:t>
            </a:r>
            <a:r>
              <a:rPr lang="en-US" dirty="0" err="1" smtClean="0"/>
              <a:t>doi</a:t>
            </a:r>
            <a:r>
              <a:rPr lang="en-US" dirty="0" smtClean="0"/>
              <a:t>:  10.3928/01484834-20090828-08</a:t>
            </a:r>
          </a:p>
          <a:p>
            <a:r>
              <a:rPr lang="en-US" dirty="0" smtClean="0"/>
              <a:t>Hayden, J. (2010).  Use of simulation in nursing education:  National survey results.  </a:t>
            </a:r>
            <a:r>
              <a:rPr lang="en-US" i="1" dirty="0" smtClean="0"/>
              <a:t>Journal of Nursing Regulation, 1</a:t>
            </a:r>
            <a:r>
              <a:rPr lang="en-US" dirty="0" smtClean="0"/>
              <a:t>(3), 52-57.  Retrieved from http://jnr.metapress.com/home/main.mpx</a:t>
            </a:r>
          </a:p>
          <a:p>
            <a:r>
              <a:rPr lang="en-US" dirty="0" smtClean="0"/>
              <a:t>Howard, V. M., </a:t>
            </a:r>
            <a:r>
              <a:rPr lang="en-US" dirty="0" err="1" smtClean="0"/>
              <a:t>Englert</a:t>
            </a:r>
            <a:r>
              <a:rPr lang="en-US" dirty="0" smtClean="0"/>
              <a:t>, N., </a:t>
            </a:r>
            <a:r>
              <a:rPr lang="en-US" dirty="0" err="1" smtClean="0"/>
              <a:t>Kameg</a:t>
            </a:r>
            <a:r>
              <a:rPr lang="en-US" dirty="0" smtClean="0"/>
              <a:t>, K., &amp; </a:t>
            </a:r>
            <a:r>
              <a:rPr lang="en-US" dirty="0" err="1" smtClean="0"/>
              <a:t>Perozzi</a:t>
            </a:r>
            <a:r>
              <a:rPr lang="en-US" dirty="0" smtClean="0"/>
              <a:t>, K. (2011).  Integration of simulation across the undergraduate curriculum:  Student and faculty perspectives.  </a:t>
            </a:r>
            <a:r>
              <a:rPr lang="en-US" i="1" dirty="0" smtClean="0"/>
              <a:t>Clinical Simulation in Nursing, 7</a:t>
            </a:r>
            <a:r>
              <a:rPr lang="en-US" dirty="0" smtClean="0"/>
              <a:t>(1), e1-e10.  </a:t>
            </a:r>
            <a:r>
              <a:rPr lang="en-US" dirty="0" err="1" smtClean="0"/>
              <a:t>doi</a:t>
            </a:r>
            <a:r>
              <a:rPr lang="en-US" dirty="0" smtClean="0"/>
              <a:t>:  10.1016/j.ecns.2009.10.004</a:t>
            </a:r>
          </a:p>
          <a:p>
            <a:r>
              <a:rPr lang="en-US" dirty="0" smtClean="0"/>
              <a:t>Hovancsek, M. T. (2007).  Using simulation in nursing education.  In P. R. Jeffries (Ed.), </a:t>
            </a:r>
            <a:r>
              <a:rPr lang="en-US" i="1" dirty="0" smtClean="0"/>
              <a:t>Simulation in nursing education:  From conceptualization to evaluation</a:t>
            </a:r>
            <a:r>
              <a:rPr lang="en-US" dirty="0" smtClean="0"/>
              <a:t> (pp. 1-9).  New York, NY:  NLN.</a:t>
            </a:r>
          </a:p>
          <a:p>
            <a:r>
              <a:rPr lang="en-US" dirty="0" smtClean="0"/>
              <a:t>Idczak, S. E. (2007).  I am a nurse:  nursing students learn the art and science of nursing.  </a:t>
            </a:r>
            <a:r>
              <a:rPr lang="en-US" i="1" dirty="0" smtClean="0"/>
              <a:t>Nursing Education Perspectives, 28</a:t>
            </a:r>
            <a:r>
              <a:rPr lang="en-US" dirty="0" smtClean="0"/>
              <a:t>(2), 66-71.  </a:t>
            </a:r>
            <a:r>
              <a:rPr lang="en-US" dirty="0" err="1" smtClean="0"/>
              <a:t>doi</a:t>
            </a:r>
            <a:r>
              <a:rPr lang="en-US" dirty="0" smtClean="0"/>
              <a:t>:  10.1043/1536-5026(2007)028[0066:IAANNS]2.0.CO;2</a:t>
            </a:r>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Jeffries, P. R. &amp; Rogers, K. J. (2012).  Theoretical framework for simulation design.   In P. R. Jeffries (Ed.), </a:t>
            </a:r>
            <a:r>
              <a:rPr lang="en-US" i="1" dirty="0" smtClean="0"/>
              <a:t>Simulation in nursing education:  From conceptualization to evaluation</a:t>
            </a:r>
            <a:r>
              <a:rPr lang="en-US" dirty="0" smtClean="0"/>
              <a:t> (2</a:t>
            </a:r>
            <a:r>
              <a:rPr lang="en-US" baseline="30000" dirty="0" smtClean="0"/>
              <a:t>nd</a:t>
            </a:r>
            <a:r>
              <a:rPr lang="en-US" dirty="0" smtClean="0"/>
              <a:t> ed.) (pp. 25-42).  New York, NY:  National League for Nursing.</a:t>
            </a:r>
          </a:p>
          <a:p>
            <a:r>
              <a:rPr lang="en-US" dirty="0" smtClean="0"/>
              <a:t>Johnson, E. A., Lasater, K., </a:t>
            </a:r>
            <a:r>
              <a:rPr lang="en-US" dirty="0" err="1" smtClean="0"/>
              <a:t>Hodson</a:t>
            </a:r>
            <a:r>
              <a:rPr lang="en-US" dirty="0" smtClean="0"/>
              <a:t>-Carlton, K., </a:t>
            </a:r>
            <a:r>
              <a:rPr lang="en-US" dirty="0" err="1" smtClean="0"/>
              <a:t>Siktberg</a:t>
            </a:r>
            <a:r>
              <a:rPr lang="en-US" dirty="0" smtClean="0"/>
              <a:t>, L., </a:t>
            </a:r>
            <a:r>
              <a:rPr lang="en-US" dirty="0" err="1" smtClean="0"/>
              <a:t>Sideras</a:t>
            </a:r>
            <a:r>
              <a:rPr lang="en-US" dirty="0" smtClean="0"/>
              <a:t>, S., &amp; Dillard, N. (2012).  Geriatrics in simulation:  Role modeling and clinical judgment effect.  </a:t>
            </a:r>
            <a:r>
              <a:rPr lang="en-US" i="1" dirty="0" smtClean="0"/>
              <a:t>Nursing Education Perspectives, 33</a:t>
            </a:r>
            <a:r>
              <a:rPr lang="en-US" dirty="0" smtClean="0"/>
              <a:t>(3), 176-180.  </a:t>
            </a:r>
            <a:r>
              <a:rPr lang="en-US" dirty="0" err="1" smtClean="0"/>
              <a:t>doi</a:t>
            </a:r>
            <a:r>
              <a:rPr lang="en-US" dirty="0" smtClean="0"/>
              <a:t>:  10.5480/1536-5026-33.3.176</a:t>
            </a:r>
          </a:p>
          <a:p>
            <a:r>
              <a:rPr lang="en-US" dirty="0" err="1" smtClean="0"/>
              <a:t>Kaddoura</a:t>
            </a:r>
            <a:r>
              <a:rPr lang="en-US" dirty="0" smtClean="0"/>
              <a:t>, M. A. (2010).  New graduate nurses’ perceptions of the effects of clinical simulation on their critical thinking, learning, and confidence.  </a:t>
            </a:r>
            <a:r>
              <a:rPr lang="en-US" i="1" dirty="0" smtClean="0"/>
              <a:t>The Journal of Continuing Education in Nursing, 41</a:t>
            </a:r>
            <a:r>
              <a:rPr lang="en-US" dirty="0" smtClean="0"/>
              <a:t>(11), 506-511.  </a:t>
            </a:r>
            <a:r>
              <a:rPr lang="en-US" dirty="0" err="1" smtClean="0"/>
              <a:t>doi</a:t>
            </a:r>
            <a:r>
              <a:rPr lang="en-US" dirty="0" smtClean="0"/>
              <a:t>:  10.3928/00220124-20100701-02</a:t>
            </a:r>
          </a:p>
          <a:p>
            <a:r>
              <a:rPr lang="en-US" dirty="0" smtClean="0"/>
              <a:t>Kantar, L. &amp; Alexander, R. (2012).  Integration of clinical judgment in the nursing curriculum:  Challenges and perspectives.  </a:t>
            </a:r>
            <a:r>
              <a:rPr lang="en-US" i="1" dirty="0" smtClean="0"/>
              <a:t>Journal of Nursing Education, 51</a:t>
            </a:r>
            <a:r>
              <a:rPr lang="en-US" dirty="0" smtClean="0"/>
              <a:t>(8), 444-453.  </a:t>
            </a:r>
            <a:r>
              <a:rPr lang="en-US" dirty="0" err="1" smtClean="0"/>
              <a:t>doi</a:t>
            </a:r>
            <a:r>
              <a:rPr lang="en-US" dirty="0" smtClean="0"/>
              <a:t>:  10.3928/01484834-20120615-03.</a:t>
            </a:r>
          </a:p>
          <a:p>
            <a:endParaRPr lang="en-US" dirty="0" smtClean="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err="1" smtClean="0"/>
              <a:t>Kardong-Edgren</a:t>
            </a:r>
            <a:r>
              <a:rPr lang="en-US" dirty="0" smtClean="0"/>
              <a:t>, S., </a:t>
            </a:r>
            <a:r>
              <a:rPr lang="en-US" dirty="0" err="1" smtClean="0"/>
              <a:t>Starkweather</a:t>
            </a:r>
            <a:r>
              <a:rPr lang="en-US" dirty="0" smtClean="0"/>
              <a:t>, A., &amp; Ward, L. (2008).  The integration of simulation into a clinical foundations of nursing course:  Student and faculty perspectives.  </a:t>
            </a:r>
            <a:r>
              <a:rPr lang="en-US" i="1" dirty="0" smtClean="0"/>
              <a:t>International Journal of Nursing Education Scholarship, 5</a:t>
            </a:r>
            <a:r>
              <a:rPr lang="en-US" dirty="0" smtClean="0"/>
              <a:t>(1), 1-16.  Retrieved from http://www.degruyter.com/view/j/ijnes</a:t>
            </a:r>
          </a:p>
          <a:p>
            <a:r>
              <a:rPr lang="en-US" dirty="0" smtClean="0"/>
              <a:t>Lapkin, S., </a:t>
            </a:r>
            <a:r>
              <a:rPr lang="en-US" dirty="0" err="1" smtClean="0"/>
              <a:t>Levett</a:t>
            </a:r>
            <a:r>
              <a:rPr lang="en-US" dirty="0" smtClean="0"/>
              <a:t>-Jones, T., </a:t>
            </a:r>
            <a:r>
              <a:rPr lang="en-US" dirty="0" err="1" smtClean="0"/>
              <a:t>Bellchambers</a:t>
            </a:r>
            <a:r>
              <a:rPr lang="en-US" dirty="0" smtClean="0"/>
              <a:t>, H., &amp; Fernandez, R. (2010).  Effectiveness of patient simulation manikins in teaching clinical reasoning skills to undergraduate nursing students:  A systematic review.  </a:t>
            </a:r>
            <a:r>
              <a:rPr lang="en-US" i="1" dirty="0" smtClean="0"/>
              <a:t>Clinical Simulation in Nursing, 6</a:t>
            </a:r>
            <a:r>
              <a:rPr lang="en-US" dirty="0" smtClean="0"/>
              <a:t>(6), e207-e222.  </a:t>
            </a:r>
            <a:r>
              <a:rPr lang="en-US" dirty="0" err="1" smtClean="0"/>
              <a:t>doi</a:t>
            </a:r>
            <a:r>
              <a:rPr lang="en-US" dirty="0" smtClean="0"/>
              <a:t>:  10.1016/j.ecns.2010.05.005</a:t>
            </a:r>
          </a:p>
          <a:p>
            <a:r>
              <a:rPr lang="en-US" dirty="0" smtClean="0"/>
              <a:t>Lasater, K. (2007a).  High-fidelity simulation and the development of clinical judgment:  Students’ experiences.  </a:t>
            </a:r>
            <a:r>
              <a:rPr lang="en-US" i="1" dirty="0" smtClean="0"/>
              <a:t>Journal of Nursing Education, 46</a:t>
            </a:r>
            <a:r>
              <a:rPr lang="en-US" dirty="0" smtClean="0"/>
              <a:t>(6), 269-276.  Retrieved from www.slackjournals.com/jne</a:t>
            </a:r>
          </a:p>
          <a:p>
            <a:r>
              <a:rPr lang="en-US" dirty="0" smtClean="0"/>
              <a:t>Lasater, K. (2007b).  Clinical judgment development:  Using simulation to create an assessment rubric.  </a:t>
            </a:r>
            <a:r>
              <a:rPr lang="en-US" i="1" dirty="0" smtClean="0"/>
              <a:t>Journal of Nursing Education, 46</a:t>
            </a:r>
            <a:r>
              <a:rPr lang="en-US" dirty="0" smtClean="0"/>
              <a:t>(11), 496-503.  Retrieved from www.slackjournals.com/jne</a:t>
            </a:r>
          </a:p>
          <a:p>
            <a:r>
              <a:rPr lang="en-US" dirty="0" smtClean="0"/>
              <a:t>Lasater, K. (2011).   Clinical judgment:  The last frontier for evaluation.  </a:t>
            </a:r>
            <a:r>
              <a:rPr lang="en-US" i="1" dirty="0" smtClean="0"/>
              <a:t>Nurse Education in Practice, 11</a:t>
            </a:r>
            <a:r>
              <a:rPr lang="en-US" dirty="0" smtClean="0"/>
              <a:t>(2011), 86-92.  </a:t>
            </a:r>
            <a:r>
              <a:rPr lang="en-US" dirty="0" err="1" smtClean="0"/>
              <a:t>doi</a:t>
            </a:r>
            <a:r>
              <a:rPr lang="en-US" dirty="0" smtClean="0"/>
              <a:t>:  10.1016/j.nepr.2010.11.013</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Lasater, K. &amp; Nielsen, A. (2009).  Reflective journaling for clinical judgment development and evaluation.  </a:t>
            </a:r>
            <a:r>
              <a:rPr lang="en-US" i="1" dirty="0" smtClean="0"/>
              <a:t>Journal of Nursing Education, 48</a:t>
            </a:r>
            <a:r>
              <a:rPr lang="en-US" dirty="0" smtClean="0"/>
              <a:t>(1), 40-44.  Retrieved from www.slackjournals.com/jne</a:t>
            </a:r>
          </a:p>
          <a:p>
            <a:r>
              <a:rPr lang="en-US" dirty="0" smtClean="0"/>
              <a:t>Mann, J. (2012).  Critical thinking and clinical judgment skill development in baccalaureate nursing students.  </a:t>
            </a:r>
            <a:r>
              <a:rPr lang="en-US" i="1" dirty="0" smtClean="0"/>
              <a:t>The Kansas Nurse, 87</a:t>
            </a:r>
            <a:r>
              <a:rPr lang="en-US" dirty="0" smtClean="0"/>
              <a:t>(1), 26-31.  Retrieved from http://www.ksnurses.com</a:t>
            </a:r>
          </a:p>
          <a:p>
            <a:r>
              <a:rPr lang="en-US" dirty="0" smtClean="0"/>
              <a:t>Neill, M. A. &amp; Wotton, K. (2011).  High-fidelity simulation debriefing in nursing education:  A literature review.  </a:t>
            </a:r>
            <a:r>
              <a:rPr lang="en-US" i="1" dirty="0" smtClean="0"/>
              <a:t>Clinical Simulation in Nursing, 7</a:t>
            </a:r>
            <a:r>
              <a:rPr lang="en-US" dirty="0" smtClean="0"/>
              <a:t>(5), e161-e168.  </a:t>
            </a:r>
            <a:r>
              <a:rPr lang="en-US" dirty="0" err="1" smtClean="0"/>
              <a:t>doi</a:t>
            </a:r>
            <a:r>
              <a:rPr lang="en-US" dirty="0" smtClean="0"/>
              <a:t>:  10.1016/j.ecns.2011.02.001</a:t>
            </a:r>
          </a:p>
          <a:p>
            <a:r>
              <a:rPr lang="en-US" dirty="0" smtClean="0"/>
              <a:t>Nickerson, M., &amp; Pollard, M. (2010). Mrs. Chase and her descendants: A historical view of simulation.  </a:t>
            </a:r>
            <a:r>
              <a:rPr lang="en-US" i="1" dirty="0" smtClean="0"/>
              <a:t>Creative Nursing, 16</a:t>
            </a:r>
            <a:r>
              <a:rPr lang="en-US" dirty="0" smtClean="0"/>
              <a:t>(3), 101-105.  doi:10.1891/1078-4535.16.3.101</a:t>
            </a:r>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229600" cy="4525963"/>
          </a:xfrm>
        </p:spPr>
        <p:txBody>
          <a:bodyPr>
            <a:normAutofit fontScale="70000" lnSpcReduction="20000"/>
          </a:bodyPr>
          <a:lstStyle/>
          <a:p>
            <a:r>
              <a:rPr lang="en-US" dirty="0" smtClean="0"/>
              <a:t>Nielsen, A., </a:t>
            </a:r>
            <a:r>
              <a:rPr lang="en-US" dirty="0" err="1" smtClean="0"/>
              <a:t>Stragnell</a:t>
            </a:r>
            <a:r>
              <a:rPr lang="en-US" dirty="0" smtClean="0"/>
              <a:t>, S., &amp; Jester, P. (2007).  Guide for reflection using the clinical judgment model.  </a:t>
            </a:r>
            <a:r>
              <a:rPr lang="en-US" i="1" dirty="0" smtClean="0"/>
              <a:t>Journal of Nursing Education, 46</a:t>
            </a:r>
            <a:r>
              <a:rPr lang="en-US" dirty="0" smtClean="0"/>
              <a:t>(11), 513-516.  Retrieved from www.slackjournals.com/jne</a:t>
            </a:r>
          </a:p>
          <a:p>
            <a:r>
              <a:rPr lang="en-US" dirty="0" smtClean="0"/>
              <a:t>Reese, C., Jeffries, P., &amp; Engum, S. (2010).  Learning together:  Using simulation to develop nursing and medical student collaboration.  </a:t>
            </a:r>
            <a:r>
              <a:rPr lang="en-US" i="1" dirty="0" smtClean="0"/>
              <a:t>Nursing Education Perspectives, 31</a:t>
            </a:r>
            <a:r>
              <a:rPr lang="en-US" dirty="0" smtClean="0"/>
              <a:t>(1), 33-37.  </a:t>
            </a:r>
            <a:r>
              <a:rPr lang="en-US" dirty="0" err="1" smtClean="0"/>
              <a:t>doi</a:t>
            </a:r>
            <a:r>
              <a:rPr lang="en-US" dirty="0" smtClean="0"/>
              <a:t>:  10.1043/1536-5026-31.1.33  </a:t>
            </a:r>
          </a:p>
          <a:p>
            <a:r>
              <a:rPr lang="en-US" dirty="0" smtClean="0"/>
              <a:t>Rizzolo, M. A. (2012).  Summary and future considerations.  In P. R. Jeffries (Ed.), </a:t>
            </a:r>
            <a:r>
              <a:rPr lang="en-US" i="1" dirty="0" smtClean="0"/>
              <a:t>Simulation in nursing education:  From conceptualization to evaluation</a:t>
            </a:r>
            <a:r>
              <a:rPr lang="en-US" dirty="0" smtClean="0"/>
              <a:t> (2</a:t>
            </a:r>
            <a:r>
              <a:rPr lang="en-US" baseline="30000" dirty="0" smtClean="0"/>
              <a:t>nd</a:t>
            </a:r>
            <a:r>
              <a:rPr lang="en-US" dirty="0" smtClean="0"/>
              <a:t> ed.) (pp. 231-238).  New York, NY:  National League for Nursing.</a:t>
            </a:r>
          </a:p>
          <a:p>
            <a:r>
              <a:rPr lang="en-US" dirty="0" smtClean="0"/>
              <a:t>Schiavenato, M. (2009).  Reevaluating simulation in nursing education:  Beyond the human patient simulator.  </a:t>
            </a:r>
            <a:r>
              <a:rPr lang="en-US" i="1" dirty="0" smtClean="0"/>
              <a:t>Journal of Nursing Education, 48</a:t>
            </a:r>
            <a:r>
              <a:rPr lang="en-US" dirty="0" smtClean="0"/>
              <a:t>(7), 388-394.  </a:t>
            </a:r>
            <a:r>
              <a:rPr lang="en-US" dirty="0" err="1" smtClean="0"/>
              <a:t>doi</a:t>
            </a:r>
            <a:r>
              <a:rPr lang="en-US" dirty="0" smtClean="0"/>
              <a:t>:  10.3928/01484834-20090615-06</a:t>
            </a:r>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Shinnick, M. A., Woo, M., Horwich, T. B., &amp; Steadman, R. (2011).  Debriefing:  The most important component in simulation?  </a:t>
            </a:r>
            <a:r>
              <a:rPr lang="en-US" i="1" dirty="0" smtClean="0"/>
              <a:t>Clinical Simulation in Nursing, 7</a:t>
            </a:r>
            <a:r>
              <a:rPr lang="en-US" dirty="0" smtClean="0"/>
              <a:t>(3), e105-e111.  </a:t>
            </a:r>
            <a:r>
              <a:rPr lang="en-US" dirty="0" err="1" smtClean="0"/>
              <a:t>doi</a:t>
            </a:r>
            <a:r>
              <a:rPr lang="en-US" dirty="0" smtClean="0"/>
              <a:t>:  10.1016/j.ecns.2010.11.005</a:t>
            </a:r>
          </a:p>
          <a:p>
            <a:r>
              <a:rPr lang="en-US" dirty="0" smtClean="0"/>
              <a:t>Strouse, A. (2010, July).  Multidisciplinary simulation centers:  Promoting safe practice.  </a:t>
            </a:r>
            <a:r>
              <a:rPr lang="en-US" i="1" dirty="0" smtClean="0"/>
              <a:t>Clinical Simulation in Nursing, 6</a:t>
            </a:r>
            <a:r>
              <a:rPr lang="en-US" dirty="0" smtClean="0"/>
              <a:t>(4), e139-e142.  </a:t>
            </a:r>
            <a:r>
              <a:rPr lang="en-US" dirty="0" err="1" smtClean="0"/>
              <a:t>doi</a:t>
            </a:r>
            <a:r>
              <a:rPr lang="en-US" dirty="0" smtClean="0"/>
              <a:t>:  10.1016/j.ecns.2009.08.007</a:t>
            </a:r>
          </a:p>
          <a:p>
            <a:r>
              <a:rPr lang="en-US" dirty="0" smtClean="0"/>
              <a:t>Swenty, C. F. &amp; Eggleston, B. M. (2011).  The evaluation of simulation in a baccalaureate nursing program.  </a:t>
            </a:r>
            <a:r>
              <a:rPr lang="en-US" i="1" dirty="0" smtClean="0"/>
              <a:t>Clinical Simulation in Nursing, </a:t>
            </a:r>
            <a:r>
              <a:rPr lang="en-US" dirty="0" smtClean="0"/>
              <a:t>7(5), e181-e187.  </a:t>
            </a:r>
            <a:r>
              <a:rPr lang="en-US" dirty="0" err="1" smtClean="0"/>
              <a:t>doi</a:t>
            </a:r>
            <a:r>
              <a:rPr lang="en-US" dirty="0" smtClean="0"/>
              <a:t>:  10.1016/j.ecns.2010.02.006</a:t>
            </a:r>
          </a:p>
          <a:p>
            <a:r>
              <a:rPr lang="en-US" dirty="0" smtClean="0"/>
              <a:t>Tanner, C. (2006).  Thinking like a nurse:  A research-based model of clinical judgment in nursing.  </a:t>
            </a:r>
            <a:r>
              <a:rPr lang="en-US" i="1" dirty="0" smtClean="0"/>
              <a:t>Journal of Nursing Education, 45</a:t>
            </a:r>
            <a:r>
              <a:rPr lang="en-US" dirty="0" smtClean="0"/>
              <a:t>(6), 204-211.  Retrieved from www.slackjournals.com/jne</a:t>
            </a:r>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Ineffective measurement of clinical judgment in  HFS with medical/surgical nursing students</a:t>
            </a:r>
          </a:p>
          <a:p>
            <a:pPr lvl="1"/>
            <a:r>
              <a:rPr lang="en-US" dirty="0" smtClean="0"/>
              <a:t>Debriefing only</a:t>
            </a:r>
          </a:p>
          <a:p>
            <a:pPr lvl="1"/>
            <a:r>
              <a:rPr lang="en-US" dirty="0" smtClean="0"/>
              <a:t>Debriefing with Satisfactory, needs improvement, or unsatisfactory rating </a:t>
            </a:r>
          </a:p>
          <a:p>
            <a:pPr lvl="1"/>
            <a:r>
              <a:rPr lang="en-US" dirty="0" smtClean="0"/>
              <a:t>Debriefing with a tool using a point system (1 point for completing the skill or 0 points for not completing skill)</a:t>
            </a:r>
            <a:endParaRPr lang="en-US" dirty="0"/>
          </a:p>
        </p:txBody>
      </p:sp>
      <p:sp>
        <p:nvSpPr>
          <p:cNvPr id="3" name="Title 2"/>
          <p:cNvSpPr>
            <a:spLocks noGrp="1"/>
          </p:cNvSpPr>
          <p:nvPr>
            <p:ph type="title"/>
          </p:nvPr>
        </p:nvSpPr>
        <p:spPr/>
        <p:txBody>
          <a:bodyPr/>
          <a:lstStyle/>
          <a:p>
            <a:r>
              <a:rPr lang="en-US" dirty="0" smtClean="0"/>
              <a:t>Problem</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The INACSL Board of Directors (2011).  Standard I:  Terminology.  </a:t>
            </a:r>
            <a:r>
              <a:rPr lang="en-US" i="1" dirty="0" smtClean="0"/>
              <a:t>Clinical Simulation in Nursing, 7</a:t>
            </a:r>
            <a:r>
              <a:rPr lang="en-US" dirty="0" smtClean="0"/>
              <a:t>(4S), s3-s7.  </a:t>
            </a:r>
            <a:r>
              <a:rPr lang="en-US" dirty="0" err="1" smtClean="0"/>
              <a:t>doi</a:t>
            </a:r>
            <a:r>
              <a:rPr lang="en-US" dirty="0" smtClean="0"/>
              <a:t>:  10.1016/j.ecns.2011.05.005</a:t>
            </a:r>
          </a:p>
          <a:p>
            <a:r>
              <a:rPr lang="en-US" dirty="0" smtClean="0"/>
              <a:t>Thomas-Dreifuerst, K. T. (2009).  The essentials of debriefing in simulation learning:  A concept analysis.  </a:t>
            </a:r>
            <a:r>
              <a:rPr lang="en-US" i="1" dirty="0" smtClean="0"/>
              <a:t>Nursing Education Perspectives, 30</a:t>
            </a:r>
            <a:r>
              <a:rPr lang="en-US" dirty="0" smtClean="0"/>
              <a:t>(2), 109-114.  </a:t>
            </a:r>
            <a:r>
              <a:rPr lang="en-US" dirty="0" err="1" smtClean="0"/>
              <a:t>doi</a:t>
            </a:r>
            <a:r>
              <a:rPr lang="en-US" dirty="0" smtClean="0"/>
              <a:t>:  10.1043/1536-5026-030.002.0109  </a:t>
            </a:r>
          </a:p>
          <a:p>
            <a:r>
              <a:rPr lang="en-US" dirty="0" smtClean="0"/>
              <a:t>Thomas-Dreifuerst, K. T. &amp; Decker, S. I. (2012).  Debriefing:  An essential component for learning in simulation pedagogy.  In P. R. Jeffries (Ed.), </a:t>
            </a:r>
            <a:r>
              <a:rPr lang="en-US" i="1" dirty="0" smtClean="0"/>
              <a:t>Simulation in nursing education:  From conceptualization to evaluation</a:t>
            </a:r>
            <a:r>
              <a:rPr lang="en-US" dirty="0" smtClean="0"/>
              <a:t> (2</a:t>
            </a:r>
            <a:r>
              <a:rPr lang="en-US" baseline="30000" dirty="0" smtClean="0"/>
              <a:t>nd</a:t>
            </a:r>
            <a:r>
              <a:rPr lang="en-US" dirty="0" smtClean="0"/>
              <a:t> ed.) (pp. 105-130).  New York, NY:  National League for Nursing.</a:t>
            </a:r>
          </a:p>
          <a:p>
            <a:r>
              <a:rPr lang="en-US" dirty="0" smtClean="0"/>
              <a:t>Wickers, M. P. (2010).  Establishing the climate for a successful debriefing.  </a:t>
            </a:r>
            <a:r>
              <a:rPr lang="en-US" i="1" dirty="0" smtClean="0"/>
              <a:t>Clinical Simulation in Nursing, 6</a:t>
            </a:r>
            <a:r>
              <a:rPr lang="en-US" dirty="0" smtClean="0"/>
              <a:t>(3), e383-e386.  Retrieved from </a:t>
            </a:r>
            <a:r>
              <a:rPr lang="en-US" dirty="0" err="1" smtClean="0"/>
              <a:t>doi</a:t>
            </a:r>
            <a:r>
              <a:rPr lang="en-US" dirty="0" smtClean="0"/>
              <a:t>:  10.1016/j.ecns.2009.06.003</a:t>
            </a:r>
          </a:p>
          <a:p>
            <a:endParaRPr lang="en-US" dirty="0" smtClean="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compare the progression of clinical judgment after four  HFS scenarios in one medical/surgical nursing course using Lasater’s Clinical Judgment Rubric (LCJR)</a:t>
            </a:r>
            <a:endParaRPr lang="en-US" dirty="0"/>
          </a:p>
        </p:txBody>
      </p:sp>
      <p:sp>
        <p:nvSpPr>
          <p:cNvPr id="3" name="Title 2"/>
          <p:cNvSpPr>
            <a:spLocks noGrp="1"/>
          </p:cNvSpPr>
          <p:nvPr>
            <p:ph type="title"/>
          </p:nvPr>
        </p:nvSpPr>
        <p:spPr/>
        <p:txBody>
          <a:bodyPr/>
          <a:lstStyle/>
          <a:p>
            <a:r>
              <a:rPr lang="en-US" dirty="0" smtClean="0"/>
              <a:t>Purpose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Increased use of HFS</a:t>
            </a:r>
          </a:p>
          <a:p>
            <a:r>
              <a:rPr lang="en-US" dirty="0" smtClean="0"/>
              <a:t>Clinical judgment is essential for the graduating nurse</a:t>
            </a:r>
          </a:p>
          <a:p>
            <a:r>
              <a:rPr lang="en-US" dirty="0" smtClean="0"/>
              <a:t>Evaluation of HFS is necessary to identify clinical judgment</a:t>
            </a:r>
            <a:endParaRPr lang="en-US" dirty="0"/>
          </a:p>
        </p:txBody>
      </p:sp>
      <p:sp>
        <p:nvSpPr>
          <p:cNvPr id="3" name="Title 2"/>
          <p:cNvSpPr>
            <a:spLocks noGrp="1"/>
          </p:cNvSpPr>
          <p:nvPr>
            <p:ph type="title"/>
          </p:nvPr>
        </p:nvSpPr>
        <p:spPr/>
        <p:txBody>
          <a:bodyPr/>
          <a:lstStyle/>
          <a:p>
            <a:r>
              <a:rPr lang="en-US" dirty="0" smtClean="0"/>
              <a:t>Significance to Nursing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Theoretical Model</a:t>
            </a:r>
            <a:endParaRPr lang="en-US" dirty="0"/>
          </a:p>
        </p:txBody>
      </p:sp>
      <p:sp>
        <p:nvSpPr>
          <p:cNvPr id="5" name="Footer Placeholder 4"/>
          <p:cNvSpPr>
            <a:spLocks noGrp="1"/>
          </p:cNvSpPr>
          <p:nvPr>
            <p:ph type="ftr" sz="quarter" idx="11"/>
          </p:nvPr>
        </p:nvSpPr>
        <p:spPr>
          <a:xfrm>
            <a:off x="4876800" y="6172200"/>
            <a:ext cx="3530353" cy="365125"/>
          </a:xfrm>
        </p:spPr>
        <p:txBody>
          <a:bodyPr/>
          <a:lstStyle/>
          <a:p>
            <a:r>
              <a:rPr lang="en-US" dirty="0" smtClean="0"/>
              <a:t>Reprinted  with permission from SLACK Incorporated</a:t>
            </a:r>
            <a:endParaRPr lang="en-US" dirty="0"/>
          </a:p>
        </p:txBody>
      </p:sp>
      <p:pic>
        <p:nvPicPr>
          <p:cNvPr id="7" name="Content Placeholder 6" descr="Scan0040.jpg"/>
          <p:cNvPicPr>
            <a:picLocks noGrp="1" noChangeAspect="1"/>
          </p:cNvPicPr>
          <p:nvPr>
            <p:ph idx="1"/>
          </p:nvPr>
        </p:nvPicPr>
        <p:blipFill>
          <a:blip r:embed="rId3" cstate="print"/>
          <a:stretch>
            <a:fillRect/>
          </a:stretch>
        </p:blipFill>
        <p:spPr>
          <a:xfrm>
            <a:off x="228600" y="990600"/>
            <a:ext cx="8610600" cy="5334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Clinical judgment is salient to nursing and as a pre-licensure educational outcome</a:t>
            </a:r>
          </a:p>
          <a:p>
            <a:r>
              <a:rPr lang="en-US" dirty="0" smtClean="0"/>
              <a:t>HFS improves clinical judgment</a:t>
            </a:r>
          </a:p>
          <a:p>
            <a:r>
              <a:rPr lang="en-US" dirty="0" smtClean="0"/>
              <a:t>Oral Debriefing is essential</a:t>
            </a:r>
          </a:p>
          <a:p>
            <a:r>
              <a:rPr lang="en-US" dirty="0" smtClean="0"/>
              <a:t>LCJR has reliability and validity as an evaluation tool for HFS</a:t>
            </a:r>
          </a:p>
        </p:txBody>
      </p:sp>
      <p:sp>
        <p:nvSpPr>
          <p:cNvPr id="3" name="Title 2"/>
          <p:cNvSpPr>
            <a:spLocks noGrp="1"/>
          </p:cNvSpPr>
          <p:nvPr>
            <p:ph type="title"/>
          </p:nvPr>
        </p:nvSpPr>
        <p:spPr/>
        <p:txBody>
          <a:bodyPr/>
          <a:lstStyle/>
          <a:p>
            <a:r>
              <a:rPr lang="en-US" dirty="0" smtClean="0"/>
              <a:t>Literature Review</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Developed from Tanner’s Model: </a:t>
            </a:r>
          </a:p>
          <a:p>
            <a:pPr lvl="1"/>
            <a:r>
              <a:rPr lang="en-US" dirty="0" smtClean="0"/>
              <a:t>Effective Noticing, Effective Interpreting, Effective Responding, and Effective Reflecting.</a:t>
            </a:r>
          </a:p>
          <a:p>
            <a:pPr lvl="1">
              <a:buNone/>
            </a:pPr>
            <a:r>
              <a:rPr lang="en-US" dirty="0" smtClean="0"/>
              <a:t>  </a:t>
            </a:r>
          </a:p>
          <a:p>
            <a:r>
              <a:rPr lang="en-US" dirty="0" smtClean="0"/>
              <a:t>Eleven Dimensions:</a:t>
            </a:r>
          </a:p>
          <a:p>
            <a:endParaRPr lang="en-US" dirty="0" smtClean="0"/>
          </a:p>
          <a:p>
            <a:r>
              <a:rPr lang="en-US" dirty="0" smtClean="0"/>
              <a:t>Four developmental categories based on student performance. </a:t>
            </a:r>
          </a:p>
          <a:p>
            <a:pPr lvl="1"/>
            <a:r>
              <a:rPr lang="en-US" dirty="0" smtClean="0"/>
              <a:t>Beginning, developing, accomplished, exemplary </a:t>
            </a:r>
          </a:p>
          <a:p>
            <a:endParaRPr lang="en-US" dirty="0" smtClean="0"/>
          </a:p>
          <a:p>
            <a:pPr lvl="1"/>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Lasater’s Clinical Judgment Rubric</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Lasater’s Clinical Judgment Rubric</a:t>
            </a:r>
            <a:endParaRPr lang="en-US" dirty="0"/>
          </a:p>
        </p:txBody>
      </p:sp>
      <p:pic>
        <p:nvPicPr>
          <p:cNvPr id="5" name="Content Placeholder 4"/>
          <p:cNvPicPr>
            <a:picLocks noGrp="1"/>
          </p:cNvPicPr>
          <p:nvPr>
            <p:ph idx="1"/>
          </p:nvPr>
        </p:nvPicPr>
        <p:blipFill>
          <a:blip r:embed="rId3" cstate="print"/>
          <a:srcRect l="18910" t="15954" r="18590" b="7692"/>
          <a:stretch>
            <a:fillRect/>
          </a:stretch>
        </p:blipFill>
        <p:spPr bwMode="auto">
          <a:xfrm>
            <a:off x="1" y="990600"/>
            <a:ext cx="9143999" cy="5562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Copyright Permission Obtained</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721</TotalTime>
  <Words>4087</Words>
  <Application>Microsoft Office PowerPoint</Application>
  <PresentationFormat>On-screen Show (4:3)</PresentationFormat>
  <Paragraphs>216</Paragraphs>
  <Slides>30</Slides>
  <Notes>19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Evaluation Tool for High-Fidelity Simulation</vt:lpstr>
      <vt:lpstr>Introduction</vt:lpstr>
      <vt:lpstr>Problem</vt:lpstr>
      <vt:lpstr>Purpose</vt:lpstr>
      <vt:lpstr>Significance to Nursing</vt:lpstr>
      <vt:lpstr>Theoretical Model</vt:lpstr>
      <vt:lpstr>Literature Review</vt:lpstr>
      <vt:lpstr>Lasater’s Clinical Judgment Rubric</vt:lpstr>
      <vt:lpstr>Lasater’s Clinical Judgment Rubric</vt:lpstr>
      <vt:lpstr>Lasater Clinical Judgment Rubric Scoring Sheet</vt:lpstr>
      <vt:lpstr>Slide 11</vt:lpstr>
      <vt:lpstr>Research Design and Method</vt:lpstr>
      <vt:lpstr>Sample</vt:lpstr>
      <vt:lpstr>Findings</vt:lpstr>
      <vt:lpstr>Findings</vt:lpstr>
      <vt:lpstr>Limitations</vt:lpstr>
      <vt:lpstr>Implications</vt:lpstr>
      <vt:lpstr>Future Research</vt:lpstr>
      <vt:lpstr>Conclusion</vt:lpstr>
      <vt:lpstr>QUESTIONS</vt:lpstr>
      <vt:lpstr>References</vt:lpstr>
      <vt:lpstr>References</vt:lpstr>
      <vt:lpstr>References</vt:lpstr>
      <vt:lpstr>References</vt:lpstr>
      <vt:lpstr>References</vt:lpstr>
      <vt:lpstr>References</vt:lpstr>
      <vt:lpstr>References</vt:lpstr>
      <vt:lpstr>References</vt:lpstr>
      <vt:lpstr>References</vt:lpstr>
      <vt:lpstr>References</vt:lpstr>
    </vt:vector>
  </TitlesOfParts>
  <Company>Firelands Regional Medical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 bussard</dc:creator>
  <cp:lastModifiedBy>michelle bussard</cp:lastModifiedBy>
  <cp:revision>79</cp:revision>
  <dcterms:created xsi:type="dcterms:W3CDTF">2013-01-14T12:29:14Z</dcterms:created>
  <dcterms:modified xsi:type="dcterms:W3CDTF">2013-03-22T18:15:58Z</dcterms:modified>
</cp:coreProperties>
</file>