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04" y="-9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91A40EAA-472D-49C6-BCD1-7E0CE186014B}" type="datetimeFigureOut">
              <a:rPr lang="en-US" smtClean="0"/>
              <a:t>9/20/2011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50FFBE6-5A66-4B6B-A28D-22BBB1C77745}" type="slidenum">
              <a:rPr lang="en-US" smtClean="0"/>
              <a:t>‹#›</a:t>
            </a:fld>
            <a:endParaRPr lang="en-US" dirty="0"/>
          </a:p>
        </p:txBody>
      </p:sp>
    </p:spTree>
    <p:extLst>
      <p:ext uri="{BB962C8B-B14F-4D97-AF65-F5344CB8AC3E}">
        <p14:creationId xmlns:p14="http://schemas.microsoft.com/office/powerpoint/2010/main" val="75655375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1A40EAA-472D-49C6-BCD1-7E0CE186014B}" type="datetimeFigureOut">
              <a:rPr lang="en-US" smtClean="0"/>
              <a:t>9/20/2011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50FFBE6-5A66-4B6B-A28D-22BBB1C77745}" type="slidenum">
              <a:rPr lang="en-US" smtClean="0"/>
              <a:t>‹#›</a:t>
            </a:fld>
            <a:endParaRPr lang="en-US" dirty="0"/>
          </a:p>
        </p:txBody>
      </p:sp>
    </p:spTree>
    <p:extLst>
      <p:ext uri="{BB962C8B-B14F-4D97-AF65-F5344CB8AC3E}">
        <p14:creationId xmlns:p14="http://schemas.microsoft.com/office/powerpoint/2010/main" val="21672869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1A40EAA-472D-49C6-BCD1-7E0CE186014B}" type="datetimeFigureOut">
              <a:rPr lang="en-US" smtClean="0"/>
              <a:t>9/20/2011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50FFBE6-5A66-4B6B-A28D-22BBB1C77745}" type="slidenum">
              <a:rPr lang="en-US" smtClean="0"/>
              <a:t>‹#›</a:t>
            </a:fld>
            <a:endParaRPr lang="en-US" dirty="0"/>
          </a:p>
        </p:txBody>
      </p:sp>
    </p:spTree>
    <p:extLst>
      <p:ext uri="{BB962C8B-B14F-4D97-AF65-F5344CB8AC3E}">
        <p14:creationId xmlns:p14="http://schemas.microsoft.com/office/powerpoint/2010/main" val="311338560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1A40EAA-472D-49C6-BCD1-7E0CE186014B}" type="datetimeFigureOut">
              <a:rPr lang="en-US" smtClean="0"/>
              <a:t>9/20/2011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50FFBE6-5A66-4B6B-A28D-22BBB1C77745}" type="slidenum">
              <a:rPr lang="en-US" smtClean="0"/>
              <a:t>‹#›</a:t>
            </a:fld>
            <a:endParaRPr lang="en-US" dirty="0"/>
          </a:p>
        </p:txBody>
      </p:sp>
    </p:spTree>
    <p:extLst>
      <p:ext uri="{BB962C8B-B14F-4D97-AF65-F5344CB8AC3E}">
        <p14:creationId xmlns:p14="http://schemas.microsoft.com/office/powerpoint/2010/main" val="11019236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1A40EAA-472D-49C6-BCD1-7E0CE186014B}" type="datetimeFigureOut">
              <a:rPr lang="en-US" smtClean="0"/>
              <a:t>9/20/2011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50FFBE6-5A66-4B6B-A28D-22BBB1C77745}" type="slidenum">
              <a:rPr lang="en-US" smtClean="0"/>
              <a:t>‹#›</a:t>
            </a:fld>
            <a:endParaRPr lang="en-US" dirty="0"/>
          </a:p>
        </p:txBody>
      </p:sp>
    </p:spTree>
    <p:extLst>
      <p:ext uri="{BB962C8B-B14F-4D97-AF65-F5344CB8AC3E}">
        <p14:creationId xmlns:p14="http://schemas.microsoft.com/office/powerpoint/2010/main" val="31853209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91A40EAA-472D-49C6-BCD1-7E0CE186014B}" type="datetimeFigureOut">
              <a:rPr lang="en-US" smtClean="0"/>
              <a:t>9/20/2011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50FFBE6-5A66-4B6B-A28D-22BBB1C77745}" type="slidenum">
              <a:rPr lang="en-US" smtClean="0"/>
              <a:t>‹#›</a:t>
            </a:fld>
            <a:endParaRPr lang="en-US" dirty="0"/>
          </a:p>
        </p:txBody>
      </p:sp>
    </p:spTree>
    <p:extLst>
      <p:ext uri="{BB962C8B-B14F-4D97-AF65-F5344CB8AC3E}">
        <p14:creationId xmlns:p14="http://schemas.microsoft.com/office/powerpoint/2010/main" val="15894288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91A40EAA-472D-49C6-BCD1-7E0CE186014B}" type="datetimeFigureOut">
              <a:rPr lang="en-US" smtClean="0"/>
              <a:t>9/20/2011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50FFBE6-5A66-4B6B-A28D-22BBB1C77745}" type="slidenum">
              <a:rPr lang="en-US" smtClean="0"/>
              <a:t>‹#›</a:t>
            </a:fld>
            <a:endParaRPr lang="en-US" dirty="0"/>
          </a:p>
        </p:txBody>
      </p:sp>
    </p:spTree>
    <p:extLst>
      <p:ext uri="{BB962C8B-B14F-4D97-AF65-F5344CB8AC3E}">
        <p14:creationId xmlns:p14="http://schemas.microsoft.com/office/powerpoint/2010/main" val="131697319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91A40EAA-472D-49C6-BCD1-7E0CE186014B}" type="datetimeFigureOut">
              <a:rPr lang="en-US" smtClean="0"/>
              <a:t>9/20/2011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B50FFBE6-5A66-4B6B-A28D-22BBB1C77745}" type="slidenum">
              <a:rPr lang="en-US" smtClean="0"/>
              <a:t>‹#›</a:t>
            </a:fld>
            <a:endParaRPr lang="en-US" dirty="0"/>
          </a:p>
        </p:txBody>
      </p:sp>
    </p:spTree>
    <p:extLst>
      <p:ext uri="{BB962C8B-B14F-4D97-AF65-F5344CB8AC3E}">
        <p14:creationId xmlns:p14="http://schemas.microsoft.com/office/powerpoint/2010/main" val="181688687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1A40EAA-472D-49C6-BCD1-7E0CE186014B}" type="datetimeFigureOut">
              <a:rPr lang="en-US" smtClean="0"/>
              <a:t>9/20/2011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B50FFBE6-5A66-4B6B-A28D-22BBB1C77745}" type="slidenum">
              <a:rPr lang="en-US" smtClean="0"/>
              <a:t>‹#›</a:t>
            </a:fld>
            <a:endParaRPr lang="en-US" dirty="0"/>
          </a:p>
        </p:txBody>
      </p:sp>
    </p:spTree>
    <p:extLst>
      <p:ext uri="{BB962C8B-B14F-4D97-AF65-F5344CB8AC3E}">
        <p14:creationId xmlns:p14="http://schemas.microsoft.com/office/powerpoint/2010/main" val="15692939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1A40EAA-472D-49C6-BCD1-7E0CE186014B}" type="datetimeFigureOut">
              <a:rPr lang="en-US" smtClean="0"/>
              <a:t>9/20/2011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50FFBE6-5A66-4B6B-A28D-22BBB1C77745}" type="slidenum">
              <a:rPr lang="en-US" smtClean="0"/>
              <a:t>‹#›</a:t>
            </a:fld>
            <a:endParaRPr lang="en-US" dirty="0"/>
          </a:p>
        </p:txBody>
      </p:sp>
    </p:spTree>
    <p:extLst>
      <p:ext uri="{BB962C8B-B14F-4D97-AF65-F5344CB8AC3E}">
        <p14:creationId xmlns:p14="http://schemas.microsoft.com/office/powerpoint/2010/main" val="12136522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1A40EAA-472D-49C6-BCD1-7E0CE186014B}" type="datetimeFigureOut">
              <a:rPr lang="en-US" smtClean="0"/>
              <a:t>9/20/2011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50FFBE6-5A66-4B6B-A28D-22BBB1C77745}" type="slidenum">
              <a:rPr lang="en-US" smtClean="0"/>
              <a:t>‹#›</a:t>
            </a:fld>
            <a:endParaRPr lang="en-US" dirty="0"/>
          </a:p>
        </p:txBody>
      </p:sp>
    </p:spTree>
    <p:extLst>
      <p:ext uri="{BB962C8B-B14F-4D97-AF65-F5344CB8AC3E}">
        <p14:creationId xmlns:p14="http://schemas.microsoft.com/office/powerpoint/2010/main" val="15815722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1A40EAA-472D-49C6-BCD1-7E0CE186014B}" type="datetimeFigureOut">
              <a:rPr lang="en-US" smtClean="0"/>
              <a:t>9/20/2011</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50FFBE6-5A66-4B6B-A28D-22BBB1C77745}" type="slidenum">
              <a:rPr lang="en-US" smtClean="0"/>
              <a:t>‹#›</a:t>
            </a:fld>
            <a:endParaRPr lang="en-US" dirty="0"/>
          </a:p>
        </p:txBody>
      </p:sp>
    </p:spTree>
    <p:extLst>
      <p:ext uri="{BB962C8B-B14F-4D97-AF65-F5344CB8AC3E}">
        <p14:creationId xmlns:p14="http://schemas.microsoft.com/office/powerpoint/2010/main" val="192475076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274638"/>
            <a:ext cx="8229600" cy="715962"/>
          </a:xfrm>
        </p:spPr>
        <p:txBody>
          <a:bodyPr>
            <a:normAutofit/>
          </a:bodyPr>
          <a:lstStyle/>
          <a:p>
            <a:r>
              <a:rPr lang="en-US" sz="3200" b="1" dirty="0" smtClean="0">
                <a:latin typeface="Times New Roman" pitchFamily="18" charset="0"/>
                <a:cs typeface="Times New Roman" pitchFamily="18" charset="0"/>
              </a:rPr>
              <a:t>Nutrition for the newborn</a:t>
            </a:r>
            <a:endParaRPr lang="en-US" sz="3200" b="1" dirty="0">
              <a:latin typeface="Times New Roman" pitchFamily="18" charset="0"/>
              <a:cs typeface="Times New Roman" pitchFamily="18" charset="0"/>
            </a:endParaRPr>
          </a:p>
        </p:txBody>
      </p:sp>
      <p:pic>
        <p:nvPicPr>
          <p:cNvPr id="6" name="Content Placeholder 5"/>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rot="20805981">
            <a:off x="789101" y="1835453"/>
            <a:ext cx="3363582" cy="3289851"/>
          </a:xfrm>
        </p:spPr>
        <p:style>
          <a:lnRef idx="2">
            <a:schemeClr val="accent2"/>
          </a:lnRef>
          <a:fillRef idx="1">
            <a:schemeClr val="lt1"/>
          </a:fillRef>
          <a:effectRef idx="0">
            <a:schemeClr val="accent2"/>
          </a:effectRef>
          <a:fontRef idx="minor">
            <a:schemeClr val="dk1"/>
          </a:fontRef>
        </p:style>
      </p:pic>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rot="936229">
            <a:off x="5253018" y="1894327"/>
            <a:ext cx="3352212" cy="3498995"/>
          </a:xfrm>
          <a:prstGeom prst="rect">
            <a:avLst/>
          </a:prstGeom>
        </p:spPr>
      </p:pic>
    </p:spTree>
    <p:extLst>
      <p:ext uri="{BB962C8B-B14F-4D97-AF65-F5344CB8AC3E}">
        <p14:creationId xmlns:p14="http://schemas.microsoft.com/office/powerpoint/2010/main" val="38966419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63562"/>
          </a:xfrm>
        </p:spPr>
        <p:txBody>
          <a:bodyPr>
            <a:normAutofit/>
          </a:bodyPr>
          <a:lstStyle/>
          <a:p>
            <a:r>
              <a:rPr lang="en-US" sz="2800" b="1" dirty="0" smtClean="0">
                <a:latin typeface="Times New Roman" pitchFamily="18" charset="0"/>
                <a:cs typeface="Times New Roman" pitchFamily="18" charset="0"/>
              </a:rPr>
              <a:t>Nutrition for the Newborn</a:t>
            </a:r>
            <a:endParaRPr lang="en-US" sz="2800" b="1" dirty="0">
              <a:latin typeface="Times New Roman" pitchFamily="18" charset="0"/>
              <a:cs typeface="Times New Roman" pitchFamily="18" charset="0"/>
            </a:endParaRPr>
          </a:p>
        </p:txBody>
      </p:sp>
      <p:sp>
        <p:nvSpPr>
          <p:cNvPr id="3" name="Content Placeholder 2"/>
          <p:cNvSpPr>
            <a:spLocks noGrp="1"/>
          </p:cNvSpPr>
          <p:nvPr>
            <p:ph idx="1"/>
          </p:nvPr>
        </p:nvSpPr>
        <p:spPr>
          <a:xfrm>
            <a:off x="457200" y="914400"/>
            <a:ext cx="8229600" cy="5211763"/>
          </a:xfrm>
        </p:spPr>
        <p:style>
          <a:lnRef idx="2">
            <a:schemeClr val="accent1"/>
          </a:lnRef>
          <a:fillRef idx="1">
            <a:schemeClr val="lt1"/>
          </a:fillRef>
          <a:effectRef idx="0">
            <a:schemeClr val="accent1"/>
          </a:effectRef>
          <a:fontRef idx="minor">
            <a:schemeClr val="dk1"/>
          </a:fontRef>
        </p:style>
        <p:txBody>
          <a:bodyPr>
            <a:normAutofit/>
          </a:bodyPr>
          <a:lstStyle/>
          <a:p>
            <a:pPr>
              <a:lnSpc>
                <a:spcPct val="150000"/>
              </a:lnSpc>
              <a:buFont typeface="Wingdings" pitchFamily="2" charset="2"/>
              <a:buChar char="v"/>
            </a:pPr>
            <a:r>
              <a:rPr lang="en-US" sz="1800" b="1" dirty="0" smtClean="0">
                <a:latin typeface="Times New Roman" pitchFamily="18" charset="0"/>
                <a:cs typeface="Times New Roman" pitchFamily="18" charset="0"/>
              </a:rPr>
              <a:t>Maternal Nutrition: </a:t>
            </a:r>
            <a:r>
              <a:rPr lang="en-US" sz="1200" dirty="0" smtClean="0">
                <a:latin typeface="Times New Roman" pitchFamily="18" charset="0"/>
                <a:cs typeface="Times New Roman" pitchFamily="18" charset="0"/>
              </a:rPr>
              <a:t>Maternal nutritional status is an especially significant factor in preventing a variety of problems such as low birth weight, preterm infants, and neonatal and infant death rates. A healthy diet before conception is the best way to ensure adequate nutrients are available for the developing fetus. Folic acid is important to prevent neural tube defects. Pregnant women should take 400 mcg daily. Folic acid is in fortified foods such as cereals, enriched grain products or in foods like green leafy vegetables, whole grains, fruits, liver, chicken, turkey and goose. Other needed while pregnant would be that your energy needs are met by carbohydrates, fats and proteins in your diet. No specific recommendations exist for the amount of carbohydrate and fat for pregnant women. Intake of these nutrients should be adequate to support the recommended weight gain and protein for the synthesis of new tissue. It is recommended that you avoid eating shark, swordfish, king mackerel and tilefish due the high levels of mercury. Check local advisories about the safety of fish caught in local lakes and rivers and streams. Drink about 8 glasses (2 liters) of fluids per day consisting of milk, juice and water Dehydration may increase the risk of cramping, contractions and preterm labor. Consult your physician about prenatal vitamins and supplements that contain iron and calcium. </a:t>
            </a:r>
            <a:endParaRPr lang="en-US" sz="1800" b="1" dirty="0">
              <a:latin typeface="Times New Roman" pitchFamily="18" charset="0"/>
              <a:cs typeface="Times New Roman" pitchFamily="18" charset="0"/>
            </a:endParaRPr>
          </a:p>
        </p:txBody>
      </p:sp>
    </p:spTree>
    <p:extLst>
      <p:ext uri="{BB962C8B-B14F-4D97-AF65-F5344CB8AC3E}">
        <p14:creationId xmlns:p14="http://schemas.microsoft.com/office/powerpoint/2010/main" val="134119450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11162"/>
          </a:xfrm>
        </p:spPr>
        <p:txBody>
          <a:bodyPr>
            <a:noAutofit/>
          </a:bodyPr>
          <a:lstStyle/>
          <a:p>
            <a:r>
              <a:rPr lang="en-US" sz="2800" b="1" dirty="0" smtClean="0">
                <a:latin typeface="Times New Roman" pitchFamily="18" charset="0"/>
                <a:cs typeface="Times New Roman" pitchFamily="18" charset="0"/>
              </a:rPr>
              <a:t>Nutrition for the Newborn</a:t>
            </a:r>
            <a:endParaRPr lang="en-US" sz="2800" b="1" dirty="0">
              <a:latin typeface="Times New Roman" pitchFamily="18" charset="0"/>
              <a:cs typeface="Times New Roman" pitchFamily="18" charset="0"/>
            </a:endParaRPr>
          </a:p>
        </p:txBody>
      </p:sp>
      <p:sp>
        <p:nvSpPr>
          <p:cNvPr id="3" name="Content Placeholder 2"/>
          <p:cNvSpPr>
            <a:spLocks noGrp="1"/>
          </p:cNvSpPr>
          <p:nvPr>
            <p:ph idx="1"/>
          </p:nvPr>
        </p:nvSpPr>
        <p:spPr>
          <a:xfrm>
            <a:off x="457200" y="914400"/>
            <a:ext cx="8229600" cy="5211763"/>
          </a:xfrm>
        </p:spPr>
        <p:style>
          <a:lnRef idx="2">
            <a:schemeClr val="accent2"/>
          </a:lnRef>
          <a:fillRef idx="1">
            <a:schemeClr val="lt1"/>
          </a:fillRef>
          <a:effectRef idx="0">
            <a:schemeClr val="accent2"/>
          </a:effectRef>
          <a:fontRef idx="minor">
            <a:schemeClr val="dk1"/>
          </a:fontRef>
        </p:style>
        <p:txBody>
          <a:bodyPr>
            <a:normAutofit/>
          </a:bodyPr>
          <a:lstStyle/>
          <a:p>
            <a:pPr>
              <a:lnSpc>
                <a:spcPct val="150000"/>
              </a:lnSpc>
              <a:buFont typeface="Wingdings" pitchFamily="2" charset="2"/>
              <a:buChar char="v"/>
            </a:pPr>
            <a:r>
              <a:rPr lang="en-US" sz="1800" b="1" dirty="0" smtClean="0">
                <a:latin typeface="Times New Roman" pitchFamily="18" charset="0"/>
                <a:cs typeface="Times New Roman" pitchFamily="18" charset="0"/>
              </a:rPr>
              <a:t>Lactation Needs:</a:t>
            </a:r>
            <a:r>
              <a:rPr lang="en-US" sz="1200" dirty="0" smtClean="0">
                <a:latin typeface="Times New Roman" pitchFamily="18" charset="0"/>
                <a:cs typeface="Times New Roman" pitchFamily="18" charset="0"/>
              </a:rPr>
              <a:t> Lactation need are similar to those during pregnancy. The required elements for energy are protein, calcium, iodine, zinc, the B vitamins and vitamin C remains greater than non pregnant needs. The recommendations for some of these are slightly to moderately higher than during pregnancy. These nutrients cover the amount of the  nutrients released in the breast milk as well as the needs of the mother for tissue maintenance. Iron and folic acid recommendations are lower than during pregnancy. Smoking, alcohol intake and excessive caffeine intake should be avoided during lactation. Smoking impairs milk production and the infant’s psychomotor development may be affected by maternal alcohol use and impair the milk ejection reflex. Caffeine can lead to a reduced iron concentration in breast milk and  may cause anemia in the infant as well as alertness and awake baby. </a:t>
            </a:r>
            <a:endParaRPr lang="en-US" sz="1200" dirty="0">
              <a:latin typeface="Times New Roman" pitchFamily="18" charset="0"/>
              <a:cs typeface="Times New Roman" pitchFamily="18" charset="0"/>
            </a:endParaRPr>
          </a:p>
          <a:p>
            <a:pPr>
              <a:lnSpc>
                <a:spcPct val="150000"/>
              </a:lnSpc>
              <a:buFont typeface="Wingdings" pitchFamily="2" charset="2"/>
              <a:buChar char="v"/>
            </a:pPr>
            <a:r>
              <a:rPr lang="en-US" sz="1800" b="1" dirty="0" smtClean="0">
                <a:latin typeface="Times New Roman" pitchFamily="18" charset="0"/>
                <a:cs typeface="Times New Roman" pitchFamily="18" charset="0"/>
              </a:rPr>
              <a:t>Good Nutrition:</a:t>
            </a:r>
            <a:r>
              <a:rPr lang="en-US" sz="1200" dirty="0" smtClean="0">
                <a:latin typeface="Times New Roman" pitchFamily="18" charset="0"/>
                <a:cs typeface="Times New Roman" pitchFamily="18" charset="0"/>
              </a:rPr>
              <a:t> Good nutrition in infancy  fosters optimal growth and development. Infant feedings allow for more than nutrition. It represents an opportunity for social and psychological interaction between parent and infant. It is a time of bonding between parent and baby.</a:t>
            </a:r>
            <a:endParaRPr lang="en-US" sz="1800" b="1" dirty="0">
              <a:latin typeface="Times New Roman" pitchFamily="18" charset="0"/>
              <a:cs typeface="Times New Roman" pitchFamily="18" charset="0"/>
            </a:endParaRPr>
          </a:p>
        </p:txBody>
      </p:sp>
    </p:spTree>
    <p:extLst>
      <p:ext uri="{BB962C8B-B14F-4D97-AF65-F5344CB8AC3E}">
        <p14:creationId xmlns:p14="http://schemas.microsoft.com/office/powerpoint/2010/main" val="364344590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87362"/>
          </a:xfrm>
        </p:spPr>
        <p:txBody>
          <a:bodyPr>
            <a:noAutofit/>
          </a:bodyPr>
          <a:lstStyle/>
          <a:p>
            <a:pPr>
              <a:lnSpc>
                <a:spcPct val="150000"/>
              </a:lnSpc>
            </a:pPr>
            <a:r>
              <a:rPr lang="en-US" sz="2800" b="1" dirty="0" smtClean="0">
                <a:latin typeface="Times New Roman" pitchFamily="18" charset="0"/>
                <a:cs typeface="Times New Roman" pitchFamily="18" charset="0"/>
              </a:rPr>
              <a:t>Nutrition for the newborn</a:t>
            </a:r>
            <a:endParaRPr lang="en-US" sz="2800" b="1" dirty="0">
              <a:latin typeface="Times New Roman" pitchFamily="18" charset="0"/>
              <a:cs typeface="Times New Roman" pitchFamily="18" charset="0"/>
            </a:endParaRPr>
          </a:p>
        </p:txBody>
      </p:sp>
      <p:sp>
        <p:nvSpPr>
          <p:cNvPr id="3" name="Content Placeholder 2"/>
          <p:cNvSpPr>
            <a:spLocks noGrp="1"/>
          </p:cNvSpPr>
          <p:nvPr>
            <p:ph idx="1"/>
          </p:nvPr>
        </p:nvSpPr>
        <p:spPr>
          <a:xfrm>
            <a:off x="457200" y="1066800"/>
            <a:ext cx="8229600" cy="5059363"/>
          </a:xfrm>
        </p:spPr>
        <p:style>
          <a:lnRef idx="2">
            <a:schemeClr val="accent1"/>
          </a:lnRef>
          <a:fillRef idx="1">
            <a:schemeClr val="lt1"/>
          </a:fillRef>
          <a:effectRef idx="0">
            <a:schemeClr val="accent1"/>
          </a:effectRef>
          <a:fontRef idx="minor">
            <a:schemeClr val="dk1"/>
          </a:fontRef>
        </p:style>
        <p:txBody>
          <a:bodyPr>
            <a:normAutofit/>
          </a:bodyPr>
          <a:lstStyle/>
          <a:p>
            <a:pPr>
              <a:buFont typeface="Wingdings" pitchFamily="2" charset="2"/>
              <a:buChar char="v"/>
            </a:pPr>
            <a:r>
              <a:rPr lang="en-US" sz="1800" b="1" dirty="0" smtClean="0">
                <a:latin typeface="Times New Roman" pitchFamily="18" charset="0"/>
                <a:cs typeface="Times New Roman" pitchFamily="18" charset="0"/>
              </a:rPr>
              <a:t>Breast Feeding:</a:t>
            </a:r>
            <a:r>
              <a:rPr lang="en-US" sz="1200" dirty="0" smtClean="0">
                <a:latin typeface="Times New Roman" pitchFamily="18" charset="0"/>
                <a:cs typeface="Times New Roman" pitchFamily="18" charset="0"/>
              </a:rPr>
              <a:t> The American College of Obstetricians, The American Academy of Pediatrics and other organizations recommend that infants be breastfed exclusively for the first 6 months and continue for at least 12 months. If weaned before 12 months he/she should receive iron-fortified infant formula. Breast milk is considered a living tissue because it contains almost as many live cells as blood. The nutrients in breast milk are more easily absorbed than formula. Breast milk benefits include that, it enhances maturation of the gastrointestinal tract by providing the good bacteria that the intestines need, it contains antibodies and immunologic factors that help against infections, there is lower incidence of allergies, atopic dermatitis is reduced, less incidents of SIDS, it has more protective effect against diabetes mellitus, it enhances cognition development, it has an analgesic effect for infants undergoing painful procedures such as blood draw and heel stick. It is the perfect formula for babies.</a:t>
            </a:r>
          </a:p>
          <a:p>
            <a:pPr marL="0" indent="0">
              <a:buNone/>
            </a:pPr>
            <a:r>
              <a:rPr lang="en-US" sz="1200" b="1" dirty="0">
                <a:latin typeface="Times New Roman" pitchFamily="18" charset="0"/>
                <a:cs typeface="Times New Roman" pitchFamily="18" charset="0"/>
              </a:rPr>
              <a:t> </a:t>
            </a:r>
            <a:r>
              <a:rPr lang="en-US" sz="1200" b="1" dirty="0" smtClean="0">
                <a:latin typeface="Times New Roman" pitchFamily="18" charset="0"/>
                <a:cs typeface="Times New Roman" pitchFamily="18" charset="0"/>
              </a:rPr>
              <a:t>        Breast Milk </a:t>
            </a:r>
            <a:r>
              <a:rPr lang="en-US" sz="1200" dirty="0" smtClean="0">
                <a:latin typeface="Times New Roman" pitchFamily="18" charset="0"/>
                <a:cs typeface="Times New Roman" pitchFamily="18" charset="0"/>
              </a:rPr>
              <a:t> can be expressed and stored. Expressing may be done by hand or pump. Store milk in a clean glass or plastic</a:t>
            </a:r>
          </a:p>
          <a:p>
            <a:pPr marL="0" indent="0">
              <a:buNone/>
            </a:pPr>
            <a:r>
              <a:rPr lang="en-US" sz="1200" dirty="0">
                <a:latin typeface="Times New Roman" pitchFamily="18" charset="0"/>
                <a:cs typeface="Times New Roman" pitchFamily="18" charset="0"/>
              </a:rPr>
              <a:t> </a:t>
            </a:r>
            <a:r>
              <a:rPr lang="en-US" sz="1200" dirty="0" smtClean="0">
                <a:latin typeface="Times New Roman" pitchFamily="18" charset="0"/>
                <a:cs typeface="Times New Roman" pitchFamily="18" charset="0"/>
              </a:rPr>
              <a:t>        container. Disposable liners are easy and inexpensive but must be double bagged. The milk can be stored at room temp.</a:t>
            </a:r>
          </a:p>
          <a:p>
            <a:pPr marL="0" indent="0">
              <a:buNone/>
            </a:pPr>
            <a:r>
              <a:rPr lang="en-US" sz="1200" dirty="0">
                <a:latin typeface="Times New Roman" pitchFamily="18" charset="0"/>
                <a:cs typeface="Times New Roman" pitchFamily="18" charset="0"/>
              </a:rPr>
              <a:t> </a:t>
            </a:r>
            <a:r>
              <a:rPr lang="en-US" sz="1200" dirty="0" smtClean="0">
                <a:latin typeface="Times New Roman" pitchFamily="18" charset="0"/>
                <a:cs typeface="Times New Roman" pitchFamily="18" charset="0"/>
              </a:rPr>
              <a:t>        for 6 to 8 hours as long as the temperature of the room doesn't exceed 77 degrees F. It can be refrigerated for 5 days at 39 </a:t>
            </a:r>
          </a:p>
          <a:p>
            <a:pPr marL="0" indent="0">
              <a:buNone/>
            </a:pPr>
            <a:r>
              <a:rPr lang="en-US" sz="1200" dirty="0">
                <a:latin typeface="Times New Roman" pitchFamily="18" charset="0"/>
                <a:cs typeface="Times New Roman" pitchFamily="18" charset="0"/>
              </a:rPr>
              <a:t> </a:t>
            </a:r>
            <a:r>
              <a:rPr lang="en-US" sz="1200" dirty="0" smtClean="0">
                <a:latin typeface="Times New Roman" pitchFamily="18" charset="0"/>
                <a:cs typeface="Times New Roman" pitchFamily="18" charset="0"/>
              </a:rPr>
              <a:t>        degrees F. It can also be frozen for up to 6 months. Keep it in the back of the freezer to avoid temperature variations.</a:t>
            </a:r>
          </a:p>
          <a:p>
            <a:pPr marL="0" indent="0">
              <a:buNone/>
            </a:pPr>
            <a:r>
              <a:rPr lang="en-US" sz="1800" b="1" dirty="0" smtClean="0">
                <a:latin typeface="Times New Roman" pitchFamily="18" charset="0"/>
                <a:cs typeface="Times New Roman" pitchFamily="18" charset="0"/>
              </a:rPr>
              <a:t>      </a:t>
            </a:r>
            <a:endParaRPr lang="en-US" sz="1800" b="1" dirty="0">
              <a:latin typeface="Times New Roman" pitchFamily="18" charset="0"/>
              <a:cs typeface="Times New Roman" pitchFamily="18" charset="0"/>
            </a:endParaRPr>
          </a:p>
        </p:txBody>
      </p:sp>
    </p:spTree>
    <p:extLst>
      <p:ext uri="{BB962C8B-B14F-4D97-AF65-F5344CB8AC3E}">
        <p14:creationId xmlns:p14="http://schemas.microsoft.com/office/powerpoint/2010/main" val="423048069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11162"/>
          </a:xfrm>
        </p:spPr>
        <p:txBody>
          <a:bodyPr>
            <a:noAutofit/>
          </a:bodyPr>
          <a:lstStyle/>
          <a:p>
            <a:r>
              <a:rPr lang="en-US" sz="2800" b="1" dirty="0" smtClean="0">
                <a:latin typeface="Times New Roman" pitchFamily="18" charset="0"/>
                <a:cs typeface="Times New Roman" pitchFamily="18" charset="0"/>
              </a:rPr>
              <a:t>Nutrition for the newborn</a:t>
            </a:r>
            <a:endParaRPr lang="en-US" sz="2800" b="1" dirty="0">
              <a:latin typeface="Times New Roman" pitchFamily="18" charset="0"/>
              <a:cs typeface="Times New Roman" pitchFamily="18" charset="0"/>
            </a:endParaRPr>
          </a:p>
        </p:txBody>
      </p:sp>
      <p:sp>
        <p:nvSpPr>
          <p:cNvPr id="3" name="Content Placeholder 2"/>
          <p:cNvSpPr>
            <a:spLocks noGrp="1"/>
          </p:cNvSpPr>
          <p:nvPr>
            <p:ph idx="1"/>
          </p:nvPr>
        </p:nvSpPr>
        <p:spPr>
          <a:xfrm>
            <a:off x="457200" y="990600"/>
            <a:ext cx="8229600" cy="5211763"/>
          </a:xfrm>
        </p:spPr>
        <p:style>
          <a:lnRef idx="2">
            <a:schemeClr val="accent2"/>
          </a:lnRef>
          <a:fillRef idx="1">
            <a:schemeClr val="lt1"/>
          </a:fillRef>
          <a:effectRef idx="0">
            <a:schemeClr val="accent2"/>
          </a:effectRef>
          <a:fontRef idx="minor">
            <a:schemeClr val="dk1"/>
          </a:fontRef>
        </p:style>
        <p:txBody>
          <a:bodyPr>
            <a:normAutofit/>
          </a:bodyPr>
          <a:lstStyle/>
          <a:p>
            <a:pPr>
              <a:lnSpc>
                <a:spcPct val="150000"/>
              </a:lnSpc>
              <a:buFont typeface="Wingdings" pitchFamily="2" charset="2"/>
              <a:buChar char="v"/>
            </a:pPr>
            <a:r>
              <a:rPr lang="en-US" sz="1800" b="1" dirty="0" smtClean="0">
                <a:latin typeface="Times New Roman" pitchFamily="18" charset="0"/>
                <a:cs typeface="Times New Roman" pitchFamily="18" charset="0"/>
              </a:rPr>
              <a:t>Formula Feeding:</a:t>
            </a:r>
            <a:r>
              <a:rPr lang="en-US" sz="1200" dirty="0" smtClean="0">
                <a:latin typeface="Times New Roman" pitchFamily="18" charset="0"/>
                <a:cs typeface="Times New Roman" pitchFamily="18" charset="0"/>
              </a:rPr>
              <a:t> Commercially formulas are designed to resemble human milk as closely as possible but none has ever duplicated it. Newborns should be fed iron fortified formulas. Follow the manufacturers recommendations for preparation. The first feeding is shortly after birth. Typically a newborn will take 10 to 15 ml (2 to 3 teaspoons) of formula per feeding. Intake gradually increases during the first week after birth. Most newborns are drinking 90 to 150 ml (3 ounces to 5 ounces)  per feeding by the end of the second week or sooner. He/she should be fed every 3 to 4 hours even if it requires waking him/her up. Rigid feeding is not recommended. A baby showing adequate weight gain can be allowed to sleep at night and be fed only on waking. Most newborns need 6 to 8 feedings in 24 hours and the number of feedings decrease as the infant matures. By 3 to 4 weeks a fairly predictable feeding pattern has developed. Mothers usually notice an increase in appetite at ages 7 to 10 days, 3 weeks, 6 weeks, 3 months and 6 months. These appetite spurts correspond to growth spurts. The amount of formula per feeding should be increased by about 30 ml (one ounce) at these times to meet the baby’s needs. When feeding the baby sit comfortably, hold him/her closely in a semi sitting  position. The bottle should be held so the formula fills the nipple and none of the air in the bottle is allowed to get enter the nipple. When the baby falls asleep or turns his/her head this indicates the infant has had enough formula. Burp the baby during feeding to help expel swallowed air. Never prop the bottle on a pillow or other inanimate object then left with the baby. Never allow an older child feed the baby unless supervised by an adult.</a:t>
            </a:r>
            <a:endParaRPr lang="en-US" sz="1800" b="1" dirty="0">
              <a:latin typeface="Times New Roman" pitchFamily="18" charset="0"/>
              <a:cs typeface="Times New Roman" pitchFamily="18" charset="0"/>
            </a:endParaRPr>
          </a:p>
        </p:txBody>
      </p:sp>
    </p:spTree>
    <p:extLst>
      <p:ext uri="{BB962C8B-B14F-4D97-AF65-F5344CB8AC3E}">
        <p14:creationId xmlns:p14="http://schemas.microsoft.com/office/powerpoint/2010/main" val="219058873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148</TotalTime>
  <Words>1087</Words>
  <Application>Microsoft Office PowerPoint</Application>
  <PresentationFormat>On-screen Show (4:3)</PresentationFormat>
  <Paragraphs>15</Paragraphs>
  <Slides>5</Slides>
  <Notes>0</Notes>
  <HiddenSlides>0</HiddenSlides>
  <MMClips>0</MMClips>
  <ScaleCrop>false</ScaleCrop>
  <HeadingPairs>
    <vt:vector size="4" baseType="variant">
      <vt:variant>
        <vt:lpstr>Theme</vt:lpstr>
      </vt:variant>
      <vt:variant>
        <vt:i4>1</vt:i4>
      </vt:variant>
      <vt:variant>
        <vt:lpstr>Slide Titles</vt:lpstr>
      </vt:variant>
      <vt:variant>
        <vt:i4>5</vt:i4>
      </vt:variant>
    </vt:vector>
  </HeadingPairs>
  <TitlesOfParts>
    <vt:vector size="6" baseType="lpstr">
      <vt:lpstr>Office Theme</vt:lpstr>
      <vt:lpstr>Nutrition for the newborn</vt:lpstr>
      <vt:lpstr>Nutrition for the Newborn</vt:lpstr>
      <vt:lpstr>Nutrition for the Newborn</vt:lpstr>
      <vt:lpstr>Nutrition for the newborn</vt:lpstr>
      <vt:lpstr>Nutrition for the newborn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Owner</dc:creator>
  <cp:lastModifiedBy>Owner</cp:lastModifiedBy>
  <cp:revision>15</cp:revision>
  <dcterms:created xsi:type="dcterms:W3CDTF">2011-09-18T19:02:24Z</dcterms:created>
  <dcterms:modified xsi:type="dcterms:W3CDTF">2011-09-20T20:54:31Z</dcterms:modified>
</cp:coreProperties>
</file>