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2"/>
  </p:notesMasterIdLst>
  <p:sldIdLst>
    <p:sldId id="270" r:id="rId2"/>
    <p:sldId id="302" r:id="rId3"/>
    <p:sldId id="328" r:id="rId4"/>
    <p:sldId id="303" r:id="rId5"/>
    <p:sldId id="304" r:id="rId6"/>
    <p:sldId id="305" r:id="rId7"/>
    <p:sldId id="301" r:id="rId8"/>
    <p:sldId id="329" r:id="rId9"/>
    <p:sldId id="306" r:id="rId10"/>
    <p:sldId id="258" r:id="rId11"/>
    <p:sldId id="274" r:id="rId12"/>
    <p:sldId id="276" r:id="rId13"/>
    <p:sldId id="330" r:id="rId14"/>
    <p:sldId id="331" r:id="rId15"/>
    <p:sldId id="277" r:id="rId16"/>
    <p:sldId id="332" r:id="rId17"/>
    <p:sldId id="333" r:id="rId18"/>
    <p:sldId id="334" r:id="rId19"/>
    <p:sldId id="335" r:id="rId20"/>
    <p:sldId id="336" r:id="rId21"/>
    <p:sldId id="337" r:id="rId22"/>
    <p:sldId id="307" r:id="rId23"/>
    <p:sldId id="259" r:id="rId24"/>
    <p:sldId id="338" r:id="rId25"/>
    <p:sldId id="260" r:id="rId26"/>
    <p:sldId id="339" r:id="rId27"/>
    <p:sldId id="261" r:id="rId28"/>
    <p:sldId id="308" r:id="rId29"/>
    <p:sldId id="309" r:id="rId30"/>
    <p:sldId id="310" r:id="rId31"/>
    <p:sldId id="340" r:id="rId32"/>
    <p:sldId id="341" r:id="rId33"/>
    <p:sldId id="342" r:id="rId34"/>
    <p:sldId id="311" r:id="rId35"/>
    <p:sldId id="343" r:id="rId36"/>
    <p:sldId id="262" r:id="rId37"/>
    <p:sldId id="344" r:id="rId38"/>
    <p:sldId id="345" r:id="rId39"/>
    <p:sldId id="346" r:id="rId40"/>
    <p:sldId id="347" r:id="rId41"/>
    <p:sldId id="263" r:id="rId42"/>
    <p:sldId id="348" r:id="rId43"/>
    <p:sldId id="349" r:id="rId44"/>
    <p:sldId id="312" r:id="rId45"/>
    <p:sldId id="313" r:id="rId46"/>
    <p:sldId id="314" r:id="rId47"/>
    <p:sldId id="350" r:id="rId48"/>
    <p:sldId id="315" r:id="rId49"/>
    <p:sldId id="316" r:id="rId50"/>
    <p:sldId id="264" r:id="rId51"/>
    <p:sldId id="318" r:id="rId52"/>
    <p:sldId id="319" r:id="rId53"/>
    <p:sldId id="265" r:id="rId54"/>
    <p:sldId id="352" r:id="rId55"/>
    <p:sldId id="351" r:id="rId56"/>
    <p:sldId id="353" r:id="rId57"/>
    <p:sldId id="354" r:id="rId58"/>
    <p:sldId id="266" r:id="rId59"/>
    <p:sldId id="292" r:id="rId60"/>
    <p:sldId id="320" r:id="rId61"/>
    <p:sldId id="321" r:id="rId62"/>
    <p:sldId id="322" r:id="rId63"/>
    <p:sldId id="323" r:id="rId64"/>
    <p:sldId id="324" r:id="rId65"/>
    <p:sldId id="325" r:id="rId66"/>
    <p:sldId id="326" r:id="rId67"/>
    <p:sldId id="327" r:id="rId68"/>
    <p:sldId id="267" r:id="rId69"/>
    <p:sldId id="268" r:id="rId70"/>
    <p:sldId id="269" r:id="rId7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8" autoAdjust="0"/>
    <p:restoredTop sz="86410" autoAdjust="0"/>
  </p:normalViewPr>
  <p:slideViewPr>
    <p:cSldViewPr>
      <p:cViewPr varScale="1">
        <p:scale>
          <a:sx n="39" d="100"/>
          <a:sy n="39" d="100"/>
        </p:scale>
        <p:origin x="-7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24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E06D5-30D3-4310-A206-F150EBEB9362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64638-BFFA-4822-B538-3858A3AADD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dirty="0" smtClean="0"/>
              <a:t>If a patient is diagnosed with atherosclerosis anywhere in the body, it can safely be assumed that it is everywhere in the patients body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Contraindications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coumadin</a:t>
            </a:r>
            <a:r>
              <a:rPr lang="en-US" baseline="0" dirty="0" smtClean="0"/>
              <a:t> therapy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Non-compliant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bleeding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aneurysms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trauma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alcoholism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drug abuse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neurosurgery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liver or renal disease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cerebral hemmorrhage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infections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open, ulcerated wounds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occupations with risk for injury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Brueger</a:t>
            </a:r>
            <a:r>
              <a:rPr lang="en-US" dirty="0" smtClean="0"/>
              <a:t>-Allen</a:t>
            </a:r>
            <a:r>
              <a:rPr lang="en-US" baseline="0" dirty="0" smtClean="0"/>
              <a:t> exercises: legs at 45° angle above heart until they blanche; then in sitting position with legs dangling below heart until redness returns; then laying flat for 10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Leads to gangrene and necrosis;</a:t>
            </a:r>
            <a:r>
              <a:rPr lang="en-US" baseline="0" dirty="0" smtClean="0"/>
              <a:t> amputation done for life-saving measures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Raynaud’s</a:t>
            </a:r>
            <a:r>
              <a:rPr lang="en-US" dirty="0" smtClean="0"/>
              <a:t> Disease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White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Blue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Raynaud’s</a:t>
            </a:r>
            <a:r>
              <a:rPr lang="en-US" dirty="0" smtClean="0"/>
              <a:t> Disease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White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Blue</a:t>
            </a:r>
          </a:p>
          <a:p>
            <a:pPr lvl="1">
              <a:buFont typeface="Arial" pitchFamily="34" charset="0"/>
              <a:buChar char="•"/>
            </a:pPr>
            <a:r>
              <a:rPr lang="en-US" smtClean="0"/>
              <a:t>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Medical management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Catheter-directed</a:t>
            </a:r>
            <a:r>
              <a:rPr lang="en-US" baseline="0" dirty="0" smtClean="0"/>
              <a:t> thrombolytic therapy (clot-busters)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err="1" smtClean="0"/>
              <a:t>Percutaneous</a:t>
            </a:r>
            <a:r>
              <a:rPr lang="en-US" baseline="0" dirty="0" smtClean="0"/>
              <a:t> mechanical </a:t>
            </a:r>
            <a:r>
              <a:rPr lang="en-US" baseline="0" dirty="0" err="1" smtClean="0"/>
              <a:t>thrombectomy</a:t>
            </a:r>
            <a:r>
              <a:rPr lang="en-US" baseline="0" dirty="0" smtClean="0"/>
              <a:t> (with or without clot buster)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Surgical bypass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Angiography:</a:t>
            </a:r>
            <a:r>
              <a:rPr lang="en-US" baseline="0" dirty="0" smtClean="0"/>
              <a:t> requires contrast medium which is hard on kidneys; pressure must be applied for extended period to prevent bleeding from arterial site; risk of emboli formation after procedure</a:t>
            </a:r>
          </a:p>
          <a:p>
            <a:r>
              <a:rPr lang="en-US" b="1" baseline="0" dirty="0" err="1" smtClean="0"/>
              <a:t>Venography</a:t>
            </a:r>
            <a:r>
              <a:rPr lang="en-US" b="1" baseline="0" dirty="0" smtClean="0"/>
              <a:t>: </a:t>
            </a:r>
            <a:r>
              <a:rPr lang="en-US" b="0" baseline="0" dirty="0" smtClean="0"/>
              <a:t>contrast injected into veins to detect DVT, incompetent valves, reflux; usually not necessary since non-invasive tests are quite accurate</a:t>
            </a:r>
          </a:p>
          <a:p>
            <a:r>
              <a:rPr lang="en-US" b="1" baseline="0" dirty="0" smtClean="0"/>
              <a:t>PET Scans</a:t>
            </a:r>
            <a:r>
              <a:rPr lang="en-US" b="0" baseline="0" dirty="0" smtClean="0"/>
              <a:t>: most advanced of the non-invasive tests; can give a picture of entire vascular bed; excellent tool in diagnosis of CV and PV disease as it pinpoints the exact problem area; VERY $$$$</a:t>
            </a: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Complications of laser-assisted angioplasty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Require skilled operator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More frequent b/c laser doesn’t differentiate b/t plaque and arterial wall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Dressler’s syndrome: pericarditis with effusion and fever that develops 4-6 weeks post 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Intermittent </a:t>
            </a:r>
            <a:r>
              <a:rPr lang="en-US" dirty="0" err="1" smtClean="0"/>
              <a:t>Claudication</a:t>
            </a:r>
            <a:r>
              <a:rPr lang="en-US" dirty="0" smtClean="0"/>
              <a:t>: the ischemic pain brought on by exercise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classic symptom of PAD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Ischemic muscle ache or pain that is precipitated by constant level of exercise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Resolves within 10 minutes or less upon resting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Reproducible</a:t>
            </a:r>
          </a:p>
          <a:p>
            <a:pPr lvl="1">
              <a:buFont typeface="Arial" pitchFamily="34" charset="0"/>
              <a:buChar char="•"/>
            </a:pPr>
            <a:r>
              <a:rPr lang="en-US" i="1" dirty="0" smtClean="0"/>
              <a:t>Ask</a:t>
            </a:r>
            <a:r>
              <a:rPr lang="en-US" i="1" baseline="0" dirty="0" smtClean="0"/>
              <a:t> the patient how long they can walk before the leg pain begins</a:t>
            </a:r>
          </a:p>
          <a:p>
            <a:pPr lvl="1">
              <a:buFont typeface="Arial" pitchFamily="34" charset="0"/>
              <a:buChar char="•"/>
            </a:pPr>
            <a:r>
              <a:rPr lang="en-US" i="0" baseline="0" dirty="0" smtClean="0"/>
              <a:t>Types of </a:t>
            </a:r>
            <a:r>
              <a:rPr lang="en-US" i="0" baseline="0" dirty="0" err="1" smtClean="0"/>
              <a:t>Intermittant</a:t>
            </a:r>
            <a:r>
              <a:rPr lang="en-US" i="0" baseline="0" dirty="0" smtClean="0"/>
              <a:t> </a:t>
            </a:r>
            <a:r>
              <a:rPr lang="en-US" i="0" baseline="0" dirty="0" err="1" smtClean="0"/>
              <a:t>Claudication</a:t>
            </a:r>
            <a:endParaRPr lang="en-US" i="0" baseline="0" dirty="0" smtClean="0"/>
          </a:p>
          <a:p>
            <a:pPr lvl="2">
              <a:buFont typeface="Arial" pitchFamily="34" charset="0"/>
              <a:buChar char="•"/>
            </a:pPr>
            <a:r>
              <a:rPr lang="en-US" i="0" baseline="0" dirty="0" smtClean="0"/>
              <a:t>Inflow lesions (aorta and iliac arteries) cause pain in back and buttocks</a:t>
            </a:r>
          </a:p>
          <a:p>
            <a:pPr lvl="2">
              <a:buFont typeface="Arial" pitchFamily="34" charset="0"/>
              <a:buChar char="•"/>
            </a:pPr>
            <a:r>
              <a:rPr lang="en-US" i="0" baseline="0" dirty="0" smtClean="0"/>
              <a:t>Outflow lesions (femoral and </a:t>
            </a:r>
            <a:r>
              <a:rPr lang="en-US" i="0" baseline="0" dirty="0" err="1" smtClean="0"/>
              <a:t>popliteal</a:t>
            </a:r>
            <a:r>
              <a:rPr lang="en-US" i="0" baseline="0" dirty="0" smtClean="0"/>
              <a:t> arteries) causes pain in thighs and lower legs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0" dirty="0" smtClean="0"/>
              <a:t>Complications of Chronic PAD</a:t>
            </a:r>
          </a:p>
          <a:p>
            <a:pPr>
              <a:buFont typeface="Arial" pitchFamily="34" charset="0"/>
              <a:buChar char="•"/>
            </a:pPr>
            <a:r>
              <a:rPr lang="en-US" i="0" dirty="0" smtClean="0"/>
              <a:t>Atrophy of skin and underlying muscle</a:t>
            </a:r>
          </a:p>
          <a:p>
            <a:pPr>
              <a:buFont typeface="Arial" pitchFamily="34" charset="0"/>
              <a:buChar char="•"/>
            </a:pPr>
            <a:r>
              <a:rPr lang="en-US" i="0" dirty="0" smtClean="0"/>
              <a:t>Delayed</a:t>
            </a:r>
            <a:r>
              <a:rPr lang="en-US" i="0" baseline="0" dirty="0" smtClean="0"/>
              <a:t> healing, wound infection, tissue necrosis, arterial ulcers, gangrene</a:t>
            </a:r>
          </a:p>
          <a:p>
            <a:pPr>
              <a:buFont typeface="Arial" pitchFamily="34" charset="0"/>
              <a:buChar char="•"/>
            </a:pPr>
            <a:r>
              <a:rPr lang="en-US" i="0" baseline="0" dirty="0" smtClean="0"/>
              <a:t>May require amputation if blood flow not restored, or in cases of severe infections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i="0" dirty="0" smtClean="0"/>
              <a:t>Paleness:</a:t>
            </a:r>
            <a:r>
              <a:rPr lang="en-US" i="0" dirty="0" smtClean="0"/>
              <a:t> d/t reduced RBC’s in the microcirculation; can occur when the extremity is</a:t>
            </a:r>
            <a:r>
              <a:rPr lang="en-US" i="0" baseline="0" dirty="0" smtClean="0"/>
              <a:t> elevated above level of heart; may return to normal when in dependent position</a:t>
            </a:r>
          </a:p>
          <a:p>
            <a:r>
              <a:rPr lang="en-US" b="1" i="0" dirty="0" err="1" smtClean="0"/>
              <a:t>Rubor</a:t>
            </a:r>
            <a:r>
              <a:rPr lang="en-US" b="1" i="0" dirty="0" smtClean="0"/>
              <a:t>:</a:t>
            </a:r>
            <a:r>
              <a:rPr lang="en-US" b="0" i="0" dirty="0" smtClean="0"/>
              <a:t> reddish-purple discoloration when extremity is dependent;</a:t>
            </a:r>
            <a:r>
              <a:rPr lang="en-US" b="0" i="0" baseline="0" dirty="0" smtClean="0"/>
              <a:t> superficial capillaries are injured, remain dilated and stagnated blood causes discoloration</a:t>
            </a:r>
            <a:endParaRPr lang="en-US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Many</a:t>
            </a:r>
            <a:r>
              <a:rPr lang="en-US" baseline="0" dirty="0" smtClean="0"/>
              <a:t> patients with PAD also have HTN, so vasodilators treat 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Aspirin: cheap, low doses</a:t>
            </a:r>
            <a:r>
              <a:rPr lang="en-US" baseline="0" dirty="0" smtClean="0"/>
              <a:t> required for </a:t>
            </a:r>
            <a:r>
              <a:rPr lang="en-US" baseline="0" dirty="0" err="1" smtClean="0"/>
              <a:t>antiplatelet</a:t>
            </a:r>
            <a:r>
              <a:rPr lang="en-US" baseline="0" dirty="0" smtClean="0"/>
              <a:t> effect; works rapidly when chewed, slower when swallowed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err="1" smtClean="0"/>
              <a:t>Ticlid</a:t>
            </a:r>
            <a:r>
              <a:rPr lang="en-US" baseline="0" dirty="0" smtClean="0"/>
              <a:t>: stops platelets from sticking together and to plaque; much lower incidence of GI bleed compared to ASA; $$$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err="1" smtClean="0"/>
              <a:t>clopidogrel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Plavix</a:t>
            </a:r>
            <a:r>
              <a:rPr lang="en-US" baseline="0" dirty="0" smtClean="0"/>
              <a:t>): prevents ADP from binding to glycoprotein complex on cell membrane of platelet; stops formation of platelet plug and prevents thrombus formation; effective alone and in combination with other drugs. $$$</a:t>
            </a:r>
          </a:p>
          <a:p>
            <a:pPr lvl="1">
              <a:buFont typeface="Arial" pitchFamily="34" charset="0"/>
              <a:buChar char="•"/>
            </a:pPr>
            <a:r>
              <a:rPr lang="en-US" i="1" baseline="0" dirty="0" err="1" smtClean="0"/>
              <a:t>Antiplatelet</a:t>
            </a:r>
            <a:r>
              <a:rPr lang="en-US" i="1" baseline="0" dirty="0" smtClean="0"/>
              <a:t> effect of </a:t>
            </a:r>
            <a:r>
              <a:rPr lang="en-US" i="1" baseline="0" dirty="0" err="1" smtClean="0"/>
              <a:t>Plavix</a:t>
            </a:r>
            <a:r>
              <a:rPr lang="en-US" i="1" baseline="0" dirty="0" smtClean="0"/>
              <a:t> is reduced by half when given with </a:t>
            </a:r>
            <a:r>
              <a:rPr lang="en-US" i="1" baseline="0" dirty="0" err="1" smtClean="0"/>
              <a:t>Prilosec</a:t>
            </a:r>
            <a:r>
              <a:rPr lang="en-US" i="1" baseline="0" dirty="0" smtClean="0"/>
              <a:t>; increases risk of MI and stroke</a:t>
            </a:r>
          </a:p>
          <a:p>
            <a:pPr lvl="0">
              <a:buFont typeface="Arial" pitchFamily="34" charset="0"/>
              <a:buChar char="•"/>
            </a:pPr>
            <a:r>
              <a:rPr lang="en-US" i="0" baseline="0" dirty="0" smtClean="0"/>
              <a:t>Anticoagulant therapy goals</a:t>
            </a:r>
          </a:p>
          <a:p>
            <a:pPr lvl="1">
              <a:buFont typeface="Arial" pitchFamily="34" charset="0"/>
              <a:buChar char="•"/>
            </a:pPr>
            <a:r>
              <a:rPr lang="en-US" i="0" baseline="0" dirty="0" smtClean="0"/>
              <a:t>Prevent thrombus formation</a:t>
            </a:r>
          </a:p>
          <a:p>
            <a:pPr lvl="1">
              <a:buFont typeface="Arial" pitchFamily="34" charset="0"/>
              <a:buChar char="•"/>
            </a:pPr>
            <a:r>
              <a:rPr lang="en-US" i="0" baseline="0" dirty="0" smtClean="0"/>
              <a:t>Intercepts thrombus extension once it has formed</a:t>
            </a:r>
          </a:p>
          <a:p>
            <a:pPr lvl="1">
              <a:buFont typeface="Arial" pitchFamily="34" charset="0"/>
              <a:buChar char="•"/>
            </a:pPr>
            <a:r>
              <a:rPr lang="en-US" i="1" baseline="0" dirty="0" smtClean="0"/>
              <a:t>Anticoagulants cannot dissolve clots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aPTT</a:t>
            </a:r>
            <a:r>
              <a:rPr lang="en-US" dirty="0" smtClean="0"/>
              <a:t> goal: 1.5-2.5 times normal control </a:t>
            </a:r>
            <a:r>
              <a:rPr lang="en-US" dirty="0" err="1" smtClean="0"/>
              <a:t>aPtt</a:t>
            </a:r>
            <a:r>
              <a:rPr lang="en-US" dirty="0" smtClean="0"/>
              <a:t>, measured in seconds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SQ:</a:t>
            </a:r>
            <a:r>
              <a:rPr lang="en-US" baseline="0" dirty="0" smtClean="0"/>
              <a:t> given in abdomen; rotate sites at least 2” away from umbilicus; grasp skin, give at 90°; do not aspirate or rub injection site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64638-BFFA-4822-B538-3858A3AADD16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6AADD35-8132-46C1-93C8-DFC50AEE0AC8}" type="datetimeFigureOut">
              <a:rPr lang="en-US" smtClean="0"/>
              <a:t>2/24/2013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02A3F2-67CA-4A80-B188-FAF1AC0B45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Nursing Care of Adults III</a:t>
            </a:r>
            <a:br>
              <a:rPr lang="en-US" sz="3600" dirty="0" smtClean="0"/>
            </a:br>
            <a:r>
              <a:rPr lang="en-US" sz="3600" dirty="0" smtClean="0"/>
              <a:t>Critical care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Unit III</a:t>
            </a:r>
          </a:p>
          <a:p>
            <a:pPr algn="ctr"/>
            <a:r>
              <a:rPr lang="en-US" sz="2400" dirty="0" smtClean="0"/>
              <a:t>Peripheral Vascular Disease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Disease: Etiology &amp; Epidemiology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Atherosclerosis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Vasospasm</a:t>
            </a:r>
          </a:p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Embolism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Thrombus</a:t>
            </a:r>
          </a:p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Trauma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Heart Failure</a:t>
            </a:r>
          </a:p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Risk factors same as of atherosclerosis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Healing time is very slow; very $$ disease d/t missed work or permanent disability</a:t>
            </a:r>
          </a:p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High</a:t>
            </a:r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 financial burden on families d/t wound care, limb loss, and disability</a:t>
            </a:r>
            <a:endParaRPr lang="en-US" sz="24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</a:t>
            </a:r>
            <a:r>
              <a:rPr lang="en-US" sz="3200" b="1" baseline="0" dirty="0" err="1" smtClean="0">
                <a:solidFill>
                  <a:srgbClr val="365F91"/>
                </a:solidFill>
                <a:latin typeface="Times New Roman"/>
              </a:rPr>
              <a:t>Pathophysiology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70C0"/>
                </a:solidFill>
              </a:rPr>
              <a:t>Plaque builds up at areas of high stress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Chemical injury caused by smoking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Decreased oxygen supply to area distal to lesion: causes pain with exercise and increased oxygen demand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Damaged </a:t>
            </a:r>
            <a:r>
              <a:rPr lang="en-US" sz="2800" dirty="0" err="1" smtClean="0">
                <a:solidFill>
                  <a:srgbClr val="0070C0"/>
                </a:solidFill>
              </a:rPr>
              <a:t>intima</a:t>
            </a:r>
            <a:r>
              <a:rPr lang="en-US" sz="2800" dirty="0" smtClean="0">
                <a:solidFill>
                  <a:srgbClr val="0070C0"/>
                </a:solidFill>
              </a:rPr>
              <a:t> may lead to aneurysm formation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Ulcers can develop which lead to gangrene</a:t>
            </a:r>
          </a:p>
          <a:p>
            <a:pPr marR="0" lvl="0" rtl="0">
              <a:buNone/>
            </a:pPr>
            <a:endParaRPr lang="en-US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Symptoms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/>
              </a:rPr>
              <a:t>The 6 P’s of Peripheral Vascular Disease</a:t>
            </a:r>
          </a:p>
          <a:p>
            <a:pPr lvl="1"/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Pain</a:t>
            </a:r>
          </a:p>
          <a:p>
            <a:pPr lvl="1"/>
            <a:r>
              <a:rPr lang="en-US" sz="2900" dirty="0" err="1" smtClean="0">
                <a:solidFill>
                  <a:srgbClr val="0070C0"/>
                </a:solidFill>
                <a:latin typeface="Times New Roman"/>
              </a:rPr>
              <a:t>Pulselessness</a:t>
            </a:r>
            <a:endParaRPr lang="en-US" sz="29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900" baseline="0" dirty="0" err="1" smtClean="0">
                <a:solidFill>
                  <a:srgbClr val="0070C0"/>
                </a:solidFill>
                <a:latin typeface="Times New Roman"/>
              </a:rPr>
              <a:t>Poikiolthermia</a:t>
            </a:r>
            <a:endParaRPr lang="en-US" sz="29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900" dirty="0" err="1" smtClean="0">
                <a:solidFill>
                  <a:srgbClr val="0070C0"/>
                </a:solidFill>
                <a:latin typeface="Times New Roman"/>
              </a:rPr>
              <a:t>Parasthesia</a:t>
            </a:r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: numbness/tingling</a:t>
            </a:r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 in toes or feet; </a:t>
            </a:r>
            <a:endParaRPr lang="en-US" sz="29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Pallor</a:t>
            </a:r>
          </a:p>
          <a:p>
            <a:pPr lvl="1"/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Paralysis</a:t>
            </a:r>
            <a:endParaRPr lang="en-US" sz="29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Symptoms Cont.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2600" dirty="0" smtClean="0">
                <a:solidFill>
                  <a:srgbClr val="0070C0"/>
                </a:solidFill>
                <a:latin typeface="Times New Roman"/>
              </a:rPr>
              <a:t>Leads to loss of pressure and deep pain sensation; injuries often go unnoticed by patient</a:t>
            </a:r>
          </a:p>
          <a:p>
            <a:pPr lvl="1"/>
            <a:r>
              <a:rPr lang="en-US" sz="2600" baseline="0" dirty="0" smtClean="0">
                <a:solidFill>
                  <a:srgbClr val="0070C0"/>
                </a:solidFill>
                <a:latin typeface="Times New Roman"/>
              </a:rPr>
              <a:t>Thin,</a:t>
            </a:r>
            <a:r>
              <a:rPr lang="en-US" sz="2600" dirty="0" smtClean="0">
                <a:solidFill>
                  <a:srgbClr val="0070C0"/>
                </a:solidFill>
                <a:latin typeface="Times New Roman"/>
              </a:rPr>
              <a:t> shiny, and taut skin w/ loss of hair on lower legs</a:t>
            </a:r>
          </a:p>
          <a:p>
            <a:pPr lvl="1"/>
            <a:r>
              <a:rPr lang="en-US" sz="2600" baseline="0" dirty="0" smtClean="0">
                <a:solidFill>
                  <a:srgbClr val="0070C0"/>
                </a:solidFill>
                <a:latin typeface="Times New Roman"/>
              </a:rPr>
              <a:t>Diminished</a:t>
            </a:r>
            <a:r>
              <a:rPr lang="en-US" sz="2600" dirty="0" smtClean="0">
                <a:solidFill>
                  <a:srgbClr val="0070C0"/>
                </a:solidFill>
                <a:latin typeface="Times New Roman"/>
              </a:rPr>
              <a:t> or absent pedal , </a:t>
            </a:r>
            <a:r>
              <a:rPr lang="en-US" sz="2600" dirty="0" err="1" smtClean="0">
                <a:solidFill>
                  <a:srgbClr val="0070C0"/>
                </a:solidFill>
                <a:latin typeface="Times New Roman"/>
              </a:rPr>
              <a:t>popliteal</a:t>
            </a:r>
            <a:r>
              <a:rPr lang="en-US" sz="2600" dirty="0" smtClean="0">
                <a:solidFill>
                  <a:srgbClr val="0070C0"/>
                </a:solidFill>
                <a:latin typeface="Times New Roman"/>
              </a:rPr>
              <a:t>, or femoral pulses</a:t>
            </a:r>
          </a:p>
          <a:p>
            <a:pPr lvl="1"/>
            <a:r>
              <a:rPr lang="en-US" sz="2600" baseline="0" dirty="0" smtClean="0">
                <a:solidFill>
                  <a:srgbClr val="0070C0"/>
                </a:solidFill>
                <a:latin typeface="Times New Roman"/>
              </a:rPr>
              <a:t>Pallor</a:t>
            </a:r>
            <a:r>
              <a:rPr lang="en-US" sz="2600" dirty="0" smtClean="0">
                <a:solidFill>
                  <a:srgbClr val="0070C0"/>
                </a:solidFill>
                <a:latin typeface="Times New Roman"/>
              </a:rPr>
              <a:t> of foot with leg elevation</a:t>
            </a:r>
          </a:p>
          <a:p>
            <a:pPr lvl="1"/>
            <a:r>
              <a:rPr lang="en-US" sz="2600" baseline="0" dirty="0" smtClean="0">
                <a:solidFill>
                  <a:srgbClr val="0070C0"/>
                </a:solidFill>
                <a:latin typeface="Times New Roman"/>
              </a:rPr>
              <a:t>Reactive</a:t>
            </a:r>
            <a:r>
              <a:rPr lang="en-US" sz="2600" dirty="0" smtClean="0">
                <a:solidFill>
                  <a:srgbClr val="0070C0"/>
                </a:solidFill>
                <a:latin typeface="Times New Roman"/>
              </a:rPr>
              <a:t> hyperemia of foot in dependent position</a:t>
            </a:r>
          </a:p>
          <a:p>
            <a:pPr lvl="1"/>
            <a:r>
              <a:rPr lang="en-US" sz="2600" baseline="0" dirty="0" smtClean="0">
                <a:solidFill>
                  <a:srgbClr val="0070C0"/>
                </a:solidFill>
                <a:latin typeface="Times New Roman"/>
              </a:rPr>
              <a:t>Pain at Rest</a:t>
            </a:r>
          </a:p>
          <a:p>
            <a:pPr lvl="2"/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Occurs in forefoot or toes, aggravated by limb elevation, occurs d/t insufficient blood flow, more frequent at night</a:t>
            </a:r>
            <a:endParaRPr lang="en-US" sz="23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Symptoms Cont.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>
                <a:solidFill>
                  <a:srgbClr val="0070C0"/>
                </a:solidFill>
                <a:latin typeface="Times New Roman"/>
              </a:rPr>
              <a:t>Skin changes</a:t>
            </a:r>
          </a:p>
          <a:p>
            <a:pPr lvl="2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Slow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growing nails</a:t>
            </a:r>
          </a:p>
          <a:p>
            <a:pPr lvl="2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Dry,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scaly texture</a:t>
            </a:r>
          </a:p>
          <a:p>
            <a:pPr lvl="2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Round,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black, necrotic ulcers on the distal portions of the extremity</a:t>
            </a:r>
          </a:p>
          <a:p>
            <a:pPr lvl="2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Hair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loss</a:t>
            </a:r>
          </a:p>
          <a:p>
            <a:pPr lvl="1"/>
            <a:r>
              <a:rPr lang="en-US" sz="3100" baseline="0" dirty="0" smtClean="0">
                <a:solidFill>
                  <a:srgbClr val="0070C0"/>
                </a:solidFill>
                <a:latin typeface="Times New Roman"/>
              </a:rPr>
              <a:t>Color Changes</a:t>
            </a:r>
          </a:p>
          <a:p>
            <a:pPr lvl="2"/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Paleness</a:t>
            </a:r>
          </a:p>
          <a:p>
            <a:pPr lvl="2"/>
            <a:r>
              <a:rPr lang="en-US" sz="2800" baseline="0" dirty="0" err="1" smtClean="0">
                <a:solidFill>
                  <a:srgbClr val="0070C0"/>
                </a:solidFill>
                <a:latin typeface="Times New Roman"/>
              </a:rPr>
              <a:t>Rubor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Direct vasodilators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(</a:t>
            </a:r>
            <a:r>
              <a:rPr lang="en-US" sz="2800" dirty="0" err="1" smtClean="0">
                <a:solidFill>
                  <a:srgbClr val="4F81BD"/>
                </a:solidFill>
                <a:latin typeface="Times New Roman"/>
              </a:rPr>
              <a:t>minoxidil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, </a:t>
            </a:r>
            <a:r>
              <a:rPr lang="en-US" sz="2800" dirty="0" err="1" smtClean="0">
                <a:solidFill>
                  <a:srgbClr val="4F81BD"/>
                </a:solidFill>
                <a:latin typeface="Times New Roman"/>
              </a:rPr>
              <a:t>hydralzine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, beta blockers, alpha blockers)</a:t>
            </a:r>
          </a:p>
          <a:p>
            <a:pPr lvl="1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Reduce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 BP and dilate blood vessels</a:t>
            </a:r>
          </a:p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Calcium channel blockers</a:t>
            </a:r>
          </a:p>
          <a:p>
            <a:pPr lvl="1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Dilate arterial walls and especially helpful in treatment of vasospasms</a:t>
            </a:r>
          </a:p>
          <a:p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Pentoxil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 (aka: </a:t>
            </a:r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Trental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)</a:t>
            </a:r>
            <a:endParaRPr lang="en-US" sz="2800" dirty="0" smtClean="0">
              <a:solidFill>
                <a:srgbClr val="4F81BD"/>
              </a:solidFill>
              <a:latin typeface="Times New Roman"/>
            </a:endParaRPr>
          </a:p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Allows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erythrocytes to be more flexible; RBC’s can maneuver around obstruction; reduces blood viscosity</a:t>
            </a:r>
            <a:endParaRPr lang="en-US" sz="2800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4F81BD"/>
                </a:solidFill>
                <a:latin typeface="Times New Roman"/>
              </a:rPr>
              <a:t>dipyridamole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 (</a:t>
            </a:r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Persantine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): dilates arterial wall and has </a:t>
            </a:r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antiplatelet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 effects</a:t>
            </a:r>
          </a:p>
          <a:p>
            <a:pPr lvl="1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Used to simulate exercise in stress test in patients who cannot do treadmill test</a:t>
            </a:r>
          </a:p>
          <a:p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Antiplatelet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agents</a:t>
            </a:r>
          </a:p>
          <a:p>
            <a:pPr lvl="1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Aspirin</a:t>
            </a:r>
          </a:p>
          <a:p>
            <a:pPr lvl="1"/>
            <a:r>
              <a:rPr lang="en-US" sz="2500" dirty="0" err="1" smtClean="0">
                <a:solidFill>
                  <a:srgbClr val="4F81BD"/>
                </a:solidFill>
                <a:latin typeface="Times New Roman"/>
              </a:rPr>
              <a:t>Ticlid</a:t>
            </a:r>
            <a:endParaRPr lang="en-US" sz="2500" dirty="0" smtClean="0">
              <a:solidFill>
                <a:srgbClr val="4F81BD"/>
              </a:solidFill>
              <a:latin typeface="Times New Roman"/>
            </a:endParaRPr>
          </a:p>
          <a:p>
            <a:pPr lvl="1"/>
            <a:r>
              <a:rPr lang="en-US" sz="2500" baseline="0" dirty="0" err="1" smtClean="0">
                <a:solidFill>
                  <a:srgbClr val="4F81BD"/>
                </a:solidFill>
                <a:latin typeface="Times New Roman"/>
              </a:rPr>
              <a:t>Plavix</a:t>
            </a:r>
            <a:endParaRPr lang="en-US" sz="2500" baseline="0" dirty="0" smtClean="0">
              <a:solidFill>
                <a:srgbClr val="4F81BD"/>
              </a:solidFill>
              <a:latin typeface="Times New Roman"/>
            </a:endParaRPr>
          </a:p>
          <a:p>
            <a:pPr lvl="1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IV glycoprotein </a:t>
            </a:r>
            <a:r>
              <a:rPr lang="en-US" sz="2500" dirty="0" err="1" smtClean="0">
                <a:solidFill>
                  <a:srgbClr val="4F81BD"/>
                </a:solidFill>
                <a:latin typeface="Times New Roman"/>
              </a:rPr>
              <a:t>Iib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/</a:t>
            </a:r>
            <a:r>
              <a:rPr lang="en-US" sz="2500" dirty="0" err="1" smtClean="0">
                <a:solidFill>
                  <a:srgbClr val="4F81BD"/>
                </a:solidFill>
                <a:latin typeface="Times New Roman"/>
              </a:rPr>
              <a:t>IIIa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 complex inhibitors</a:t>
            </a:r>
            <a:endParaRPr lang="en-US" sz="2500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Anticoagulants</a:t>
            </a:r>
          </a:p>
          <a:p>
            <a:pPr lvl="1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Heparin</a:t>
            </a:r>
          </a:p>
          <a:p>
            <a:pPr lvl="2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acts at several sites on clotting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cascade; primarily prevents the conversion of fibrinogen to fibrin</a:t>
            </a:r>
          </a:p>
          <a:p>
            <a:pPr lvl="2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Short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term therapy</a:t>
            </a:r>
          </a:p>
          <a:p>
            <a:pPr lvl="2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Given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SQ or IV; action in prompt and </a:t>
            </a:r>
            <a:r>
              <a:rPr lang="en-US" sz="2200" dirty="0" err="1" smtClean="0">
                <a:solidFill>
                  <a:srgbClr val="4F81BD"/>
                </a:solidFill>
                <a:latin typeface="Times New Roman"/>
              </a:rPr>
              <a:t>predictible</a:t>
            </a:r>
            <a:endParaRPr lang="en-US" sz="2200" dirty="0" smtClean="0">
              <a:solidFill>
                <a:srgbClr val="4F81BD"/>
              </a:solidFill>
              <a:latin typeface="Times New Roman"/>
            </a:endParaRPr>
          </a:p>
          <a:p>
            <a:pPr lvl="2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Treats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arterial and venous issues</a:t>
            </a:r>
          </a:p>
          <a:p>
            <a:pPr lvl="2"/>
            <a:r>
              <a:rPr lang="en-US" sz="2200" baseline="0" dirty="0" err="1" smtClean="0">
                <a:solidFill>
                  <a:srgbClr val="4F81BD"/>
                </a:solidFill>
                <a:latin typeface="Times New Roman"/>
              </a:rPr>
              <a:t>aPTT</a:t>
            </a:r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 used to adjust dose </a:t>
            </a:r>
          </a:p>
          <a:p>
            <a:pPr lvl="3"/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IV doses are weight based, initiated as a bolus, followed by a drip</a:t>
            </a:r>
          </a:p>
          <a:p>
            <a:pPr lvl="3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IV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heparin given in a dedicated line</a:t>
            </a:r>
          </a:p>
          <a:p>
            <a:pPr lvl="2"/>
            <a:r>
              <a:rPr lang="en-US" sz="2200" b="1" i="1" dirty="0" smtClean="0">
                <a:solidFill>
                  <a:srgbClr val="4F81BD"/>
                </a:solidFill>
                <a:latin typeface="Times New Roman"/>
              </a:rPr>
              <a:t>ANTIDOTE : PROTAMINE SULFATE</a:t>
            </a:r>
            <a:endParaRPr lang="en-US" sz="2200" b="1" i="1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4F81BD"/>
                </a:solidFill>
                <a:latin typeface="Times New Roman"/>
              </a:rPr>
              <a:t>HIT: Heparin-Induced Thrombocytopenia</a:t>
            </a:r>
          </a:p>
          <a:p>
            <a:pPr lvl="1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serious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 complication of heparin therapy</a:t>
            </a:r>
          </a:p>
          <a:p>
            <a:pPr lvl="1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Immune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 reaction to heparin</a:t>
            </a:r>
          </a:p>
          <a:p>
            <a:pPr lvl="2"/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S/S: sudden, severe reduction in platelet count; </a:t>
            </a:r>
            <a:r>
              <a:rPr lang="en-US" sz="2200" dirty="0" err="1" smtClean="0">
                <a:solidFill>
                  <a:srgbClr val="4F81BD"/>
                </a:solidFill>
                <a:latin typeface="Times New Roman"/>
              </a:rPr>
              <a:t>paradoxic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increase in venous and/or arterial thrombosis</a:t>
            </a:r>
          </a:p>
          <a:p>
            <a:pPr lvl="2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Diagnoses:</a:t>
            </a:r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 by measurement of heparin antibodies</a:t>
            </a:r>
          </a:p>
          <a:p>
            <a:pPr lvl="2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Treatment</a:t>
            </a:r>
          </a:p>
          <a:p>
            <a:pPr lvl="3"/>
            <a:r>
              <a:rPr lang="en-US" sz="2200" dirty="0" smtClean="0">
                <a:solidFill>
                  <a:srgbClr val="4F81BD"/>
                </a:solidFill>
                <a:latin typeface="Times New Roman"/>
              </a:rPr>
              <a:t>STOP Heparin immediately</a:t>
            </a:r>
          </a:p>
          <a:p>
            <a:pPr lvl="3"/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Switch to non-heparin agent if anticoagulant still necessary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LMWH: inhibits factor </a:t>
            </a:r>
            <a:r>
              <a:rPr lang="en-US" sz="2200" baseline="0" dirty="0" err="1" smtClean="0">
                <a:solidFill>
                  <a:srgbClr val="4F81BD"/>
                </a:solidFill>
                <a:latin typeface="Times New Roman"/>
              </a:rPr>
              <a:t>Xa</a:t>
            </a:r>
            <a:r>
              <a:rPr lang="en-US" sz="2200" baseline="0" dirty="0" smtClean="0">
                <a:solidFill>
                  <a:srgbClr val="4F81BD"/>
                </a:solidFill>
                <a:latin typeface="Times New Roman"/>
              </a:rPr>
              <a:t> of clotting cascade</a:t>
            </a:r>
          </a:p>
          <a:p>
            <a:pPr lvl="1"/>
            <a:r>
              <a:rPr lang="en-US" sz="1900" baseline="0" dirty="0" smtClean="0">
                <a:solidFill>
                  <a:srgbClr val="4F81BD"/>
                </a:solidFill>
                <a:latin typeface="Times New Roman"/>
              </a:rPr>
              <a:t>Does not inactivate thrombin or inhibit platelets</a:t>
            </a:r>
          </a:p>
          <a:p>
            <a:pPr lvl="1"/>
            <a:r>
              <a:rPr lang="en-US" sz="1900" baseline="0" dirty="0" smtClean="0">
                <a:solidFill>
                  <a:srgbClr val="4F81BD"/>
                </a:solidFill>
                <a:latin typeface="Times New Roman"/>
              </a:rPr>
              <a:t>Does not affect PT or </a:t>
            </a:r>
            <a:r>
              <a:rPr lang="en-US" sz="1900" baseline="0" dirty="0" err="1" smtClean="0">
                <a:solidFill>
                  <a:srgbClr val="4F81BD"/>
                </a:solidFill>
                <a:latin typeface="Times New Roman"/>
              </a:rPr>
              <a:t>aPTT</a:t>
            </a:r>
            <a:r>
              <a:rPr lang="en-US" sz="1900" baseline="0" dirty="0" smtClean="0">
                <a:solidFill>
                  <a:srgbClr val="4F81BD"/>
                </a:solidFill>
                <a:latin typeface="Times New Roman"/>
              </a:rPr>
              <a:t> levels normally</a:t>
            </a:r>
          </a:p>
          <a:p>
            <a:pPr lvl="1"/>
            <a:r>
              <a:rPr lang="en-US" sz="1900" baseline="0" dirty="0" smtClean="0">
                <a:solidFill>
                  <a:srgbClr val="4F81BD"/>
                </a:solidFill>
                <a:latin typeface="Times New Roman"/>
              </a:rPr>
              <a:t>Safer for long term therapy </a:t>
            </a:r>
          </a:p>
          <a:p>
            <a:pPr lvl="1"/>
            <a:r>
              <a:rPr lang="en-US" sz="1900" baseline="0" dirty="0" smtClean="0">
                <a:solidFill>
                  <a:srgbClr val="4F81BD"/>
                </a:solidFill>
                <a:latin typeface="Times New Roman"/>
              </a:rPr>
              <a:t>Given SQ as a weight-based dose</a:t>
            </a:r>
          </a:p>
          <a:p>
            <a:pPr lvl="1"/>
            <a:r>
              <a:rPr lang="en-US" sz="1900" baseline="0" dirty="0" smtClean="0">
                <a:solidFill>
                  <a:srgbClr val="4F81BD"/>
                </a:solidFill>
                <a:latin typeface="Times New Roman"/>
              </a:rPr>
              <a:t>$$$$</a:t>
            </a:r>
          </a:p>
          <a:p>
            <a:pPr lvl="1"/>
            <a:endParaRPr lang="en-US" sz="1900" baseline="0" dirty="0" smtClean="0">
              <a:solidFill>
                <a:srgbClr val="4F81BD"/>
              </a:solidFill>
              <a:latin typeface="Times New Roman"/>
            </a:endParaRPr>
          </a:p>
          <a:p>
            <a:pPr lvl="1"/>
            <a:r>
              <a:rPr lang="en-US" sz="1900" b="1" i="1" baseline="0" dirty="0" smtClean="0">
                <a:solidFill>
                  <a:srgbClr val="4F81BD"/>
                </a:solidFill>
                <a:latin typeface="Times New Roman"/>
              </a:rPr>
              <a:t>ANTIDOTE FOR LOVENOX AND FRAGMIN: PROTAMINE SULFATE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Atherosclerosis: Epidemiology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0070C0"/>
                </a:solidFill>
              </a:rPr>
              <a:t>Atherosclerosis is the leading cause of PAD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70C0"/>
                </a:solidFill>
              </a:rPr>
              <a:t>There is a gradual thickening of the </a:t>
            </a:r>
            <a:r>
              <a:rPr lang="en-US" sz="2900" dirty="0" err="1" smtClean="0">
                <a:solidFill>
                  <a:srgbClr val="0070C0"/>
                </a:solidFill>
              </a:rPr>
              <a:t>intima</a:t>
            </a:r>
            <a:r>
              <a:rPr lang="en-US" sz="2900" dirty="0" smtClean="0">
                <a:solidFill>
                  <a:srgbClr val="0070C0"/>
                </a:solidFill>
              </a:rPr>
              <a:t> and media, which leads to progressive narrowing of the lumen of the artery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70C0"/>
                </a:solidFill>
              </a:rPr>
              <a:t>Inflammation and endothelial injury play a major role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Coumadin</a:t>
            </a:r>
          </a:p>
          <a:p>
            <a:pPr lvl="1"/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Administered PO, as a long-term therapy</a:t>
            </a:r>
          </a:p>
          <a:p>
            <a:pPr lvl="1"/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Cheap</a:t>
            </a:r>
          </a:p>
          <a:p>
            <a:pPr lvl="1"/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Treats and/or prevents thrombus formation</a:t>
            </a:r>
          </a:p>
          <a:p>
            <a:pPr lvl="1"/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Standard treatment for </a:t>
            </a:r>
            <a:r>
              <a:rPr lang="en-US" sz="2400" baseline="0" dirty="0" err="1" smtClean="0">
                <a:solidFill>
                  <a:srgbClr val="4F81BD"/>
                </a:solidFill>
                <a:latin typeface="Times New Roman"/>
              </a:rPr>
              <a:t>atrial</a:t>
            </a:r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 fibrillation or mechanical heart</a:t>
            </a:r>
            <a:r>
              <a:rPr lang="en-US" sz="2400" dirty="0" smtClean="0">
                <a:solidFill>
                  <a:srgbClr val="4F81BD"/>
                </a:solidFill>
                <a:latin typeface="Times New Roman"/>
              </a:rPr>
              <a:t> valves (to prevent blood clot formation in the atria)</a:t>
            </a:r>
          </a:p>
          <a:p>
            <a:pPr lvl="1"/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Blocks formation of </a:t>
            </a:r>
            <a:r>
              <a:rPr lang="en-US" sz="2400" baseline="0" dirty="0" err="1" smtClean="0">
                <a:solidFill>
                  <a:srgbClr val="4F81BD"/>
                </a:solidFill>
                <a:latin typeface="Times New Roman"/>
              </a:rPr>
              <a:t>prothrombin</a:t>
            </a:r>
            <a:r>
              <a:rPr lang="en-US" sz="2400" baseline="0" dirty="0" smtClean="0">
                <a:solidFill>
                  <a:srgbClr val="4F81BD"/>
                </a:solidFill>
                <a:latin typeface="Times New Roman"/>
              </a:rPr>
              <a:t> from Vitamin K</a:t>
            </a:r>
          </a:p>
          <a:p>
            <a:pPr lvl="1"/>
            <a:r>
              <a:rPr lang="en-US" sz="2400" dirty="0" err="1" smtClean="0">
                <a:solidFill>
                  <a:srgbClr val="4F81BD"/>
                </a:solidFill>
                <a:latin typeface="Times New Roman"/>
              </a:rPr>
              <a:t>Protime</a:t>
            </a:r>
            <a:r>
              <a:rPr lang="en-US" sz="2400" dirty="0" smtClean="0">
                <a:solidFill>
                  <a:srgbClr val="4F81BD"/>
                </a:solidFill>
                <a:latin typeface="Times New Roman"/>
              </a:rPr>
              <a:t> and INR used for dosage regulation</a:t>
            </a:r>
          </a:p>
          <a:p>
            <a:pPr lvl="2"/>
            <a:r>
              <a:rPr lang="en-US" dirty="0" smtClean="0">
                <a:solidFill>
                  <a:srgbClr val="4F81BD"/>
                </a:solidFill>
                <a:latin typeface="Times New Roman"/>
              </a:rPr>
              <a:t>Therapeutic INR: 2-3</a:t>
            </a:r>
          </a:p>
          <a:p>
            <a:pPr lvl="2"/>
            <a:r>
              <a:rPr lang="en-US" baseline="0" dirty="0" err="1" smtClean="0">
                <a:solidFill>
                  <a:srgbClr val="4F81BD"/>
                </a:solidFill>
                <a:latin typeface="Times New Roman"/>
              </a:rPr>
              <a:t>Artifical</a:t>
            </a:r>
            <a:r>
              <a:rPr lang="en-US" dirty="0" smtClean="0">
                <a:solidFill>
                  <a:srgbClr val="4F81BD"/>
                </a:solidFill>
                <a:latin typeface="Times New Roman"/>
              </a:rPr>
              <a:t> heart valve goal is 3-3.5</a:t>
            </a:r>
          </a:p>
          <a:p>
            <a:pPr lvl="1"/>
            <a:r>
              <a:rPr lang="en-US" baseline="0" dirty="0" smtClean="0">
                <a:solidFill>
                  <a:srgbClr val="4F81BD"/>
                </a:solidFill>
                <a:latin typeface="Times New Roman"/>
              </a:rPr>
              <a:t>Best</a:t>
            </a:r>
            <a:r>
              <a:rPr lang="en-US" dirty="0" smtClean="0">
                <a:solidFill>
                  <a:srgbClr val="4F81BD"/>
                </a:solidFill>
                <a:latin typeface="Times New Roman"/>
              </a:rPr>
              <a:t> time to take </a:t>
            </a:r>
            <a:r>
              <a:rPr lang="en-US" dirty="0" err="1" smtClean="0">
                <a:solidFill>
                  <a:srgbClr val="4F81BD"/>
                </a:solidFill>
                <a:latin typeface="Times New Roman"/>
              </a:rPr>
              <a:t>coumadin</a:t>
            </a:r>
            <a:r>
              <a:rPr lang="en-US" dirty="0" smtClean="0">
                <a:solidFill>
                  <a:srgbClr val="4F81BD"/>
                </a:solidFill>
                <a:latin typeface="Times New Roman"/>
              </a:rPr>
              <a:t> is HS</a:t>
            </a:r>
            <a:endParaRPr lang="en-US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Foods to avoid w/ </a:t>
            </a:r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coumadin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: dark leafy greens, alcohol, high vitamin K foods</a:t>
            </a:r>
          </a:p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Avoid injury; wear medic alert bracelet</a:t>
            </a:r>
          </a:p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Inform dentist, podiatrist, tattoo artist</a:t>
            </a:r>
          </a:p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Watch for bleeding (ex. occult blood)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Chronic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Nursing Diagnosis &amp;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Pain (acute or chronic)</a:t>
            </a:r>
          </a:p>
          <a:p>
            <a:pPr lvl="1"/>
            <a:r>
              <a:rPr lang="en-US" dirty="0" smtClean="0">
                <a:solidFill>
                  <a:srgbClr val="4F81BD"/>
                </a:solidFill>
                <a:latin typeface="Times New Roman"/>
              </a:rPr>
              <a:t>Exercise program based on walking</a:t>
            </a:r>
          </a:p>
          <a:p>
            <a:pPr lvl="1"/>
            <a:r>
              <a:rPr lang="en-US" baseline="0" dirty="0" err="1" smtClean="0">
                <a:solidFill>
                  <a:srgbClr val="4F81BD"/>
                </a:solidFill>
                <a:latin typeface="Times New Roman"/>
              </a:rPr>
              <a:t>Brueger</a:t>
            </a:r>
            <a:r>
              <a:rPr lang="en-US" baseline="0" dirty="0" smtClean="0">
                <a:solidFill>
                  <a:srgbClr val="4F81BD"/>
                </a:solidFill>
                <a:latin typeface="Times New Roman"/>
              </a:rPr>
              <a:t>-Allen</a:t>
            </a:r>
            <a:r>
              <a:rPr lang="en-US" dirty="0" smtClean="0">
                <a:solidFill>
                  <a:srgbClr val="4F81BD"/>
                </a:solidFill>
                <a:latin typeface="Times New Roman"/>
              </a:rPr>
              <a:t> exercises</a:t>
            </a:r>
          </a:p>
          <a:p>
            <a:pPr lvl="1"/>
            <a:r>
              <a:rPr lang="en-US" baseline="0" dirty="0" smtClean="0">
                <a:solidFill>
                  <a:srgbClr val="4F81BD"/>
                </a:solidFill>
                <a:latin typeface="Times New Roman"/>
              </a:rPr>
              <a:t>Analgesics</a:t>
            </a:r>
          </a:p>
          <a:p>
            <a:pPr lvl="1"/>
            <a:r>
              <a:rPr lang="en-US" dirty="0" smtClean="0">
                <a:solidFill>
                  <a:srgbClr val="4F81BD"/>
                </a:solidFill>
                <a:latin typeface="Times New Roman"/>
              </a:rPr>
              <a:t>Warmth to extremity</a:t>
            </a:r>
          </a:p>
          <a:p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Altered peripheral tissue perfusion</a:t>
            </a:r>
          </a:p>
          <a:p>
            <a:pPr lvl="1"/>
            <a:r>
              <a:rPr lang="en-US" dirty="0" smtClean="0">
                <a:solidFill>
                  <a:srgbClr val="4F81BD"/>
                </a:solidFill>
                <a:latin typeface="Times New Roman"/>
              </a:rPr>
              <a:t>Proper use of prescribed medications (</a:t>
            </a:r>
            <a:r>
              <a:rPr lang="en-US" dirty="0" err="1" smtClean="0">
                <a:solidFill>
                  <a:srgbClr val="4F81BD"/>
                </a:solidFill>
                <a:latin typeface="Times New Roman"/>
              </a:rPr>
              <a:t>antiplatelet</a:t>
            </a:r>
            <a:r>
              <a:rPr lang="en-US" dirty="0" smtClean="0">
                <a:solidFill>
                  <a:srgbClr val="4F81BD"/>
                </a:solidFill>
                <a:latin typeface="Times New Roman"/>
              </a:rPr>
              <a:t>/anticoagulant)</a:t>
            </a:r>
          </a:p>
          <a:p>
            <a:pPr lvl="1"/>
            <a:r>
              <a:rPr lang="en-US" baseline="0" dirty="0" smtClean="0">
                <a:solidFill>
                  <a:srgbClr val="4F81BD"/>
                </a:solidFill>
                <a:latin typeface="Times New Roman"/>
              </a:rPr>
              <a:t>Avoid restrictive clothing</a:t>
            </a:r>
          </a:p>
          <a:p>
            <a:pPr lvl="1"/>
            <a:r>
              <a:rPr lang="en-US" dirty="0" smtClean="0">
                <a:solidFill>
                  <a:srgbClr val="4F81BD"/>
                </a:solidFill>
                <a:latin typeface="Times New Roman"/>
              </a:rPr>
              <a:t>Do not cross legs</a:t>
            </a:r>
          </a:p>
          <a:p>
            <a:pPr lvl="1"/>
            <a:r>
              <a:rPr lang="en-US" baseline="0" dirty="0" smtClean="0">
                <a:solidFill>
                  <a:srgbClr val="4F81BD"/>
                </a:solidFill>
                <a:latin typeface="Times New Roman"/>
              </a:rPr>
              <a:t>Stop smoking</a:t>
            </a:r>
            <a:endParaRPr lang="en-US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sz="3600" b="1" baseline="0" dirty="0" err="1" smtClean="0">
                <a:solidFill>
                  <a:srgbClr val="365F91"/>
                </a:solidFill>
                <a:latin typeface="Times New Roman"/>
              </a:rPr>
              <a:t>Buerger’s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Disease (</a:t>
            </a:r>
            <a:r>
              <a:rPr lang="en-US" sz="3600" b="1" baseline="0" dirty="0" err="1" smtClean="0">
                <a:solidFill>
                  <a:srgbClr val="365F91"/>
                </a:solidFill>
                <a:latin typeface="Times New Roman"/>
              </a:rPr>
              <a:t>thromboangitis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sz="3600" b="1" baseline="0" dirty="0" err="1" smtClean="0">
                <a:solidFill>
                  <a:srgbClr val="365F91"/>
                </a:solidFill>
                <a:latin typeface="Times New Roman"/>
              </a:rPr>
              <a:t>obliterans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)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 smtClean="0">
                <a:solidFill>
                  <a:srgbClr val="0070C0"/>
                </a:solidFill>
              </a:rPr>
              <a:t>Non-atherosclerotic, segmental, recurrent inflammatory </a:t>
            </a:r>
            <a:r>
              <a:rPr lang="en-US" sz="3000" dirty="0" err="1" smtClean="0">
                <a:solidFill>
                  <a:srgbClr val="0070C0"/>
                </a:solidFill>
              </a:rPr>
              <a:t>vaso</a:t>
            </a:r>
            <a:r>
              <a:rPr lang="en-US" sz="3000" dirty="0" smtClean="0">
                <a:solidFill>
                  <a:srgbClr val="0070C0"/>
                </a:solidFill>
              </a:rPr>
              <a:t>-occlusive disorder of the small and medium sized arteries and veins of the upper and lower extremities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Men aged 20-40 with long history of tobacco abuse most commonly affected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Lower extremities and smaller blood vessels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“Trigger” sets off inflammatory response, which leads to scarring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Vessels may also spasm, although large arteries are wide open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Damage is irreversible</a:t>
            </a:r>
            <a:endParaRPr lang="en-US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sz="3600" b="1" baseline="0" dirty="0" err="1" smtClean="0">
                <a:solidFill>
                  <a:srgbClr val="365F91"/>
                </a:solidFill>
                <a:latin typeface="Times New Roman"/>
              </a:rPr>
              <a:t>Buerger’s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Disease: </a:t>
            </a:r>
            <a:b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Nursing Interventions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Smoking cessation referrals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Monitor skin temperature; distal pulses will be strong, but circulation is BAD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Pain relief measures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Medication teaching: calcium channel blockers and </a:t>
            </a:r>
            <a:r>
              <a:rPr lang="en-US" sz="2800" dirty="0" err="1" smtClean="0">
                <a:solidFill>
                  <a:srgbClr val="0070C0"/>
                </a:solidFill>
              </a:rPr>
              <a:t>antiplatelet</a:t>
            </a:r>
            <a:r>
              <a:rPr lang="en-US" sz="2800" dirty="0" smtClean="0">
                <a:solidFill>
                  <a:srgbClr val="0070C0"/>
                </a:solidFill>
              </a:rPr>
              <a:t> drugs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Protect extremities from injury, heat, and cold</a:t>
            </a:r>
            <a:endParaRPr lang="en-US" sz="28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600" b="1" baseline="0" dirty="0" err="1" smtClean="0">
                <a:solidFill>
                  <a:srgbClr val="365F91"/>
                </a:solidFill>
                <a:latin typeface="Times New Roman"/>
              </a:rPr>
              <a:t>Raynaud’s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Disease  (syndrome)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Vasospastic</a:t>
            </a:r>
            <a:r>
              <a:rPr lang="en-US" sz="2800" dirty="0" smtClean="0">
                <a:solidFill>
                  <a:srgbClr val="0070C0"/>
                </a:solidFill>
              </a:rPr>
              <a:t> disorder of small </a:t>
            </a:r>
            <a:r>
              <a:rPr lang="en-US" sz="2800" dirty="0" err="1" smtClean="0">
                <a:solidFill>
                  <a:srgbClr val="0070C0"/>
                </a:solidFill>
              </a:rPr>
              <a:t>cutaneous</a:t>
            </a:r>
            <a:r>
              <a:rPr lang="en-US" sz="2800" dirty="0" smtClean="0">
                <a:solidFill>
                  <a:srgbClr val="0070C0"/>
                </a:solidFill>
              </a:rPr>
              <a:t> arteries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Occurs in women, most commonly in hands, toes, and nose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Occurs in response to a “trigger”, usually cold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Associated with autoimmune disorders, occupational-related trauma, and pressure to fingertips</a:t>
            </a:r>
          </a:p>
          <a:p>
            <a:pPr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sz="3600" b="1" baseline="0" dirty="0" err="1" smtClean="0">
                <a:solidFill>
                  <a:srgbClr val="365F91"/>
                </a:solidFill>
                <a:latin typeface="Times New Roman"/>
              </a:rPr>
              <a:t>Raynaud’s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Disease: </a:t>
            </a:r>
            <a:b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Nursing interventions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Avoid cold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Calcium channel blockers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Stress management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Biofeedback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Rarely, amputation of fingers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etiology &amp; epidemiology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Sudden interruption in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the arterial blood supply to a tissue, organ, or extremity</a:t>
            </a:r>
          </a:p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Causes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Embolism, thrombosis of preexisting atherosclerotic artery, trauma</a:t>
            </a:r>
            <a:endParaRPr lang="en-US" sz="20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</a:t>
            </a:r>
            <a:r>
              <a:rPr lang="en-US" sz="3200" b="1" baseline="0" dirty="0" err="1" smtClean="0">
                <a:solidFill>
                  <a:srgbClr val="365F91"/>
                </a:solidFill>
                <a:latin typeface="Times New Roman"/>
              </a:rPr>
              <a:t>Pathophysiology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Embolus travels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until lodges in vessel smaller than its diameter, or in area of atherosclerotic narrowing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Can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occur anywhere in body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Causes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sudden loss of oxygen/blood supply to tissue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Level of damage depends on location and size of occlusion; clot fragmentation with embolism to smaller vessels, degree of PAD present, collaterals around obstruction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The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6 P’s will be present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Nursing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Pain Control (narcotics)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Prevent injury (Humpty Dumpty)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Monitor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tissue perfusion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Informed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consent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Emotional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support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Atherosclerosis: Pathology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70C0"/>
                </a:solidFill>
              </a:rPr>
              <a:t>Migration and replication of smooth muscle cells</a:t>
            </a:r>
          </a:p>
          <a:p>
            <a:pPr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70C0"/>
                </a:solidFill>
              </a:rPr>
              <a:t>Deposition of connective tissue</a:t>
            </a:r>
          </a:p>
          <a:p>
            <a:pPr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70C0"/>
                </a:solidFill>
              </a:rPr>
              <a:t>Lymphocyte and macrophage infiltration</a:t>
            </a:r>
          </a:p>
          <a:p>
            <a:pPr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70C0"/>
                </a:solidFill>
              </a:rPr>
              <a:t>Accumulation of lipids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Invasive/Surgical Management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PTA (</a:t>
            </a:r>
            <a:r>
              <a:rPr lang="en-US" sz="2800" baseline="0" dirty="0" err="1" smtClean="0">
                <a:solidFill>
                  <a:srgbClr val="0070C0"/>
                </a:solidFill>
                <a:latin typeface="Times New Roman"/>
              </a:rPr>
              <a:t>percutaneous</a:t>
            </a:r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en-US" sz="2800" baseline="0" dirty="0" err="1" smtClean="0">
                <a:solidFill>
                  <a:srgbClr val="0070C0"/>
                </a:solidFill>
                <a:latin typeface="Times New Roman"/>
              </a:rPr>
              <a:t>transluminal</a:t>
            </a:r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 angioplasty)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Performed in radiology or </a:t>
            </a:r>
            <a:r>
              <a:rPr lang="en-US" sz="2500" dirty="0" err="1" smtClean="0">
                <a:solidFill>
                  <a:srgbClr val="0070C0"/>
                </a:solidFill>
                <a:latin typeface="Times New Roman"/>
              </a:rPr>
              <a:t>cath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lab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Balloon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dilates </a:t>
            </a:r>
            <a:r>
              <a:rPr lang="en-US" sz="2500" dirty="0" err="1" smtClean="0">
                <a:solidFill>
                  <a:srgbClr val="0070C0"/>
                </a:solidFill>
                <a:latin typeface="Times New Roman"/>
              </a:rPr>
              <a:t>stenotic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areas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PTA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frequently requires a “redo”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Good for persons who are not healthy enough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for bypass surgery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May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be </a:t>
            </a:r>
            <a:r>
              <a:rPr lang="en-US" sz="2500" dirty="0" err="1" smtClean="0">
                <a:solidFill>
                  <a:srgbClr val="0070C0"/>
                </a:solidFill>
                <a:latin typeface="Times New Roman"/>
              </a:rPr>
              <a:t>stented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to keep artery open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Laser Assisted angioplasty: performed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with addition of laser technology to open a tight lesion and allow catheter to be placed at area of plaque, and to smooth remaining edges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Invasive/Surgical Management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baseline="0" dirty="0" err="1" smtClean="0">
                <a:solidFill>
                  <a:srgbClr val="0070C0"/>
                </a:solidFill>
                <a:latin typeface="Times New Roman"/>
              </a:rPr>
              <a:t>Athrectomy</a:t>
            </a:r>
            <a:endParaRPr lang="en-US" sz="32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900" dirty="0" err="1" smtClean="0">
                <a:solidFill>
                  <a:srgbClr val="0070C0"/>
                </a:solidFill>
                <a:latin typeface="Times New Roman"/>
              </a:rPr>
              <a:t>Roto</a:t>
            </a:r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-rooter method of opening artery</a:t>
            </a:r>
          </a:p>
          <a:p>
            <a:pPr lvl="1"/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Plaque</a:t>
            </a:r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 is shaved out of the lumen</a:t>
            </a:r>
          </a:p>
          <a:p>
            <a:r>
              <a:rPr lang="en-US" sz="3200" baseline="0" dirty="0" smtClean="0">
                <a:solidFill>
                  <a:srgbClr val="0070C0"/>
                </a:solidFill>
                <a:latin typeface="Times New Roman"/>
              </a:rPr>
              <a:t>Stents</a:t>
            </a:r>
          </a:p>
          <a:p>
            <a:pPr lvl="1"/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combined with balloon angioplasty</a:t>
            </a:r>
          </a:p>
          <a:p>
            <a:pPr lvl="1"/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based</a:t>
            </a:r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 on the study of pantyhose</a:t>
            </a:r>
          </a:p>
          <a:p>
            <a:pPr lvl="1"/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stent</a:t>
            </a:r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 deployed by a balloon, and keeps artery open</a:t>
            </a:r>
          </a:p>
          <a:p>
            <a:pPr lvl="1"/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best</a:t>
            </a:r>
            <a:r>
              <a:rPr lang="en-US" sz="2900" dirty="0" smtClean="0">
                <a:solidFill>
                  <a:srgbClr val="0070C0"/>
                </a:solidFill>
                <a:latin typeface="Times New Roman"/>
              </a:rPr>
              <a:t> results with drug eluding stents</a:t>
            </a:r>
            <a:endParaRPr lang="en-US" sz="29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Invasive/Surgical Management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900" baseline="0" dirty="0" smtClean="0">
                <a:solidFill>
                  <a:srgbClr val="0070C0"/>
                </a:solidFill>
                <a:latin typeface="Times New Roman"/>
              </a:rPr>
              <a:t>Bypass graft</a:t>
            </a:r>
          </a:p>
          <a:p>
            <a:pPr lvl="1"/>
            <a:r>
              <a:rPr lang="en-US" sz="2600" baseline="0" dirty="0" smtClean="0">
                <a:solidFill>
                  <a:srgbClr val="0070C0"/>
                </a:solidFill>
                <a:latin typeface="Times New Roman"/>
              </a:rPr>
              <a:t>Regular</a:t>
            </a:r>
          </a:p>
          <a:p>
            <a:pPr lvl="2"/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Must be able to tolerate surgery</a:t>
            </a:r>
          </a:p>
          <a:p>
            <a:pPr lvl="2"/>
            <a:r>
              <a:rPr lang="en-US" sz="2300" baseline="0" dirty="0" smtClean="0">
                <a:solidFill>
                  <a:srgbClr val="0070C0"/>
                </a:solidFill>
                <a:latin typeface="Times New Roman"/>
              </a:rPr>
              <a:t>Long</a:t>
            </a:r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 incisions</a:t>
            </a:r>
          </a:p>
          <a:p>
            <a:pPr lvl="2"/>
            <a:r>
              <a:rPr lang="en-US" sz="2300" baseline="0" dirty="0" smtClean="0">
                <a:solidFill>
                  <a:srgbClr val="0070C0"/>
                </a:solidFill>
                <a:latin typeface="Times New Roman"/>
              </a:rPr>
              <a:t>Named</a:t>
            </a:r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 after arteries bypassed</a:t>
            </a:r>
          </a:p>
          <a:p>
            <a:pPr lvl="2"/>
            <a:r>
              <a:rPr lang="en-US" sz="2300" baseline="0" dirty="0" smtClean="0">
                <a:solidFill>
                  <a:srgbClr val="0070C0"/>
                </a:solidFill>
                <a:latin typeface="Times New Roman"/>
              </a:rPr>
              <a:t>May</a:t>
            </a:r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 use native vein graft or artificial graft material</a:t>
            </a:r>
            <a:endParaRPr lang="en-US" sz="23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600" baseline="0" dirty="0" err="1" smtClean="0">
                <a:solidFill>
                  <a:srgbClr val="0070C0"/>
                </a:solidFill>
                <a:latin typeface="Times New Roman"/>
              </a:rPr>
              <a:t>Insitu</a:t>
            </a:r>
            <a:endParaRPr lang="en-US" sz="2600" baseline="0" dirty="0" smtClean="0">
              <a:solidFill>
                <a:srgbClr val="0070C0"/>
              </a:solidFill>
              <a:latin typeface="Times New Roman"/>
            </a:endParaRPr>
          </a:p>
          <a:p>
            <a:pPr lvl="2"/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Uses </a:t>
            </a:r>
            <a:r>
              <a:rPr lang="en-US" sz="2300" dirty="0" err="1" smtClean="0">
                <a:solidFill>
                  <a:srgbClr val="0070C0"/>
                </a:solidFill>
                <a:latin typeface="Times New Roman"/>
              </a:rPr>
              <a:t>saphenous</a:t>
            </a:r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 vein; results in numerous, small incisions</a:t>
            </a:r>
          </a:p>
          <a:p>
            <a:pPr lvl="2"/>
            <a:r>
              <a:rPr lang="en-US" sz="2300" baseline="0" dirty="0" err="1" smtClean="0">
                <a:solidFill>
                  <a:srgbClr val="0070C0"/>
                </a:solidFill>
                <a:latin typeface="Times New Roman"/>
              </a:rPr>
              <a:t>Valvulatome</a:t>
            </a:r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 used to strip valves from graft</a:t>
            </a:r>
          </a:p>
          <a:p>
            <a:pPr lvl="2"/>
            <a:r>
              <a:rPr lang="en-US" sz="2300" baseline="0" dirty="0" smtClean="0">
                <a:solidFill>
                  <a:srgbClr val="0070C0"/>
                </a:solidFill>
                <a:latin typeface="Times New Roman"/>
              </a:rPr>
              <a:t>Decreased</a:t>
            </a:r>
            <a:r>
              <a:rPr lang="en-US" sz="2300" dirty="0" smtClean="0">
                <a:solidFill>
                  <a:srgbClr val="0070C0"/>
                </a:solidFill>
                <a:latin typeface="Times New Roman"/>
              </a:rPr>
              <a:t> risk of infection compared with regular</a:t>
            </a:r>
            <a:endParaRPr lang="en-US" sz="23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Invasive/Surgical Management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err="1" smtClean="0">
                <a:solidFill>
                  <a:srgbClr val="0070C0"/>
                </a:solidFill>
                <a:latin typeface="Times New Roman"/>
              </a:rPr>
              <a:t>Embolectomy</a:t>
            </a:r>
            <a:endParaRPr lang="en-US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Why dissolve the clot when you cam remove it</a:t>
            </a:r>
          </a:p>
          <a:p>
            <a:pPr lvl="1"/>
            <a:r>
              <a:rPr lang="en-US" sz="2400" baseline="0" dirty="0" smtClean="0">
                <a:solidFill>
                  <a:srgbClr val="0070C0"/>
                </a:solidFill>
                <a:latin typeface="Times New Roman"/>
              </a:rPr>
              <a:t>Direct method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Indirect method</a:t>
            </a:r>
          </a:p>
          <a:p>
            <a:r>
              <a:rPr lang="en-US" sz="2300" baseline="0" dirty="0" err="1" smtClean="0">
                <a:solidFill>
                  <a:srgbClr val="0070C0"/>
                </a:solidFill>
                <a:latin typeface="Times New Roman"/>
              </a:rPr>
              <a:t>Endarterectomy</a:t>
            </a:r>
            <a:endParaRPr lang="en-US" sz="23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Usually performed on carotid arteries</a:t>
            </a:r>
          </a:p>
          <a:p>
            <a:pPr lvl="1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Plaque will grow back after procedure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Nursing Management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Post  Surgery Interventions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  <a:latin typeface="Times New Roman"/>
              </a:rPr>
              <a:t>Pain control</a:t>
            </a:r>
          </a:p>
          <a:p>
            <a:pPr lvl="2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May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not be necessary, depending on surgery</a:t>
            </a:r>
          </a:p>
          <a:p>
            <a:pPr lvl="2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Epidural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analgesia</a:t>
            </a:r>
          </a:p>
          <a:p>
            <a:pPr lvl="2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PCA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pump</a:t>
            </a:r>
          </a:p>
          <a:p>
            <a:pPr lvl="2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IV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pain medications</a:t>
            </a:r>
          </a:p>
          <a:p>
            <a:pPr lvl="2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PO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pain medications</a:t>
            </a:r>
          </a:p>
          <a:p>
            <a:pPr lvl="1"/>
            <a:r>
              <a:rPr lang="en-US" sz="2300" baseline="0" dirty="0" smtClean="0">
                <a:solidFill>
                  <a:srgbClr val="0070C0"/>
                </a:solidFill>
                <a:latin typeface="Times New Roman"/>
              </a:rPr>
              <a:t>Activity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PT</a:t>
            </a:r>
          </a:p>
          <a:p>
            <a:pPr lvl="2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Assistive devices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Early ambulation</a:t>
            </a:r>
            <a:endParaRPr lang="en-US" sz="20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Arterial Occlusive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Disease: Nursing Management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Post  Surgery Interventions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Fluid balance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CBC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Electrolytes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BUN/</a:t>
            </a:r>
            <a:r>
              <a:rPr lang="en-US" sz="2200" baseline="0" dirty="0" err="1" smtClean="0">
                <a:solidFill>
                  <a:srgbClr val="0070C0"/>
                </a:solidFill>
                <a:latin typeface="Times New Roman"/>
              </a:rPr>
              <a:t>Creatinine</a:t>
            </a:r>
            <a:endParaRPr lang="en-US" sz="2200" baseline="0" dirty="0" smtClean="0">
              <a:solidFill>
                <a:srgbClr val="0070C0"/>
              </a:solidFill>
              <a:latin typeface="Times New Roman"/>
            </a:endParaRP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I &amp; O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VS: BP and pulse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Prevention of Complications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Arterial </a:t>
            </a:r>
            <a:r>
              <a:rPr lang="en-US" sz="2200" baseline="0" dirty="0" err="1" smtClean="0">
                <a:solidFill>
                  <a:srgbClr val="0070C0"/>
                </a:solidFill>
                <a:latin typeface="Times New Roman"/>
              </a:rPr>
              <a:t>reocclusion</a:t>
            </a:r>
            <a:endParaRPr lang="en-US" sz="2200" baseline="0" dirty="0" smtClean="0">
              <a:solidFill>
                <a:srgbClr val="0070C0"/>
              </a:solidFill>
              <a:latin typeface="Times New Roman"/>
            </a:endParaRP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Bleeding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Infection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Graft separation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Co-morbidities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Aneurysms: Etiology/Epidemiology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Athrosclerosis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Trauma or injury to vessel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Infection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Congenital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Connective tissue disorders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Aneurysms: Risk factors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Cigarette smoking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Uncontrolled HTN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More common in men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Incidental finding; no symptoms or pain till it ruptures in most cases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Aneurysms: types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Fusiform</a:t>
            </a:r>
            <a:r>
              <a:rPr lang="en-US" sz="2800" dirty="0" smtClean="0">
                <a:solidFill>
                  <a:srgbClr val="0070C0"/>
                </a:solidFill>
              </a:rPr>
              <a:t>: circumferential and relatively uniform in shape</a:t>
            </a:r>
          </a:p>
          <a:p>
            <a:r>
              <a:rPr lang="en-US" sz="2800" dirty="0" err="1" smtClean="0">
                <a:solidFill>
                  <a:srgbClr val="0070C0"/>
                </a:solidFill>
              </a:rPr>
              <a:t>Saccular</a:t>
            </a:r>
            <a:r>
              <a:rPr lang="en-US" sz="2800" dirty="0" smtClean="0">
                <a:solidFill>
                  <a:srgbClr val="0070C0"/>
                </a:solidFill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</a:rPr>
              <a:t>pouchlike</a:t>
            </a:r>
            <a:r>
              <a:rPr lang="en-US" sz="2800" dirty="0" smtClean="0">
                <a:solidFill>
                  <a:srgbClr val="0070C0"/>
                </a:solidFill>
              </a:rPr>
              <a:t>, with a narrow neck </a:t>
            </a:r>
            <a:r>
              <a:rPr lang="en-US" sz="2800" dirty="0" err="1" smtClean="0">
                <a:solidFill>
                  <a:srgbClr val="0070C0"/>
                </a:solidFill>
              </a:rPr>
              <a:t>commecting</a:t>
            </a:r>
            <a:r>
              <a:rPr lang="en-US" sz="2800" dirty="0" smtClean="0">
                <a:solidFill>
                  <a:srgbClr val="0070C0"/>
                </a:solidFill>
              </a:rPr>
              <a:t> the bulge to one side of the arterial wall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Dissecting: creation of a false lumen through which blood flows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Ruptured: causes internal hemorrhage, rapid </a:t>
            </a:r>
            <a:r>
              <a:rPr lang="en-US" sz="2800" dirty="0" err="1" smtClean="0">
                <a:solidFill>
                  <a:srgbClr val="0070C0"/>
                </a:solidFill>
              </a:rPr>
              <a:t>exsanguination</a:t>
            </a:r>
            <a:r>
              <a:rPr lang="en-US" sz="2800" dirty="0" smtClean="0">
                <a:solidFill>
                  <a:srgbClr val="0070C0"/>
                </a:solidFill>
              </a:rPr>
              <a:t>, and death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Aneurysms: medical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Regular repair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Long incision, with aorta cross-clamping required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Major operation with numerous potential complications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Can be done on emergency basis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Endovascular repair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Elective procedure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Custom made graft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Done in radiology, but requires consent for regular repair if complications arise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Quicker recovery</a:t>
            </a:r>
            <a:endParaRPr lang="en-US" sz="2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Atherosclerosis: Risk Factors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Tobacco use (#1 risk factor)</a:t>
            </a:r>
          </a:p>
          <a:p>
            <a:r>
              <a:rPr lang="en-US" sz="3200" dirty="0" err="1" smtClean="0">
                <a:solidFill>
                  <a:srgbClr val="0070C0"/>
                </a:solidFill>
              </a:rPr>
              <a:t>Hyperlipidemia</a:t>
            </a:r>
            <a:endParaRPr lang="en-US" sz="3200" dirty="0" smtClean="0">
              <a:solidFill>
                <a:srgbClr val="0070C0"/>
              </a:solidFill>
            </a:endParaRPr>
          </a:p>
          <a:p>
            <a:r>
              <a:rPr lang="en-US" sz="3200" dirty="0" smtClean="0">
                <a:solidFill>
                  <a:srgbClr val="0070C0"/>
                </a:solidFill>
              </a:rPr>
              <a:t>Elevated C-Reactive Protein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DM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Uncontrolled HTN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Family History</a:t>
            </a:r>
          </a:p>
          <a:p>
            <a:r>
              <a:rPr lang="en-US" sz="3200" dirty="0" err="1" smtClean="0">
                <a:solidFill>
                  <a:srgbClr val="0070C0"/>
                </a:solidFill>
              </a:rPr>
              <a:t>Hypertriglyceridemia</a:t>
            </a:r>
            <a:endParaRPr lang="en-US" sz="3200" dirty="0" smtClean="0">
              <a:solidFill>
                <a:srgbClr val="0070C0"/>
              </a:solidFill>
            </a:endParaRPr>
          </a:p>
          <a:p>
            <a:r>
              <a:rPr lang="en-US" sz="3200" dirty="0" err="1" smtClean="0">
                <a:solidFill>
                  <a:srgbClr val="0070C0"/>
                </a:solidFill>
              </a:rPr>
              <a:t>Hyperuricemia</a:t>
            </a:r>
            <a:endParaRPr lang="en-US" sz="3200" dirty="0" smtClean="0">
              <a:solidFill>
                <a:srgbClr val="0070C0"/>
              </a:solidFill>
            </a:endParaRPr>
          </a:p>
          <a:p>
            <a:r>
              <a:rPr lang="en-US" sz="3200" dirty="0" smtClean="0">
                <a:solidFill>
                  <a:srgbClr val="0070C0"/>
                </a:solidFill>
              </a:rPr>
              <a:t>Increasing Age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Obesity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Sedentary Lifestyle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Stress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Aneurysms: Complications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Open Repair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Neurological: spinal cord ischemia, impotence, </a:t>
            </a:r>
            <a:r>
              <a:rPr lang="en-US" sz="2500" dirty="0" err="1" smtClean="0">
                <a:solidFill>
                  <a:srgbClr val="0070C0"/>
                </a:solidFill>
              </a:rPr>
              <a:t>neurogenic</a:t>
            </a:r>
            <a:r>
              <a:rPr lang="en-US" sz="2500" dirty="0" smtClean="0">
                <a:solidFill>
                  <a:srgbClr val="0070C0"/>
                </a:solidFill>
              </a:rPr>
              <a:t> bladder, sensory deficits, stroke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Cardiovascular: MI, HF, DVT, </a:t>
            </a:r>
            <a:r>
              <a:rPr lang="en-US" sz="2500" dirty="0" err="1" smtClean="0">
                <a:solidFill>
                  <a:srgbClr val="0070C0"/>
                </a:solidFill>
              </a:rPr>
              <a:t>dysrhythmias</a:t>
            </a:r>
            <a:r>
              <a:rPr lang="en-US" sz="2500" dirty="0" smtClean="0">
                <a:solidFill>
                  <a:srgbClr val="0070C0"/>
                </a:solidFill>
              </a:rPr>
              <a:t> d/t electrolyte imbalance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Pulmonary: </a:t>
            </a:r>
            <a:r>
              <a:rPr lang="en-US" sz="2500" dirty="0" err="1" smtClean="0">
                <a:solidFill>
                  <a:srgbClr val="0070C0"/>
                </a:solidFill>
              </a:rPr>
              <a:t>atelectasis</a:t>
            </a:r>
            <a:r>
              <a:rPr lang="en-US" sz="2500" dirty="0" smtClean="0">
                <a:solidFill>
                  <a:srgbClr val="0070C0"/>
                </a:solidFill>
              </a:rPr>
              <a:t>, pneumonia, PE, chest tube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GI: colon ischemia, </a:t>
            </a:r>
            <a:r>
              <a:rPr lang="en-US" sz="2500" dirty="0" err="1" smtClean="0">
                <a:solidFill>
                  <a:srgbClr val="0070C0"/>
                </a:solidFill>
              </a:rPr>
              <a:t>ileus</a:t>
            </a:r>
            <a:endParaRPr lang="en-US" sz="2500" dirty="0" smtClean="0">
              <a:solidFill>
                <a:srgbClr val="0070C0"/>
              </a:solidFill>
            </a:endParaRPr>
          </a:p>
          <a:p>
            <a:pPr lvl="1"/>
            <a:r>
              <a:rPr lang="en-US" sz="2500" dirty="0" smtClean="0">
                <a:solidFill>
                  <a:srgbClr val="0070C0"/>
                </a:solidFill>
              </a:rPr>
              <a:t>Renal: ARF, embolism, hypotension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Venous disease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Venous disorders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Phlebitis: the inflammation of a superficial vein without the presence of a clot</a:t>
            </a:r>
          </a:p>
          <a:p>
            <a:pPr lvl="1"/>
            <a:r>
              <a:rPr lang="en-US" sz="2500" baseline="0" dirty="0" err="1" smtClean="0">
                <a:solidFill>
                  <a:srgbClr val="0070C0"/>
                </a:solidFill>
                <a:latin typeface="Times New Roman"/>
              </a:rPr>
              <a:t>Thrombophlebitis</a:t>
            </a:r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: formation of a clot in a superficial vein which causes inflammation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Thrombus: a </a:t>
            </a:r>
            <a:r>
              <a:rPr lang="en-US" sz="2500" dirty="0" err="1" smtClean="0">
                <a:solidFill>
                  <a:srgbClr val="0070C0"/>
                </a:solidFill>
                <a:latin typeface="Times New Roman"/>
              </a:rPr>
              <a:t>blod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clot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Embolus: a traveling blood clot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Embolism: an embolus that becomes lodged in a vessel (ex. PE)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Venous disorders: Virchow’s Triad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dirty="0" smtClean="0">
                <a:solidFill>
                  <a:srgbClr val="365F91"/>
                </a:solidFill>
                <a:latin typeface="Times New Roman"/>
              </a:rPr>
              <a:t>and formation of </a:t>
            </a:r>
            <a:r>
              <a:rPr lang="en-US" sz="3200" b="1" dirty="0" err="1" smtClean="0">
                <a:solidFill>
                  <a:srgbClr val="365F91"/>
                </a:solidFill>
                <a:latin typeface="Times New Roman"/>
              </a:rPr>
              <a:t>vte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Venous stasis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Endothelial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damage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B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lood </a:t>
            </a:r>
            <a:r>
              <a:rPr lang="en-US" sz="2500" dirty="0" err="1" smtClean="0">
                <a:solidFill>
                  <a:srgbClr val="0070C0"/>
                </a:solidFill>
                <a:latin typeface="Times New Roman"/>
              </a:rPr>
              <a:t>hypercoagulability</a:t>
            </a:r>
            <a:endParaRPr lang="en-US" sz="25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  <a:p>
            <a:pPr lvl="2"/>
            <a:r>
              <a:rPr lang="en-US" sz="2200" dirty="0" smtClean="0">
                <a:solidFill>
                  <a:srgbClr val="0070C0"/>
                </a:solidFill>
                <a:latin typeface="Times New Roman"/>
              </a:rPr>
              <a:t>Platelets aggregate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Clotting</a:t>
            </a:r>
            <a:r>
              <a:rPr lang="en-US" sz="2200" dirty="0" smtClean="0">
                <a:solidFill>
                  <a:srgbClr val="0070C0"/>
                </a:solidFill>
                <a:latin typeface="Times New Roman"/>
              </a:rPr>
              <a:t> factors stimulated to produce fibrin</a:t>
            </a:r>
          </a:p>
          <a:p>
            <a:pPr lvl="2"/>
            <a:r>
              <a:rPr lang="en-US" sz="2200" baseline="0" dirty="0" smtClean="0">
                <a:solidFill>
                  <a:srgbClr val="0070C0"/>
                </a:solidFill>
                <a:latin typeface="Times New Roman"/>
              </a:rPr>
              <a:t>Fibrin</a:t>
            </a:r>
            <a:r>
              <a:rPr lang="en-US" sz="2200" dirty="0" smtClean="0">
                <a:solidFill>
                  <a:srgbClr val="0070C0"/>
                </a:solidFill>
                <a:latin typeface="Times New Roman"/>
              </a:rPr>
              <a:t> entraps RBCs, WBCs, platelets, and begins to adhere to vein wall</a:t>
            </a:r>
          </a:p>
          <a:p>
            <a:pPr lvl="2"/>
            <a:endParaRPr lang="en-US" sz="2200" baseline="0" dirty="0" smtClean="0">
              <a:solidFill>
                <a:srgbClr val="0070C0"/>
              </a:solidFill>
              <a:latin typeface="Times New Roman"/>
            </a:endParaRPr>
          </a:p>
          <a:p>
            <a:pPr lvl="3"/>
            <a:r>
              <a:rPr lang="en-US" sz="2200" dirty="0" smtClean="0">
                <a:solidFill>
                  <a:srgbClr val="0070C0"/>
                </a:solidFill>
                <a:latin typeface="Times New Roman"/>
              </a:rPr>
              <a:t>Thrombus formation</a:t>
            </a:r>
          </a:p>
          <a:p>
            <a:pPr lvl="4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unilateral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leg edema</a:t>
            </a:r>
          </a:p>
          <a:p>
            <a:pPr lvl="4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chronic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venous insufficiency</a:t>
            </a:r>
          </a:p>
          <a:p>
            <a:pPr lvl="4"/>
            <a:r>
              <a:rPr lang="en-US" sz="2000" baseline="0" dirty="0" smtClean="0">
                <a:solidFill>
                  <a:srgbClr val="0070C0"/>
                </a:solidFill>
                <a:latin typeface="Times New Roman"/>
              </a:rPr>
              <a:t>embolism</a:t>
            </a:r>
            <a:r>
              <a:rPr lang="en-US" sz="2000" dirty="0" smtClean="0">
                <a:solidFill>
                  <a:srgbClr val="0070C0"/>
                </a:solidFill>
                <a:latin typeface="Times New Roman"/>
              </a:rPr>
              <a:t> of thrombotic fragments</a:t>
            </a:r>
            <a:endParaRPr lang="en-US" sz="20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Venous disease: </a:t>
            </a:r>
            <a:r>
              <a:rPr lang="en-US" sz="3200" b="1" baseline="0" dirty="0" err="1" smtClean="0">
                <a:solidFill>
                  <a:srgbClr val="365F91"/>
                </a:solidFill>
                <a:latin typeface="Times New Roman"/>
              </a:rPr>
              <a:t>vte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 risk factors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Previous episode of DVT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Female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Age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Chronic disease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Contraceptives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Deep Vein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Thrombosis: Epidemiology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baseline="0" dirty="0" smtClean="0">
                <a:solidFill>
                  <a:srgbClr val="0070C0"/>
                </a:solidFill>
                <a:latin typeface="Times New Roman"/>
              </a:rPr>
              <a:t>Epidemiology</a:t>
            </a:r>
          </a:p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May go untreated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50% develop PE</a:t>
            </a:r>
          </a:p>
          <a:p>
            <a:pPr lvl="1"/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  <a:p>
            <a:r>
              <a:rPr lang="en-US" sz="3600" dirty="0" err="1" smtClean="0">
                <a:solidFill>
                  <a:srgbClr val="0070C0"/>
                </a:solidFill>
                <a:latin typeface="Times New Roman"/>
              </a:rPr>
              <a:t>Pathophysiology</a:t>
            </a:r>
            <a:endParaRPr lang="en-US" sz="36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Ingredients of Virchow’s triad present in a vein can lead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to development of thrombus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Deep Vein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Thrombosis: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 diagnostic tests &amp; ASSESSMENT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Diagnostic tests</a:t>
            </a:r>
          </a:p>
          <a:p>
            <a:pPr lvl="1"/>
            <a:r>
              <a:rPr lang="en-US" sz="2500" baseline="0" dirty="0" err="1" smtClean="0">
                <a:solidFill>
                  <a:srgbClr val="0070C0"/>
                </a:solidFill>
                <a:latin typeface="Times New Roman"/>
              </a:rPr>
              <a:t>Venogram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Impedance </a:t>
            </a:r>
            <a:r>
              <a:rPr lang="en-US" sz="2500" dirty="0" err="1" smtClean="0">
                <a:solidFill>
                  <a:srgbClr val="0070C0"/>
                </a:solidFill>
                <a:latin typeface="Times New Roman"/>
              </a:rPr>
              <a:t>plethysmography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and U/S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Homan’s sign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: DO NOT DO THIS!</a:t>
            </a:r>
          </a:p>
          <a:p>
            <a:endParaRPr lang="en-US" sz="2800" dirty="0" smtClean="0">
              <a:solidFill>
                <a:srgbClr val="0070C0"/>
              </a:solidFill>
              <a:latin typeface="Times New Roman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Assessment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calf measurement</a:t>
            </a: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skin temperature</a:t>
            </a:r>
          </a:p>
          <a:p>
            <a:pPr lvl="1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pain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  <a:p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Deep Vein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Thrombosis: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Heparin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LMWH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Coumadin</a:t>
            </a:r>
          </a:p>
          <a:p>
            <a:r>
              <a:rPr lang="en-US" sz="2800" dirty="0" err="1" smtClean="0">
                <a:solidFill>
                  <a:srgbClr val="0070C0"/>
                </a:solidFill>
                <a:latin typeface="Times New Roman"/>
              </a:rPr>
              <a:t>Fibrinolytics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/</a:t>
            </a:r>
            <a:r>
              <a:rPr lang="en-US" sz="2800" dirty="0" err="1" smtClean="0">
                <a:solidFill>
                  <a:srgbClr val="0070C0"/>
                </a:solidFill>
                <a:latin typeface="Times New Roman"/>
              </a:rPr>
              <a:t>Thrombolytics</a:t>
            </a:r>
            <a:endParaRPr lang="en-US" sz="28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500" baseline="0" dirty="0" err="1" smtClean="0">
                <a:solidFill>
                  <a:srgbClr val="0070C0"/>
                </a:solidFill>
                <a:latin typeface="Times New Roman"/>
              </a:rPr>
              <a:t>Urokinase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r-TPA</a:t>
            </a:r>
          </a:p>
          <a:p>
            <a:pPr lvl="1"/>
            <a:r>
              <a:rPr lang="en-US" sz="2500" baseline="0" dirty="0" err="1" smtClean="0">
                <a:solidFill>
                  <a:srgbClr val="0070C0"/>
                </a:solidFill>
                <a:latin typeface="Times New Roman"/>
              </a:rPr>
              <a:t>Alteplase</a:t>
            </a:r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 (</a:t>
            </a:r>
            <a:r>
              <a:rPr lang="en-US" sz="2500" baseline="0" dirty="0" err="1" smtClean="0">
                <a:solidFill>
                  <a:srgbClr val="0070C0"/>
                </a:solidFill>
                <a:latin typeface="Times New Roman"/>
              </a:rPr>
              <a:t>tPA</a:t>
            </a:r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)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Deep Vein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Thrombosis: medications/nursing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u="sng" baseline="0" dirty="0" smtClean="0">
                <a:solidFill>
                  <a:srgbClr val="0070C0"/>
                </a:solidFill>
                <a:latin typeface="Times New Roman"/>
              </a:rPr>
              <a:t>Tissue </a:t>
            </a:r>
            <a:r>
              <a:rPr lang="en-US" sz="2800" b="1" u="sng" baseline="0" dirty="0" err="1" smtClean="0">
                <a:solidFill>
                  <a:srgbClr val="0070C0"/>
                </a:solidFill>
                <a:latin typeface="Times New Roman"/>
              </a:rPr>
              <a:t>plasminogen</a:t>
            </a:r>
            <a:r>
              <a:rPr lang="en-US" sz="2800" b="1" u="sng" baseline="0" dirty="0" smtClean="0">
                <a:solidFill>
                  <a:srgbClr val="0070C0"/>
                </a:solidFill>
                <a:latin typeface="Times New Roman"/>
              </a:rPr>
              <a:t> activator (</a:t>
            </a:r>
            <a:r>
              <a:rPr lang="en-US" sz="2800" b="1" u="sng" baseline="0" dirty="0" err="1" smtClean="0">
                <a:solidFill>
                  <a:srgbClr val="0070C0"/>
                </a:solidFill>
                <a:latin typeface="Times New Roman"/>
              </a:rPr>
              <a:t>tPA</a:t>
            </a:r>
            <a:r>
              <a:rPr lang="en-US" sz="2800" b="1" u="sng" baseline="0" dirty="0" smtClean="0">
                <a:solidFill>
                  <a:srgbClr val="0070C0"/>
                </a:solidFill>
                <a:latin typeface="Times New Roman"/>
              </a:rPr>
              <a:t>)</a:t>
            </a:r>
            <a:r>
              <a:rPr lang="en-US" sz="2800" b="0" u="sng" baseline="0" dirty="0" smtClean="0">
                <a:solidFill>
                  <a:srgbClr val="0070C0"/>
                </a:solidFill>
                <a:latin typeface="Times New Roman"/>
              </a:rPr>
              <a:t>: </a:t>
            </a:r>
            <a:r>
              <a:rPr lang="en-US" sz="2800" b="0" baseline="0" dirty="0" smtClean="0">
                <a:solidFill>
                  <a:srgbClr val="0070C0"/>
                </a:solidFill>
                <a:latin typeface="Times New Roman"/>
              </a:rPr>
              <a:t>produces clot </a:t>
            </a:r>
            <a:r>
              <a:rPr lang="en-US" sz="2800" b="0" baseline="0" dirty="0" err="1" smtClean="0">
                <a:solidFill>
                  <a:srgbClr val="0070C0"/>
                </a:solidFill>
                <a:latin typeface="Times New Roman"/>
              </a:rPr>
              <a:t>lysis</a:t>
            </a:r>
            <a:r>
              <a:rPr lang="en-US" sz="2800" b="0" baseline="0" dirty="0" smtClean="0">
                <a:solidFill>
                  <a:srgbClr val="0070C0"/>
                </a:solidFill>
                <a:latin typeface="Times New Roman"/>
              </a:rPr>
              <a:t> through the following sequence</a:t>
            </a:r>
            <a:r>
              <a:rPr lang="en-US" sz="2800" b="1" baseline="0" dirty="0" smtClean="0">
                <a:solidFill>
                  <a:srgbClr val="0070C0"/>
                </a:solidFill>
                <a:latin typeface="Times New Roman"/>
              </a:rPr>
              <a:t>:</a:t>
            </a:r>
          </a:p>
          <a:p>
            <a:pPr lvl="1"/>
            <a:r>
              <a:rPr lang="en-US" sz="2400" b="0" baseline="0" dirty="0" err="1" smtClean="0">
                <a:solidFill>
                  <a:srgbClr val="0070C0"/>
                </a:solidFill>
                <a:latin typeface="Times New Roman"/>
              </a:rPr>
              <a:t>tPA</a:t>
            </a:r>
            <a:r>
              <a:rPr lang="en-US" sz="2400" b="0" baseline="0" dirty="0" smtClean="0">
                <a:solidFill>
                  <a:srgbClr val="0070C0"/>
                </a:solidFill>
                <a:latin typeface="Times New Roman"/>
              </a:rPr>
              <a:t> binds to fibrin on the surface of the clot</a:t>
            </a:r>
          </a:p>
          <a:p>
            <a:pPr lvl="1"/>
            <a:r>
              <a:rPr lang="en-US" sz="2400" b="0" baseline="0" dirty="0" smtClean="0">
                <a:solidFill>
                  <a:srgbClr val="0070C0"/>
                </a:solidFill>
                <a:latin typeface="Times New Roman"/>
              </a:rPr>
              <a:t>Activates fibrin-bound </a:t>
            </a:r>
            <a:r>
              <a:rPr lang="en-US" sz="2400" b="0" baseline="0" dirty="0" err="1" smtClean="0">
                <a:solidFill>
                  <a:srgbClr val="0070C0"/>
                </a:solidFill>
                <a:latin typeface="Times New Roman"/>
              </a:rPr>
              <a:t>plasminogen</a:t>
            </a:r>
            <a:endParaRPr lang="en-US" sz="2400" b="0" baseline="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400" b="0" baseline="0" dirty="0" err="1" smtClean="0">
                <a:solidFill>
                  <a:srgbClr val="0070C0"/>
                </a:solidFill>
                <a:latin typeface="Times New Roman"/>
              </a:rPr>
              <a:t>Plasmin</a:t>
            </a:r>
            <a:r>
              <a:rPr lang="en-US" sz="2400" b="0" baseline="0" dirty="0" smtClean="0">
                <a:solidFill>
                  <a:srgbClr val="0070C0"/>
                </a:solidFill>
                <a:latin typeface="Times New Roman"/>
              </a:rPr>
              <a:t> is cleaved from the </a:t>
            </a:r>
            <a:r>
              <a:rPr lang="en-US" sz="2400" b="0" baseline="0" dirty="0" err="1" smtClean="0">
                <a:solidFill>
                  <a:srgbClr val="0070C0"/>
                </a:solidFill>
                <a:latin typeface="Times New Roman"/>
              </a:rPr>
              <a:t>plasminogen</a:t>
            </a:r>
            <a:r>
              <a:rPr lang="en-US" sz="2400" b="0" baseline="0" dirty="0" smtClean="0">
                <a:solidFill>
                  <a:srgbClr val="0070C0"/>
                </a:solidFill>
                <a:latin typeface="Times New Roman"/>
              </a:rPr>
              <a:t> associated with the fibrin</a:t>
            </a:r>
          </a:p>
          <a:p>
            <a:pPr lvl="1"/>
            <a:r>
              <a:rPr lang="en-US" sz="2400" b="0" baseline="0" dirty="0" smtClean="0">
                <a:solidFill>
                  <a:srgbClr val="0070C0"/>
                </a:solidFill>
                <a:latin typeface="Times New Roman"/>
              </a:rPr>
              <a:t>Fibrin molecules are broken apart by the </a:t>
            </a:r>
            <a:r>
              <a:rPr lang="en-US" sz="2400" b="0" baseline="0" dirty="0" err="1" smtClean="0">
                <a:solidFill>
                  <a:srgbClr val="0070C0"/>
                </a:solidFill>
                <a:latin typeface="Times New Roman"/>
              </a:rPr>
              <a:t>plasmin</a:t>
            </a:r>
            <a:r>
              <a:rPr lang="en-US" sz="2400" b="0" baseline="0" dirty="0" smtClean="0">
                <a:solidFill>
                  <a:srgbClr val="0070C0"/>
                </a:solidFill>
                <a:latin typeface="Times New Roman"/>
              </a:rPr>
              <a:t> and the clot dissolves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Deep Vein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Thrombosis: treatments/nursing Implications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Anti-embolism stockings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Sequential compression device</a:t>
            </a:r>
          </a:p>
          <a:p>
            <a:r>
              <a:rPr lang="en-US" sz="2800" baseline="0" dirty="0" err="1" smtClean="0">
                <a:solidFill>
                  <a:srgbClr val="0070C0"/>
                </a:solidFill>
                <a:latin typeface="Times New Roman"/>
              </a:rPr>
              <a:t>Thrombectomy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Activity restrictions</a:t>
            </a:r>
          </a:p>
          <a:p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Vena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cava filter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Deep Vein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Thrombosis: 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Prevention Measures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baseline="0" dirty="0" smtClean="0">
                <a:solidFill>
                  <a:srgbClr val="0070C0"/>
                </a:solidFill>
                <a:latin typeface="Times New Roman"/>
              </a:rPr>
              <a:t>Methods of prevention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Early identification</a:t>
            </a:r>
          </a:p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Avoid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stasis</a:t>
            </a:r>
          </a:p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Anti-embolism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hose</a:t>
            </a:r>
          </a:p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Safety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measures with </a:t>
            </a:r>
            <a:r>
              <a:rPr lang="en-US" sz="2800" dirty="0" err="1" smtClean="0">
                <a:solidFill>
                  <a:srgbClr val="0070C0"/>
                </a:solidFill>
                <a:latin typeface="Times New Roman"/>
              </a:rPr>
              <a:t>coumadin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 and LMWH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Atherosclerosis: Types of Lesions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Fatty Streaks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 initial lesions, lines the </a:t>
            </a:r>
            <a:r>
              <a:rPr lang="en-US" dirty="0" err="1" smtClean="0">
                <a:solidFill>
                  <a:srgbClr val="0070C0"/>
                </a:solidFill>
              </a:rPr>
              <a:t>intima</a:t>
            </a:r>
            <a:r>
              <a:rPr lang="en-US" dirty="0" smtClean="0">
                <a:solidFill>
                  <a:srgbClr val="0070C0"/>
                </a:solidFill>
              </a:rPr>
              <a:t> of an artery; stimulates the growth of smooth muscle cells in the artery wall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Fibrous Plaque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 the streak evolves into a plaque; it may obstruct blood flow.  Most people are asymptomatic if they develop collateral blood flow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Complicated Lesion: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Fibrous (stable): blood clots develop on the roughened surface and occlude the artery; pieces of plaque can break off, travel downstream and block an artery branch (rare cases)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Varicose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Veins: Etiology &amp; epidemiology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Etiology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Common after age 40</a:t>
            </a:r>
          </a:p>
          <a:p>
            <a:pPr lvl="2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Vein valve incompetence</a:t>
            </a:r>
          </a:p>
          <a:p>
            <a:pPr lvl="2"/>
            <a:endParaRPr lang="en-US" sz="25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800" baseline="0" dirty="0" err="1" smtClean="0">
                <a:solidFill>
                  <a:srgbClr val="0070C0"/>
                </a:solidFill>
                <a:latin typeface="Times New Roman"/>
              </a:rPr>
              <a:t>Pathophysiology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Valves leak blood back into distal section of vein</a:t>
            </a:r>
          </a:p>
          <a:p>
            <a:pPr lvl="2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Lower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section of vein dilates causing valve to leak further</a:t>
            </a:r>
          </a:p>
          <a:p>
            <a:pPr lvl="2"/>
            <a:r>
              <a:rPr lang="en-US" sz="2500" baseline="0" dirty="0" smtClean="0">
                <a:solidFill>
                  <a:srgbClr val="0070C0"/>
                </a:solidFill>
                <a:latin typeface="Times New Roman"/>
              </a:rPr>
              <a:t>Vein</a:t>
            </a:r>
            <a:r>
              <a:rPr lang="en-US" sz="2500" dirty="0" smtClean="0">
                <a:solidFill>
                  <a:srgbClr val="0070C0"/>
                </a:solidFill>
                <a:latin typeface="Times New Roman"/>
              </a:rPr>
              <a:t> becomes swollen and distorted from blood pooling</a:t>
            </a:r>
            <a:endParaRPr lang="en-US" sz="25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Varicose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Veins: 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treatments/nursing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Compression stockings</a:t>
            </a:r>
          </a:p>
          <a:p>
            <a:pPr lvl="1"/>
            <a:r>
              <a:rPr lang="en-US" sz="2800" dirty="0" err="1" smtClean="0">
                <a:solidFill>
                  <a:srgbClr val="0070C0"/>
                </a:solidFill>
                <a:latin typeface="Times New Roman"/>
              </a:rPr>
              <a:t>Sclerotherapy</a:t>
            </a:r>
            <a:endParaRPr lang="en-US" sz="2800" dirty="0" smtClean="0">
              <a:solidFill>
                <a:srgbClr val="0070C0"/>
              </a:solidFill>
              <a:latin typeface="Times New Roman"/>
            </a:endParaRPr>
          </a:p>
          <a:p>
            <a:pPr lvl="1"/>
            <a:r>
              <a:rPr lang="en-US" sz="2800" baseline="0" dirty="0" smtClean="0">
                <a:solidFill>
                  <a:srgbClr val="0070C0"/>
                </a:solidFill>
                <a:latin typeface="Times New Roman"/>
              </a:rPr>
              <a:t>Vein ligation or stripping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  <a:latin typeface="Times New Roman"/>
              </a:rPr>
              <a:t>Vein ablation</a:t>
            </a:r>
            <a:endParaRPr lang="en-US" sz="2800" baseline="0" dirty="0" smtClean="0">
              <a:solidFill>
                <a:srgbClr val="0070C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Varicose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Veins: Prevention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Risk Factor Identification</a:t>
            </a:r>
          </a:p>
          <a:p>
            <a:pPr lvl="1"/>
            <a:r>
              <a:rPr lang="en-US" sz="2500" dirty="0" smtClean="0">
                <a:solidFill>
                  <a:srgbClr val="002060"/>
                </a:solidFill>
              </a:rPr>
              <a:t>Lose weight</a:t>
            </a:r>
          </a:p>
          <a:p>
            <a:pPr lvl="1"/>
            <a:r>
              <a:rPr lang="en-US" sz="2500" dirty="0" smtClean="0">
                <a:solidFill>
                  <a:srgbClr val="002060"/>
                </a:solidFill>
              </a:rPr>
              <a:t>Avoid prolonged sitting or standing</a:t>
            </a:r>
          </a:p>
          <a:p>
            <a:pPr lvl="1"/>
            <a:r>
              <a:rPr lang="en-US" sz="2500" dirty="0" smtClean="0">
                <a:solidFill>
                  <a:srgbClr val="002060"/>
                </a:solidFill>
              </a:rPr>
              <a:t>Compression</a:t>
            </a:r>
            <a:r>
              <a:rPr lang="en-US" sz="2500" baseline="0" dirty="0" smtClean="0">
                <a:solidFill>
                  <a:srgbClr val="002060"/>
                </a:solidFill>
              </a:rPr>
              <a:t> stockings</a:t>
            </a:r>
          </a:p>
          <a:p>
            <a:pPr lvl="1"/>
            <a:r>
              <a:rPr lang="en-US" sz="2500" baseline="0" dirty="0" smtClean="0">
                <a:solidFill>
                  <a:srgbClr val="002060"/>
                </a:solidFill>
              </a:rPr>
              <a:t>Begin regular walking regimen</a:t>
            </a:r>
            <a:endParaRPr lang="en-US" sz="25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Arterial vs. Venous Ulcers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Pain: intermittent </a:t>
            </a:r>
            <a:r>
              <a:rPr lang="en-US" dirty="0" err="1" smtClean="0"/>
              <a:t>claudication</a:t>
            </a:r>
            <a:r>
              <a:rPr lang="en-US" dirty="0" smtClean="0"/>
              <a:t> progressing to pain at rest w/ severe ischemia</a:t>
            </a:r>
          </a:p>
          <a:p>
            <a:r>
              <a:rPr lang="en-US" dirty="0" smtClean="0"/>
              <a:t>Pulses: extremity cool, temperature variations, distal pulses diminished or absent</a:t>
            </a:r>
          </a:p>
          <a:p>
            <a:r>
              <a:rPr lang="en-US" dirty="0" smtClean="0"/>
              <a:t>Texture: Atrophy of muscles, hair loss, thin, shiny, dry skin, thickened nails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Pain: aching, heavy sensation, muscle cramps</a:t>
            </a:r>
          </a:p>
          <a:p>
            <a:r>
              <a:rPr lang="en-US" dirty="0" smtClean="0"/>
              <a:t>Pulses: prominent superficial veins, feet warm, pulses present-palpable if no edema-otherwise easily audible w/ </a:t>
            </a:r>
            <a:r>
              <a:rPr lang="en-US" dirty="0" err="1" smtClean="0"/>
              <a:t>doppler</a:t>
            </a:r>
            <a:endParaRPr lang="en-US" dirty="0" smtClean="0"/>
          </a:p>
          <a:p>
            <a:r>
              <a:rPr lang="en-US" dirty="0" smtClean="0"/>
              <a:t>Texture: scaling, thickening and scarring of skin; leathery texture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smtClean="0"/>
              <a:t>Arterial Ulcers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Venous Ulcers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Arterial vs. Venous Ulcers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Coloration: Pallor when elevated; </a:t>
            </a:r>
            <a:r>
              <a:rPr lang="en-US" dirty="0" err="1" smtClean="0"/>
              <a:t>Rubor</a:t>
            </a:r>
            <a:r>
              <a:rPr lang="en-US" dirty="0" smtClean="0"/>
              <a:t> when dependent</a:t>
            </a:r>
          </a:p>
          <a:p>
            <a:r>
              <a:rPr lang="en-US" dirty="0" smtClean="0"/>
              <a:t>Ulcers: b/t</a:t>
            </a:r>
            <a:r>
              <a:rPr lang="en-US" baseline="0" dirty="0" smtClean="0"/>
              <a:t> toes or tips of toes; </a:t>
            </a:r>
            <a:r>
              <a:rPr lang="en-US" baseline="0" dirty="0" err="1" smtClean="0"/>
              <a:t>phalangeal</a:t>
            </a:r>
            <a:r>
              <a:rPr lang="en-US" baseline="0" dirty="0" smtClean="0"/>
              <a:t> heads; heel; above lateral </a:t>
            </a:r>
            <a:r>
              <a:rPr lang="en-US" baseline="0" dirty="0" err="1" smtClean="0"/>
              <a:t>malleolus</a:t>
            </a:r>
            <a:endParaRPr lang="en-US" baseline="0" dirty="0" smtClean="0"/>
          </a:p>
          <a:p>
            <a:pPr lvl="1"/>
            <a:r>
              <a:rPr lang="en-US" dirty="0" smtClean="0"/>
              <a:t>well demarcated edges; black necrotic tissue; deep pale base; excruciating pain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Coloration: reddish-brown pigmentation</a:t>
            </a:r>
            <a:r>
              <a:rPr lang="en-US" baseline="0" dirty="0" smtClean="0"/>
              <a:t> with edema on the lower leg</a:t>
            </a:r>
            <a:endParaRPr lang="en-US" dirty="0" smtClean="0"/>
          </a:p>
          <a:p>
            <a:r>
              <a:rPr lang="en-US" dirty="0" smtClean="0"/>
              <a:t>Ulcers: often multiple; </a:t>
            </a:r>
            <a:r>
              <a:rPr lang="en-US" dirty="0" err="1" smtClean="0"/>
              <a:t>anteromedial</a:t>
            </a:r>
            <a:r>
              <a:rPr lang="en-US" dirty="0" smtClean="0"/>
              <a:t> </a:t>
            </a:r>
            <a:r>
              <a:rPr lang="en-US" dirty="0" err="1" smtClean="0"/>
              <a:t>malleolus</a:t>
            </a:r>
            <a:r>
              <a:rPr lang="en-US" dirty="0" smtClean="0"/>
              <a:t>, </a:t>
            </a:r>
            <a:r>
              <a:rPr lang="en-US" dirty="0" err="1" smtClean="0"/>
              <a:t>pretibial</a:t>
            </a:r>
            <a:r>
              <a:rPr lang="en-US" dirty="0" smtClean="0"/>
              <a:t> area</a:t>
            </a:r>
          </a:p>
          <a:p>
            <a:pPr lvl="1"/>
            <a:r>
              <a:rPr lang="en-US" dirty="0" smtClean="0"/>
              <a:t>shallow, uneven edges; sloping walls; ruddy granulation tissue; superficial; moderately painful; deep aching or bursting pain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Arterial Ulcers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Venous Ulcers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Arterial and Venous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Ulcers: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dirty="0" smtClean="0">
                <a:solidFill>
                  <a:srgbClr val="365F91"/>
                </a:solidFill>
                <a:latin typeface="Times New Roman"/>
              </a:rPr>
              <a:t>Nursing Care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Arterial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wound care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protect extremity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prevent infection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patient education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emotional support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pain control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Venous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wound care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limb elevation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prevent infection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patient education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emotional support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vascular support device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	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Arterial and Venous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Ulcers: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Treatment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Arterial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PTA</a:t>
            </a:r>
          </a:p>
          <a:p>
            <a:pPr lvl="1"/>
            <a:r>
              <a:rPr lang="en-US" sz="2800" dirty="0" err="1" smtClean="0">
                <a:solidFill>
                  <a:srgbClr val="0070C0"/>
                </a:solidFill>
              </a:rPr>
              <a:t>Stenting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Bypass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Amputation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Venous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Vein ligation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Vein stripping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UNNA boot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Arterial and Venous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Ulcers:</a:t>
            </a:r>
            <a:b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200" b="1" dirty="0" smtClean="0">
                <a:solidFill>
                  <a:srgbClr val="365F91"/>
                </a:solidFill>
                <a:latin typeface="Times New Roman"/>
              </a:rPr>
              <a:t>Nursing Diagnosis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Ineffective peripheral tissue perfusion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Pain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Ineffective self-health management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Risk for impaired skin integrity</a:t>
            </a:r>
          </a:p>
          <a:p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Coronary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Syndromes/CAD: </a:t>
            </a:r>
            <a:r>
              <a:rPr lang="en-US" sz="3200" baseline="0" dirty="0" smtClean="0">
                <a:solidFill>
                  <a:srgbClr val="365F91"/>
                </a:solidFill>
                <a:latin typeface="Times New Roman"/>
              </a:rPr>
              <a:t>Etiology &amp; Epidemiology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endParaRPr lang="en-US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</a:t>
            </a:r>
            <a:r>
              <a:rPr lang="en-US" sz="3200" baseline="0" dirty="0" err="1" smtClean="0">
                <a:solidFill>
                  <a:srgbClr val="365F91"/>
                </a:solidFill>
                <a:latin typeface="Times New Roman"/>
              </a:rPr>
              <a:t>Pathophysiology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Deterioration of a once stable atherosclerotic plaque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Plaque ruptures, exposing </a:t>
            </a:r>
            <a:r>
              <a:rPr lang="en-US" sz="2800" dirty="0" err="1" smtClean="0">
                <a:solidFill>
                  <a:srgbClr val="0070C0"/>
                </a:solidFill>
              </a:rPr>
              <a:t>intima</a:t>
            </a:r>
            <a:r>
              <a:rPr lang="en-US" sz="2800" dirty="0" smtClean="0">
                <a:solidFill>
                  <a:srgbClr val="0070C0"/>
                </a:solidFill>
              </a:rPr>
              <a:t> to blood, and stimulating platelet aggregation and local vasoconstriction with thrombus formation</a:t>
            </a:r>
          </a:p>
          <a:p>
            <a:pPr lvl="1"/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Atherosclerosis: </a:t>
            </a:r>
            <a:b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</a:br>
            <a:r>
              <a:rPr lang="en-US" sz="3600" b="1" baseline="0" dirty="0" smtClean="0">
                <a:solidFill>
                  <a:srgbClr val="365F91"/>
                </a:solidFill>
                <a:latin typeface="Times New Roman"/>
              </a:rPr>
              <a:t>Organs &amp; Tissues Affected</a:t>
            </a:r>
            <a:endParaRPr lang="en-US" sz="36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Any organ or tissue supplied by involved artery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Chronic lack of blood supply can lead to chronic ischemic state</a:t>
            </a:r>
          </a:p>
          <a:p>
            <a:pPr lvl="0"/>
            <a:r>
              <a:rPr lang="en-US" sz="3200" dirty="0" smtClean="0">
                <a:solidFill>
                  <a:srgbClr val="0070C0"/>
                </a:solidFill>
              </a:rPr>
              <a:t>Normal tissue replaced with fibrotic tissue which requires less oxygen</a:t>
            </a:r>
          </a:p>
          <a:p>
            <a:pPr lvl="0"/>
            <a:r>
              <a:rPr lang="en-US" sz="3200" dirty="0" smtClean="0">
                <a:solidFill>
                  <a:srgbClr val="0070C0"/>
                </a:solidFill>
              </a:rPr>
              <a:t>Fibrosis of organs or tissues causes ineffective performance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stable vs. unstable angina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Unstable angina: chest pain that is new in onset, occurs at rest, or has a worsening pattern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Stable angina: a pattern of angina that is </a:t>
            </a:r>
            <a:r>
              <a:rPr lang="en-US" sz="2800" dirty="0" err="1" smtClean="0">
                <a:solidFill>
                  <a:srgbClr val="0070C0"/>
                </a:solidFill>
              </a:rPr>
              <a:t>predictible</a:t>
            </a:r>
            <a:r>
              <a:rPr lang="en-US" sz="2800" dirty="0" smtClean="0">
                <a:solidFill>
                  <a:srgbClr val="0070C0"/>
                </a:solidFill>
              </a:rPr>
              <a:t>, can be relieved with rest or nitroglycerine, and occurs on a normal pattern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variant angina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Occurs at rest, usually in response to spasm of a major coronary artery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Rare type of angina, but most often seen in patients who have a history of migraines or </a:t>
            </a:r>
            <a:r>
              <a:rPr lang="en-US" sz="2800" dirty="0" err="1" smtClean="0">
                <a:solidFill>
                  <a:srgbClr val="0070C0"/>
                </a:solidFill>
              </a:rPr>
              <a:t>Raynaud’s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Pain may be relieved by moderate exercise or disappear spontaneously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Treatment involves CCB’s and/or nitrates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non-</a:t>
            </a:r>
            <a:r>
              <a:rPr kumimoji="0" lang="en-US" sz="3200" b="1" kern="1200" cap="small" baseline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stemi</a:t>
            </a:r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vs. </a:t>
            </a:r>
            <a:r>
              <a:rPr kumimoji="0" lang="en-US" sz="3200" b="1" kern="1200" cap="small" baseline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stemi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Non-STEMI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</a:rPr>
              <a:t>usually have transient thrombosis or incomplete coronary occlusion and usually don’t develop pathologic Q waves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STEMI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</a:rPr>
              <a:t>tend to have a more extensive MI, associated with prolonged and complete coronary occlusion, and the development of a pathologic Q wave on the ECG</a:t>
            </a:r>
            <a:endParaRPr lang="en-US" sz="2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ischemia/injury/infarct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Ischemia: a lack of blood flow to the myocardial tissue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Injury: damage to the heart muscle that will heal with time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Infarct: death of the myocardial tissue; that part of the muscle will never recover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locations of infarction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err="1" smtClean="0">
                <a:solidFill>
                  <a:srgbClr val="0070C0"/>
                </a:solidFill>
              </a:rPr>
              <a:t>Desscribed</a:t>
            </a:r>
            <a:r>
              <a:rPr lang="en-US" sz="2800" dirty="0" smtClean="0">
                <a:solidFill>
                  <a:srgbClr val="0070C0"/>
                </a:solidFill>
              </a:rPr>
              <a:t> based on the location of damage (anterior, inferior, lateral, or posterior)</a:t>
            </a:r>
          </a:p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The degree of collateral tissue perfusion present at the time of MI influences the severity of the MI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symptoms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2800" dirty="0" smtClean="0">
                <a:solidFill>
                  <a:srgbClr val="0070C0"/>
                </a:solidFill>
              </a:rPr>
              <a:t>Pain: severe, immobilizing chest pain not relieved by position change, nitrate administration, or rest is the hallmark of MI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</a:rPr>
              <a:t>May radiate to neck, jaw, and arms , or to the back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</a:rPr>
              <a:t>May occur while active or at rest, awake or asleep; commonly occurs in early morning hours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</a:rPr>
              <a:t>Usually lasts 20 minutes or longer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</a:rPr>
              <a:t>Nausea, </a:t>
            </a:r>
            <a:r>
              <a:rPr lang="en-US" sz="2500" dirty="0" err="1" smtClean="0">
                <a:solidFill>
                  <a:srgbClr val="0070C0"/>
                </a:solidFill>
              </a:rPr>
              <a:t>comiting</a:t>
            </a:r>
            <a:r>
              <a:rPr lang="en-US" sz="2500" dirty="0" smtClean="0">
                <a:solidFill>
                  <a:srgbClr val="0070C0"/>
                </a:solidFill>
              </a:rPr>
              <a:t>, fever, feeling of indigestion are also common s/s</a:t>
            </a:r>
            <a:endParaRPr lang="en-US" sz="25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diagnostic tests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Lab: serum cardiac markers</a:t>
            </a:r>
          </a:p>
          <a:p>
            <a:pPr lvl="1"/>
            <a:r>
              <a:rPr lang="en-US" sz="2500" dirty="0" smtClean="0">
                <a:solidFill>
                  <a:srgbClr val="002060"/>
                </a:solidFill>
              </a:rPr>
              <a:t>CK: begin to rise 6 hrs after MI, peak at 18, and begin to return to normal within 24-36 hours</a:t>
            </a:r>
          </a:p>
          <a:p>
            <a:pPr lvl="1"/>
            <a:r>
              <a:rPr lang="en-US" sz="2500" dirty="0" err="1" smtClean="0">
                <a:solidFill>
                  <a:srgbClr val="002060"/>
                </a:solidFill>
              </a:rPr>
              <a:t>Troponin</a:t>
            </a:r>
            <a:r>
              <a:rPr lang="en-US" sz="2500" dirty="0" smtClean="0">
                <a:solidFill>
                  <a:srgbClr val="002060"/>
                </a:solidFill>
              </a:rPr>
              <a:t>: increase 4-6 hrs after onset, peak at 10-24 hrs, and return to baseline over 10-14 days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Electrocardiogram: may be negative on first check; may change with increased tissue damage; repeat serial </a:t>
            </a:r>
            <a:r>
              <a:rPr lang="en-US" sz="2800" dirty="0" err="1" smtClean="0">
                <a:solidFill>
                  <a:srgbClr val="002060"/>
                </a:solidFill>
              </a:rPr>
              <a:t>ecgs</a:t>
            </a:r>
            <a:r>
              <a:rPr lang="en-US" sz="2800" dirty="0" smtClean="0">
                <a:solidFill>
                  <a:srgbClr val="002060"/>
                </a:solidFill>
              </a:rPr>
              <a:t> q2-4h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Stress Testing</a:t>
            </a:r>
          </a:p>
          <a:p>
            <a:r>
              <a:rPr lang="en-US" sz="2800" dirty="0" err="1" smtClean="0">
                <a:solidFill>
                  <a:srgbClr val="002060"/>
                </a:solidFill>
              </a:rPr>
              <a:t>Holter</a:t>
            </a:r>
            <a:r>
              <a:rPr lang="en-US" sz="2800" dirty="0" smtClean="0">
                <a:solidFill>
                  <a:srgbClr val="002060"/>
                </a:solidFill>
              </a:rPr>
              <a:t> Monitoring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200" b="1" kern="1200" cap="small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Acute Coronary Syndromes/CAD: diagnostic tests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Myocardial Imaging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Echocardiogram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Cardiac Catheterization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EPS Studies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Acute Coronary Syndromes: Nursing </a:t>
            </a:r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Measures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Pain Control</a:t>
            </a:r>
          </a:p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Promote Tissue Perfusion</a:t>
            </a:r>
          </a:p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Reduce Anxiety</a:t>
            </a:r>
          </a:p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Promote Activity Tolerance</a:t>
            </a:r>
          </a:p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Sexuality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Interventional Treatment Options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PCI: first line treatment in confirmed MI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Fibrinolytic</a:t>
            </a:r>
            <a:r>
              <a:rPr lang="en-US" dirty="0" smtClean="0">
                <a:solidFill>
                  <a:srgbClr val="0070C0"/>
                </a:solidFill>
              </a:rPr>
              <a:t> Therapy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CABG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MIDCAB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Off pump CABG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Robot-assisted cardiothoracic surgery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400" b="1" baseline="0" dirty="0" smtClean="0">
                <a:solidFill>
                  <a:srgbClr val="365F91"/>
                </a:solidFill>
                <a:latin typeface="Times New Roman"/>
              </a:rPr>
              <a:t>Peripheral Arterial Disease (PAD</a:t>
            </a:r>
            <a:r>
              <a:rPr lang="en-US" sz="3400" b="1" baseline="0" dirty="0" smtClean="0">
                <a:solidFill>
                  <a:srgbClr val="365F91"/>
                </a:solidFill>
                <a:latin typeface="Times New Roman"/>
              </a:rPr>
              <a:t>): </a:t>
            </a:r>
            <a:r>
              <a:rPr lang="en-US" sz="2400" b="1" baseline="0" dirty="0" smtClean="0">
                <a:solidFill>
                  <a:srgbClr val="365F91"/>
                </a:solidFill>
                <a:latin typeface="Times New Roman"/>
              </a:rPr>
              <a:t>Diagnostic Studies &amp; Nursing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X-Rays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: can detect aneurysms of the aorta and some larger arteries;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usually found by accident; done every 6 months in patient with aneurysm</a:t>
            </a:r>
            <a:endParaRPr lang="en-US" sz="2800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Doppler Ultrasound: 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non-invasive; uses ultrasound technology; aids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in diagnosis of venous and arterial occlusions</a:t>
            </a:r>
          </a:p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Duplex Ultrasound: 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similar to U/S; provides actual picture instead of waveform; very good for DVT and localization of arterial lesions</a:t>
            </a:r>
            <a:endParaRPr lang="en-US" sz="2800" b="1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Intravascular Ultrasound: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 most advanced;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can differentiate b/t  stable and unstable plaque in BV</a:t>
            </a:r>
            <a:endParaRPr lang="en-US" sz="2800" b="1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baseline="0" dirty="0" smtClean="0">
                <a:solidFill>
                  <a:srgbClr val="365F91"/>
                </a:solidFill>
                <a:latin typeface="Times New Roman"/>
              </a:rPr>
              <a:t>Complication of AMI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Ventricular Aneurysm</a:t>
            </a:r>
          </a:p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Myocardial Rupture</a:t>
            </a:r>
          </a:p>
          <a:p>
            <a:pPr marR="0" lvl="0" rtl="0"/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Pericarditis/Dressler’s Syndrome</a:t>
            </a:r>
          </a:p>
          <a:p>
            <a:pPr marR="0" lvl="0" rtl="0"/>
            <a:r>
              <a:rPr lang="en-US" sz="2800" baseline="0" dirty="0" err="1" smtClean="0">
                <a:solidFill>
                  <a:srgbClr val="365F91"/>
                </a:solidFill>
                <a:latin typeface="Times New Roman"/>
              </a:rPr>
              <a:t>Dysrhythmias</a:t>
            </a:r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 (most common complication from MI)</a:t>
            </a:r>
            <a:endParaRPr lang="en-US" sz="2800" baseline="0" dirty="0" smtClean="0">
              <a:solidFill>
                <a:srgbClr val="365F91"/>
              </a:solidFill>
              <a:latin typeface="Times New Roman"/>
            </a:endParaRPr>
          </a:p>
          <a:p>
            <a:pPr marR="0" lvl="0" rtl="0"/>
            <a:r>
              <a:rPr lang="en-US" sz="2800" baseline="0" dirty="0" err="1" smtClean="0">
                <a:solidFill>
                  <a:srgbClr val="365F91"/>
                </a:solidFill>
                <a:latin typeface="Times New Roman"/>
              </a:rPr>
              <a:t>Cardiogenic</a:t>
            </a:r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 </a:t>
            </a:r>
            <a:r>
              <a:rPr lang="en-US" sz="2800" baseline="0" dirty="0" smtClean="0">
                <a:solidFill>
                  <a:srgbClr val="365F91"/>
                </a:solidFill>
                <a:latin typeface="Times New Roman"/>
              </a:rPr>
              <a:t>Shock</a:t>
            </a:r>
          </a:p>
          <a:p>
            <a:pPr marR="0" lvl="0" rtl="0"/>
            <a:r>
              <a:rPr lang="en-US" sz="2800" dirty="0" smtClean="0">
                <a:solidFill>
                  <a:srgbClr val="365F91"/>
                </a:solidFill>
                <a:latin typeface="Times New Roman"/>
              </a:rPr>
              <a:t>Papillary muscle dysfunction</a:t>
            </a:r>
            <a:endParaRPr lang="en-US" sz="2800" baseline="0" dirty="0" smtClean="0">
              <a:solidFill>
                <a:srgbClr val="365F91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400" b="1" baseline="0" dirty="0" smtClean="0">
                <a:solidFill>
                  <a:srgbClr val="365F91"/>
                </a:solidFill>
                <a:latin typeface="Times New Roman"/>
              </a:rPr>
              <a:t>Peripheral Arterial Disease (PAD</a:t>
            </a:r>
            <a:r>
              <a:rPr lang="en-US" sz="3400" b="1" baseline="0" dirty="0" smtClean="0">
                <a:solidFill>
                  <a:srgbClr val="365F91"/>
                </a:solidFill>
                <a:latin typeface="Times New Roman"/>
              </a:rPr>
              <a:t>): </a:t>
            </a:r>
            <a:r>
              <a:rPr lang="en-US" sz="2400" b="1" baseline="0" dirty="0" smtClean="0">
                <a:solidFill>
                  <a:srgbClr val="365F91"/>
                </a:solidFill>
                <a:latin typeface="Times New Roman"/>
              </a:rPr>
              <a:t>Diagnostic Studies &amp; Nursing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Ankle/Brachial Index: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 uses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U/S to obtain data</a:t>
            </a:r>
          </a:p>
          <a:p>
            <a:pPr lvl="2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BP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 cuff placed on all </a:t>
            </a:r>
            <a:r>
              <a:rPr lang="en-US" sz="2500" dirty="0" err="1" smtClean="0">
                <a:solidFill>
                  <a:srgbClr val="4F81BD"/>
                </a:solidFill>
                <a:latin typeface="Times New Roman"/>
              </a:rPr>
              <a:t>extremeties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, and the waveforms and BP’s are compared</a:t>
            </a:r>
          </a:p>
          <a:p>
            <a:pPr lvl="2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Normal results should be equal; PAD is present if ankle/brachial</a:t>
            </a:r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 index is &lt;1</a:t>
            </a:r>
            <a:endParaRPr lang="en-US" sz="2500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Exercise Testing: 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test to detect </a:t>
            </a:r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intermittant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 </a:t>
            </a:r>
            <a:r>
              <a:rPr lang="en-US" sz="2800" baseline="0" dirty="0" err="1" smtClean="0">
                <a:solidFill>
                  <a:srgbClr val="4F81BD"/>
                </a:solidFill>
                <a:latin typeface="Times New Roman"/>
              </a:rPr>
              <a:t>claudication</a:t>
            </a:r>
            <a:endParaRPr lang="en-US" sz="2800" baseline="0" dirty="0" smtClean="0">
              <a:solidFill>
                <a:srgbClr val="4F81BD"/>
              </a:solidFill>
              <a:latin typeface="Times New Roman"/>
            </a:endParaRPr>
          </a:p>
          <a:p>
            <a:pPr lvl="2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Pt walks on treadmill or bicycles, with regular increase in speed/incline</a:t>
            </a:r>
          </a:p>
          <a:p>
            <a:pPr lvl="2"/>
            <a:r>
              <a:rPr lang="en-US" sz="2500" baseline="0" dirty="0" smtClean="0">
                <a:solidFill>
                  <a:srgbClr val="4F81BD"/>
                </a:solidFill>
                <a:latin typeface="Times New Roman"/>
              </a:rPr>
              <a:t>The sooner the patient feels pain in legs, the more severe the PAD</a:t>
            </a:r>
            <a:endParaRPr lang="en-US" sz="2500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400" b="1" baseline="0" dirty="0" smtClean="0">
                <a:solidFill>
                  <a:srgbClr val="365F91"/>
                </a:solidFill>
                <a:latin typeface="Times New Roman"/>
              </a:rPr>
              <a:t>Peripheral Arterial Disease (PAD</a:t>
            </a:r>
            <a:r>
              <a:rPr lang="en-US" sz="3400" b="1" baseline="0" dirty="0" smtClean="0">
                <a:solidFill>
                  <a:srgbClr val="365F91"/>
                </a:solidFill>
                <a:latin typeface="Times New Roman"/>
              </a:rPr>
              <a:t>): </a:t>
            </a:r>
            <a:r>
              <a:rPr lang="en-US" sz="2400" b="1" baseline="0" dirty="0" smtClean="0">
                <a:solidFill>
                  <a:srgbClr val="365F91"/>
                </a:solidFill>
                <a:latin typeface="Times New Roman"/>
              </a:rPr>
              <a:t>Diagnostic Studies &amp; Nursing Interventions</a:t>
            </a:r>
            <a:endParaRPr lang="en-US" sz="3200" b="1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MRI: 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non-invasive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test that gives 3-D view of vascular bed</a:t>
            </a:r>
          </a:p>
          <a:p>
            <a:pPr lvl="2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Very costly, lengthy, not well tolerated in large or claustrophobic patients</a:t>
            </a:r>
            <a:endParaRPr lang="en-US" sz="2500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Angiography: 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dye is injected into BV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while X-rays are taken</a:t>
            </a:r>
            <a:endParaRPr lang="en-US" sz="2800" b="1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rtl="0"/>
            <a:r>
              <a:rPr lang="en-US" sz="2800" b="1" baseline="0" dirty="0" smtClean="0">
                <a:solidFill>
                  <a:srgbClr val="4F81BD"/>
                </a:solidFill>
                <a:latin typeface="Times New Roman"/>
              </a:rPr>
              <a:t>Digital Subtraction Angiography: </a:t>
            </a:r>
            <a:r>
              <a:rPr lang="en-US" sz="2800" baseline="0" dirty="0" smtClean="0">
                <a:solidFill>
                  <a:srgbClr val="4F81BD"/>
                </a:solidFill>
                <a:latin typeface="Times New Roman"/>
              </a:rPr>
              <a:t>similar to angiography; technology subtracts</a:t>
            </a:r>
            <a:r>
              <a:rPr lang="en-US" sz="2800" dirty="0" smtClean="0">
                <a:solidFill>
                  <a:srgbClr val="4F81BD"/>
                </a:solidFill>
                <a:latin typeface="Times New Roman"/>
              </a:rPr>
              <a:t> all but picture of vascular bed for clearer picture</a:t>
            </a:r>
          </a:p>
          <a:p>
            <a:pPr lvl="2"/>
            <a:r>
              <a:rPr lang="en-US" sz="2500" dirty="0" smtClean="0">
                <a:solidFill>
                  <a:srgbClr val="4F81BD"/>
                </a:solidFill>
                <a:latin typeface="Times New Roman"/>
              </a:rPr>
              <a:t>Nursing care same as for angiography</a:t>
            </a:r>
            <a:endParaRPr lang="en-US" sz="2500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392</TotalTime>
  <Words>3681</Words>
  <Application>Microsoft Office PowerPoint</Application>
  <PresentationFormat>On-screen Show (4:3)</PresentationFormat>
  <Paragraphs>587</Paragraphs>
  <Slides>70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Oriel</vt:lpstr>
      <vt:lpstr>Nursing Care of Adults III Critical care</vt:lpstr>
      <vt:lpstr>Atherosclerosis: Epidemiology</vt:lpstr>
      <vt:lpstr>Atherosclerosis: Pathology</vt:lpstr>
      <vt:lpstr>Atherosclerosis: Risk Factors</vt:lpstr>
      <vt:lpstr>Atherosclerosis: Types of Lesions</vt:lpstr>
      <vt:lpstr>Atherosclerosis:  Organs &amp; Tissues Affected</vt:lpstr>
      <vt:lpstr>Peripheral Arterial Disease (PAD): Diagnostic Studies &amp; Nursing Interventions</vt:lpstr>
      <vt:lpstr>Peripheral Arterial Disease (PAD): Diagnostic Studies &amp; Nursing Interventions</vt:lpstr>
      <vt:lpstr>Peripheral Arterial Disease (PAD): Diagnostic Studies &amp; Nursing Interventions</vt:lpstr>
      <vt:lpstr>Chronic Arterial Occlusive Disease: Etiology &amp; Epidemiology</vt:lpstr>
      <vt:lpstr>Chronic Arterial Occlusive Disease: Pathophysiology</vt:lpstr>
      <vt:lpstr>Chronic Arterial Occlusive Disease: Symptoms</vt:lpstr>
      <vt:lpstr>Chronic Arterial Occlusive Disease: Symptoms Cont.</vt:lpstr>
      <vt:lpstr>Chronic Arterial Occlusive Disease: Symptoms Cont.</vt:lpstr>
      <vt:lpstr>Chronic Arterial Occlusive Disease: Medications/Nursing Implications</vt:lpstr>
      <vt:lpstr>Chronic Arterial Occlusive Disease: Medications/Nursing Implications</vt:lpstr>
      <vt:lpstr>Chronic Arterial Occlusive Disease: Medications/Nursing Implications</vt:lpstr>
      <vt:lpstr>Chronic Arterial Occlusive Disease: Medications/Nursing Implications</vt:lpstr>
      <vt:lpstr>Chronic Arterial Occlusive Disease: Medications/Nursing Implications</vt:lpstr>
      <vt:lpstr>Chronic Arterial Occlusive Disease: Medications/Nursing Implications</vt:lpstr>
      <vt:lpstr>Chronic Arterial Occlusive Disease: Medications/Nursing Implications</vt:lpstr>
      <vt:lpstr>Chronic Arterial Occlusive Disease: Nursing Diagnosis &amp; Interventions</vt:lpstr>
      <vt:lpstr>Buerger’s Disease (thromboangitis obliterans)</vt:lpstr>
      <vt:lpstr>Buerger’s Disease:  Nursing Interventions</vt:lpstr>
      <vt:lpstr>Raynaud’s Disease  (syndrome)</vt:lpstr>
      <vt:lpstr>Raynaud’s Disease:  Nursing interventions</vt:lpstr>
      <vt:lpstr>Acute Arterial Occlusive Disease: etiology &amp; epidemiology</vt:lpstr>
      <vt:lpstr>Acute Arterial Occlusive Disease: Pathophysiology</vt:lpstr>
      <vt:lpstr>Acute Arterial Occlusive Disease: Nursing Interventions</vt:lpstr>
      <vt:lpstr>Acute Arterial Occlusive Disease: Invasive/Surgical Management</vt:lpstr>
      <vt:lpstr>Acute Arterial Occlusive Disease: Invasive/Surgical Management</vt:lpstr>
      <vt:lpstr>Acute Arterial Occlusive Disease: Invasive/Surgical Management</vt:lpstr>
      <vt:lpstr>Acute Arterial Occlusive Disease: Invasive/Surgical Management</vt:lpstr>
      <vt:lpstr>Acute Arterial Occlusive Disease: Nursing Management</vt:lpstr>
      <vt:lpstr>Acute Arterial Occlusive Disease: Nursing Management</vt:lpstr>
      <vt:lpstr>Aneurysms: Etiology/Epidemiology</vt:lpstr>
      <vt:lpstr>Aneurysms: Risk factors</vt:lpstr>
      <vt:lpstr>Aneurysms: types</vt:lpstr>
      <vt:lpstr>Aneurysms: medical interventions</vt:lpstr>
      <vt:lpstr>Aneurysms: Complications</vt:lpstr>
      <vt:lpstr>Venous disease</vt:lpstr>
      <vt:lpstr>Venous disorders: Virchow’s Triad and formation of vte</vt:lpstr>
      <vt:lpstr>Venous disease: vte risk factors</vt:lpstr>
      <vt:lpstr>Deep Vein Thrombosis: Epidemiology</vt:lpstr>
      <vt:lpstr>Deep Vein Thrombosis:  diagnostic tests &amp; ASSESSMENT</vt:lpstr>
      <vt:lpstr>Deep Vein Thrombosis: medications/nursing implications</vt:lpstr>
      <vt:lpstr>Deep Vein Thrombosis: medications/nursing implications</vt:lpstr>
      <vt:lpstr>Deep Vein Thrombosis: treatments/nursing Implications</vt:lpstr>
      <vt:lpstr>Deep Vein Thrombosis:  Prevention Measures</vt:lpstr>
      <vt:lpstr>Varicose Veins: Etiology &amp; epidemiology</vt:lpstr>
      <vt:lpstr>Varicose Veins:  treatments/nursing interventions</vt:lpstr>
      <vt:lpstr>Varicose Veins: Prevention</vt:lpstr>
      <vt:lpstr>Arterial vs. Venous Ulcers</vt:lpstr>
      <vt:lpstr>Arterial vs. Venous Ulcers</vt:lpstr>
      <vt:lpstr>Arterial and Venous Ulcers: Nursing Care</vt:lpstr>
      <vt:lpstr>Arterial and Venous Ulcers: Treatment</vt:lpstr>
      <vt:lpstr>Arterial and Venous Ulcers: Nursing Diagnosis</vt:lpstr>
      <vt:lpstr>Acute Coronary Syndromes/CAD: Etiology &amp; Epidemiology</vt:lpstr>
      <vt:lpstr>Acute Coronary Syndromes/CAD: Pathophysiology</vt:lpstr>
      <vt:lpstr>Acute Coronary Syndromes/CAD: stable vs. unstable angina</vt:lpstr>
      <vt:lpstr>Acute Coronary Syndromes/CAD: variant angina</vt:lpstr>
      <vt:lpstr>Acute Coronary Syndromes/CAD: non-stemi vs. stemi</vt:lpstr>
      <vt:lpstr>Acute Coronary Syndromes/CAD: ischemia/injury/infarct</vt:lpstr>
      <vt:lpstr>Acute Coronary Syndromes/CAD: locations of infarction</vt:lpstr>
      <vt:lpstr>Acute Coronary Syndromes/CAD: symptoms</vt:lpstr>
      <vt:lpstr>Acute Coronary Syndromes/CAD: diagnostic tests</vt:lpstr>
      <vt:lpstr>Acute Coronary Syndromes/CAD: diagnostic tests</vt:lpstr>
      <vt:lpstr>Acute Coronary Syndromes: Nursing Measures </vt:lpstr>
      <vt:lpstr>Interventional Treatment Options</vt:lpstr>
      <vt:lpstr>Complication of 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Care of Adults III Critical care</dc:title>
  <dc:creator>Kristin</dc:creator>
  <cp:lastModifiedBy>Kristin</cp:lastModifiedBy>
  <cp:revision>41</cp:revision>
  <dcterms:created xsi:type="dcterms:W3CDTF">2013-02-24T22:17:17Z</dcterms:created>
  <dcterms:modified xsi:type="dcterms:W3CDTF">2013-02-25T04:50:00Z</dcterms:modified>
</cp:coreProperties>
</file>