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9.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55"/>
  </p:notesMasterIdLst>
  <p:sldIdLst>
    <p:sldId id="256" r:id="rId2"/>
    <p:sldId id="257" r:id="rId3"/>
    <p:sldId id="258" r:id="rId4"/>
    <p:sldId id="259" r:id="rId5"/>
    <p:sldId id="272" r:id="rId6"/>
    <p:sldId id="273" r:id="rId7"/>
    <p:sldId id="274" r:id="rId8"/>
    <p:sldId id="315" r:id="rId9"/>
    <p:sldId id="316" r:id="rId10"/>
    <p:sldId id="260" r:id="rId11"/>
    <p:sldId id="275" r:id="rId12"/>
    <p:sldId id="276" r:id="rId13"/>
    <p:sldId id="277" r:id="rId14"/>
    <p:sldId id="278" r:id="rId15"/>
    <p:sldId id="279" r:id="rId16"/>
    <p:sldId id="280" r:id="rId17"/>
    <p:sldId id="281" r:id="rId18"/>
    <p:sldId id="283" r:id="rId19"/>
    <p:sldId id="284" r:id="rId20"/>
    <p:sldId id="285" r:id="rId21"/>
    <p:sldId id="286" r:id="rId22"/>
    <p:sldId id="287" r:id="rId23"/>
    <p:sldId id="288" r:id="rId24"/>
    <p:sldId id="289" r:id="rId25"/>
    <p:sldId id="290" r:id="rId26"/>
    <p:sldId id="291" r:id="rId27"/>
    <p:sldId id="261" r:id="rId28"/>
    <p:sldId id="292" r:id="rId29"/>
    <p:sldId id="293" r:id="rId30"/>
    <p:sldId id="294" r:id="rId31"/>
    <p:sldId id="296" r:id="rId32"/>
    <p:sldId id="297" r:id="rId33"/>
    <p:sldId id="298" r:id="rId34"/>
    <p:sldId id="299" r:id="rId35"/>
    <p:sldId id="313" r:id="rId36"/>
    <p:sldId id="314" r:id="rId37"/>
    <p:sldId id="282" r:id="rId38"/>
    <p:sldId id="317" r:id="rId39"/>
    <p:sldId id="268" r:id="rId40"/>
    <p:sldId id="269" r:id="rId41"/>
    <p:sldId id="300" r:id="rId42"/>
    <p:sldId id="301" r:id="rId43"/>
    <p:sldId id="302" r:id="rId44"/>
    <p:sldId id="303" r:id="rId45"/>
    <p:sldId id="304" r:id="rId46"/>
    <p:sldId id="305" r:id="rId47"/>
    <p:sldId id="306" r:id="rId48"/>
    <p:sldId id="307" r:id="rId49"/>
    <p:sldId id="308" r:id="rId50"/>
    <p:sldId id="309" r:id="rId51"/>
    <p:sldId id="310" r:id="rId52"/>
    <p:sldId id="311" r:id="rId53"/>
    <p:sldId id="312" r:id="rId5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589" autoAdjust="0"/>
    <p:restoredTop sz="86447" autoAdjust="0"/>
  </p:normalViewPr>
  <p:slideViewPr>
    <p:cSldViewPr>
      <p:cViewPr varScale="1">
        <p:scale>
          <a:sx n="75" d="100"/>
          <a:sy n="75" d="100"/>
        </p:scale>
        <p:origin x="-522" y="-84"/>
      </p:cViewPr>
      <p:guideLst>
        <p:guide orient="horz" pos="2160"/>
        <p:guide pos="2880"/>
      </p:guideLst>
    </p:cSldViewPr>
  </p:slideViewPr>
  <p:outlineViewPr>
    <p:cViewPr>
      <p:scale>
        <a:sx n="33" d="100"/>
        <a:sy n="33" d="100"/>
      </p:scale>
      <p:origin x="0" y="30420"/>
    </p:cViewPr>
  </p:outlin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BFAE93F-CCC1-488B-B446-8B91EA0AE055}" type="datetimeFigureOut">
              <a:rPr lang="en-US" smtClean="0"/>
              <a:pPr/>
              <a:t>2/25/2013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576F6EE-ABF6-4C92-94F9-063A40E204D9}" type="slidenum">
              <a:rPr lang="en-US" smtClean="0"/>
              <a:pPr/>
              <a:t>‹#›</a:t>
            </a:fld>
            <a:endParaRPr lang="en-US" dirty="0"/>
          </a:p>
        </p:txBody>
      </p:sp>
    </p:spTree>
    <p:extLst>
      <p:ext uri="{BB962C8B-B14F-4D97-AF65-F5344CB8AC3E}">
        <p14:creationId xmlns:p14="http://schemas.microsoft.com/office/powerpoint/2010/main" xmlns="" val="28827716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576F6EE-ABF6-4C92-94F9-063A40E204D9}" type="slidenum">
              <a:rPr lang="en-US" smtClean="0"/>
              <a:pPr/>
              <a:t>1</a:t>
            </a:fld>
            <a:endParaRPr lang="en-US" dirty="0"/>
          </a:p>
        </p:txBody>
      </p:sp>
    </p:spTree>
    <p:extLst>
      <p:ext uri="{BB962C8B-B14F-4D97-AF65-F5344CB8AC3E}">
        <p14:creationId xmlns:p14="http://schemas.microsoft.com/office/powerpoint/2010/main" xmlns="" val="390410135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60% of the age-predicted maximum</a:t>
            </a:r>
            <a:r>
              <a:rPr lang="en-US" baseline="0" dirty="0" smtClean="0"/>
              <a:t> HR (220-person’s age)</a:t>
            </a:r>
            <a:endParaRPr lang="en-US" dirty="0"/>
          </a:p>
        </p:txBody>
      </p:sp>
      <p:sp>
        <p:nvSpPr>
          <p:cNvPr id="4" name="Slide Number Placeholder 3"/>
          <p:cNvSpPr>
            <a:spLocks noGrp="1"/>
          </p:cNvSpPr>
          <p:nvPr>
            <p:ph type="sldNum" sz="quarter" idx="10"/>
          </p:nvPr>
        </p:nvSpPr>
        <p:spPr/>
        <p:txBody>
          <a:bodyPr/>
          <a:lstStyle/>
          <a:p>
            <a:fld id="{F576F6EE-ABF6-4C92-94F9-063A40E204D9}" type="slidenum">
              <a:rPr lang="en-US" smtClean="0"/>
              <a:pPr/>
              <a:t>53</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Nitro ointment</a:t>
            </a:r>
          </a:p>
          <a:p>
            <a:pPr marL="171450" indent="-171450">
              <a:buFont typeface="Arial" pitchFamily="34" charset="0"/>
              <a:buChar char="•"/>
            </a:pPr>
            <a:r>
              <a:rPr lang="en-US" dirty="0" smtClean="0"/>
              <a:t>Dosed</a:t>
            </a:r>
            <a:r>
              <a:rPr lang="en-US" baseline="0" dirty="0" smtClean="0"/>
              <a:t> by the inch</a:t>
            </a:r>
          </a:p>
          <a:p>
            <a:pPr marL="171450" indent="-171450">
              <a:buFont typeface="Arial" pitchFamily="34" charset="0"/>
              <a:buChar char="•"/>
            </a:pPr>
            <a:r>
              <a:rPr lang="en-US" baseline="0" dirty="0" smtClean="0"/>
              <a:t>Place on flat muscle with no hair (upper arm)</a:t>
            </a:r>
            <a:endParaRPr lang="en-US" dirty="0"/>
          </a:p>
        </p:txBody>
      </p:sp>
      <p:sp>
        <p:nvSpPr>
          <p:cNvPr id="4" name="Slide Number Placeholder 3"/>
          <p:cNvSpPr>
            <a:spLocks noGrp="1"/>
          </p:cNvSpPr>
          <p:nvPr>
            <p:ph type="sldNum" sz="quarter" idx="10"/>
          </p:nvPr>
        </p:nvSpPr>
        <p:spPr/>
        <p:txBody>
          <a:bodyPr/>
          <a:lstStyle/>
          <a:p>
            <a:fld id="{F576F6EE-ABF6-4C92-94F9-063A40E204D9}" type="slidenum">
              <a:rPr lang="en-US" smtClean="0"/>
              <a:pPr/>
              <a:t>16</a:t>
            </a:fld>
            <a:endParaRPr lang="en-US" dirty="0"/>
          </a:p>
        </p:txBody>
      </p:sp>
    </p:spTree>
    <p:extLst>
      <p:ext uri="{BB962C8B-B14F-4D97-AF65-F5344CB8AC3E}">
        <p14:creationId xmlns:p14="http://schemas.microsoft.com/office/powerpoint/2010/main" xmlns="" val="7854506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dirty="0" smtClean="0"/>
              <a:t>Women</a:t>
            </a:r>
            <a:r>
              <a:rPr lang="en-US" baseline="0" dirty="0" smtClean="0"/>
              <a:t> often have prodromal s/s leading up to event; however they are frequently not recognized as such</a:t>
            </a:r>
          </a:p>
          <a:p>
            <a:pPr marL="628650" lvl="1" indent="-171450">
              <a:buFont typeface="Arial" pitchFamily="34" charset="0"/>
              <a:buChar char="•"/>
            </a:pPr>
            <a:r>
              <a:rPr lang="en-US" baseline="0" dirty="0" smtClean="0"/>
              <a:t>Fatigue, SOB, indigestion, anxiety</a:t>
            </a:r>
            <a:endParaRPr lang="en-US" dirty="0"/>
          </a:p>
        </p:txBody>
      </p:sp>
      <p:sp>
        <p:nvSpPr>
          <p:cNvPr id="4" name="Slide Number Placeholder 3"/>
          <p:cNvSpPr>
            <a:spLocks noGrp="1"/>
          </p:cNvSpPr>
          <p:nvPr>
            <p:ph type="sldNum" sz="quarter" idx="10"/>
          </p:nvPr>
        </p:nvSpPr>
        <p:spPr/>
        <p:txBody>
          <a:bodyPr/>
          <a:lstStyle/>
          <a:p>
            <a:fld id="{F576F6EE-ABF6-4C92-94F9-063A40E204D9}" type="slidenum">
              <a:rPr lang="en-US" smtClean="0"/>
              <a:pPr/>
              <a:t>27</a:t>
            </a:fld>
            <a:endParaRPr lang="en-US" dirty="0"/>
          </a:p>
        </p:txBody>
      </p:sp>
    </p:spTree>
    <p:extLst>
      <p:ext uri="{BB962C8B-B14F-4D97-AF65-F5344CB8AC3E}">
        <p14:creationId xmlns:p14="http://schemas.microsoft.com/office/powerpoint/2010/main" xmlns="" val="10702404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Dressler’s:</a:t>
            </a:r>
            <a:r>
              <a:rPr lang="en-US" baseline="0" dirty="0" smtClean="0"/>
              <a:t> thought to be caused by antigen-antibody to necrotic myocardium</a:t>
            </a:r>
          </a:p>
          <a:p>
            <a:r>
              <a:rPr lang="en-US" baseline="0" dirty="0" smtClean="0"/>
              <a:t>-causes pericardial pain, fever, friction rub, pericardial effusion, and arthralgia</a:t>
            </a:r>
          </a:p>
          <a:p>
            <a:r>
              <a:rPr lang="en-US" baseline="0" dirty="0" smtClean="0"/>
              <a:t>-labs show elevated WBC and sedimentation rate</a:t>
            </a:r>
          </a:p>
          <a:p>
            <a:r>
              <a:rPr lang="en-US" baseline="0" dirty="0" smtClean="0"/>
              <a:t>-treated with short term corticosteroids</a:t>
            </a:r>
            <a:endParaRPr lang="en-US" dirty="0"/>
          </a:p>
        </p:txBody>
      </p:sp>
      <p:sp>
        <p:nvSpPr>
          <p:cNvPr id="4" name="Slide Number Placeholder 3"/>
          <p:cNvSpPr>
            <a:spLocks noGrp="1"/>
          </p:cNvSpPr>
          <p:nvPr>
            <p:ph type="sldNum" sz="quarter" idx="10"/>
          </p:nvPr>
        </p:nvSpPr>
        <p:spPr/>
        <p:txBody>
          <a:bodyPr/>
          <a:lstStyle/>
          <a:p>
            <a:fld id="{F576F6EE-ABF6-4C92-94F9-063A40E204D9}" type="slidenum">
              <a:rPr lang="en-US" smtClean="0"/>
              <a:pPr/>
              <a:t>36</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Patients w/ increased anxiety levels have greater risk for adverse outcomes</a:t>
            </a:r>
            <a:endParaRPr lang="en-US" dirty="0"/>
          </a:p>
        </p:txBody>
      </p:sp>
      <p:sp>
        <p:nvSpPr>
          <p:cNvPr id="4" name="Slide Number Placeholder 3"/>
          <p:cNvSpPr>
            <a:spLocks noGrp="1"/>
          </p:cNvSpPr>
          <p:nvPr>
            <p:ph type="sldNum" sz="quarter" idx="10"/>
          </p:nvPr>
        </p:nvSpPr>
        <p:spPr/>
        <p:txBody>
          <a:bodyPr/>
          <a:lstStyle/>
          <a:p>
            <a:fld id="{F576F6EE-ABF6-4C92-94F9-063A40E204D9}" type="slidenum">
              <a:rPr lang="en-US" smtClean="0"/>
              <a:pPr/>
              <a:t>40</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Denial may be a positive coping style in early stage of recovery from ACS</a:t>
            </a:r>
            <a:endParaRPr lang="en-US" dirty="0"/>
          </a:p>
        </p:txBody>
      </p:sp>
      <p:sp>
        <p:nvSpPr>
          <p:cNvPr id="4" name="Slide Number Placeholder 3"/>
          <p:cNvSpPr>
            <a:spLocks noGrp="1"/>
          </p:cNvSpPr>
          <p:nvPr>
            <p:ph type="sldNum" sz="quarter" idx="10"/>
          </p:nvPr>
        </p:nvSpPr>
        <p:spPr/>
        <p:txBody>
          <a:bodyPr/>
          <a:lstStyle/>
          <a:p>
            <a:fld id="{F576F6EE-ABF6-4C92-94F9-063A40E204D9}" type="slidenum">
              <a:rPr lang="en-US" smtClean="0"/>
              <a:pPr/>
              <a:t>45</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US" dirty="0" smtClean="0"/>
              <a:t>Often extubate within 6 hours, transfer to stepdown within 24 hours</a:t>
            </a:r>
            <a:endParaRPr lang="en-US" dirty="0"/>
          </a:p>
        </p:txBody>
      </p:sp>
      <p:sp>
        <p:nvSpPr>
          <p:cNvPr id="4" name="Slide Number Placeholder 3"/>
          <p:cNvSpPr>
            <a:spLocks noGrp="1"/>
          </p:cNvSpPr>
          <p:nvPr>
            <p:ph type="sldNum" sz="quarter" idx="10"/>
          </p:nvPr>
        </p:nvSpPr>
        <p:spPr/>
        <p:txBody>
          <a:bodyPr/>
          <a:lstStyle/>
          <a:p>
            <a:fld id="{F576F6EE-ABF6-4C92-94F9-063A40E204D9}" type="slidenum">
              <a:rPr lang="en-US" smtClean="0"/>
              <a:pPr/>
              <a:t>46</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20-40%develop a-fib</a:t>
            </a:r>
            <a:endParaRPr lang="en-US" dirty="0"/>
          </a:p>
        </p:txBody>
      </p:sp>
      <p:sp>
        <p:nvSpPr>
          <p:cNvPr id="4" name="Slide Number Placeholder 3"/>
          <p:cNvSpPr>
            <a:spLocks noGrp="1"/>
          </p:cNvSpPr>
          <p:nvPr>
            <p:ph type="sldNum" sz="quarter" idx="10"/>
          </p:nvPr>
        </p:nvSpPr>
        <p:spPr/>
        <p:txBody>
          <a:bodyPr/>
          <a:lstStyle/>
          <a:p>
            <a:fld id="{F576F6EE-ABF6-4C92-94F9-063A40E204D9}" type="slidenum">
              <a:rPr lang="en-US" smtClean="0"/>
              <a:pPr/>
              <a:t>48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Postoperative cognitive dysfunction: seen in 40% of patients several months</a:t>
            </a:r>
            <a:r>
              <a:rPr lang="en-US" baseline="0" dirty="0" smtClean="0"/>
              <a:t> after cardiac surgery</a:t>
            </a:r>
            <a:endParaRPr lang="en-US" dirty="0"/>
          </a:p>
        </p:txBody>
      </p:sp>
      <p:sp>
        <p:nvSpPr>
          <p:cNvPr id="4" name="Slide Number Placeholder 3"/>
          <p:cNvSpPr>
            <a:spLocks noGrp="1"/>
          </p:cNvSpPr>
          <p:nvPr>
            <p:ph type="sldNum" sz="quarter" idx="10"/>
          </p:nvPr>
        </p:nvSpPr>
        <p:spPr/>
        <p:txBody>
          <a:bodyPr/>
          <a:lstStyle/>
          <a:p>
            <a:fld id="{F576F6EE-ABF6-4C92-94F9-063A40E204D9}" type="slidenum">
              <a:rPr lang="en-US" smtClean="0"/>
              <a:pPr/>
              <a:t>49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D5734AE7-4532-4353-84CE-489B5AA971E0}" type="datetimeFigureOut">
              <a:rPr lang="en-US" smtClean="0"/>
              <a:pPr/>
              <a:t>2/25/2013</a:t>
            </a:fld>
            <a:endParaRPr lang="en-US" dirty="0"/>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dirty="0"/>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685827C9-363D-4A70-9444-925C23AFE3BC}"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5734AE7-4532-4353-84CE-489B5AA971E0}" type="datetimeFigureOut">
              <a:rPr lang="en-US" smtClean="0"/>
              <a:pPr/>
              <a:t>2/25/2013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5827C9-363D-4A70-9444-925C23AFE3BC}"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5734AE7-4532-4353-84CE-489B5AA971E0}" type="datetimeFigureOut">
              <a:rPr lang="en-US" smtClean="0"/>
              <a:pPr/>
              <a:t>2/25/2013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5827C9-363D-4A70-9444-925C23AFE3BC}"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D5734AE7-4532-4353-84CE-489B5AA971E0}" type="datetimeFigureOut">
              <a:rPr lang="en-US" smtClean="0"/>
              <a:pPr/>
              <a:t>2/25/2013</a:t>
            </a:fld>
            <a:endParaRPr lang="en-US" dirty="0"/>
          </a:p>
        </p:txBody>
      </p:sp>
      <p:sp>
        <p:nvSpPr>
          <p:cNvPr id="9" name="Slide Number Placeholder 8"/>
          <p:cNvSpPr>
            <a:spLocks noGrp="1"/>
          </p:cNvSpPr>
          <p:nvPr>
            <p:ph type="sldNum" sz="quarter" idx="15"/>
          </p:nvPr>
        </p:nvSpPr>
        <p:spPr/>
        <p:txBody>
          <a:bodyPr rtlCol="0"/>
          <a:lstStyle/>
          <a:p>
            <a:fld id="{685827C9-363D-4A70-9444-925C23AFE3BC}" type="slidenum">
              <a:rPr lang="en-US" smtClean="0"/>
              <a:pPr/>
              <a:t>‹#›</a:t>
            </a:fld>
            <a:endParaRPr lang="en-US" dirty="0"/>
          </a:p>
        </p:txBody>
      </p:sp>
      <p:sp>
        <p:nvSpPr>
          <p:cNvPr id="10" name="Footer Placeholder 9"/>
          <p:cNvSpPr>
            <a:spLocks noGrp="1"/>
          </p:cNvSpPr>
          <p:nvPr>
            <p:ph type="ftr" sz="quarter" idx="16"/>
          </p:nvPr>
        </p:nvSpPr>
        <p:spPr/>
        <p:txBody>
          <a:bodyPr rtlCol="0"/>
          <a:lstStyle/>
          <a:p>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D5734AE7-4532-4353-84CE-489B5AA971E0}" type="datetimeFigureOut">
              <a:rPr lang="en-US" smtClean="0"/>
              <a:pPr/>
              <a:t>2/25/2013</a:t>
            </a:fld>
            <a:endParaRPr lang="en-US" dirty="0"/>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dirty="0"/>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6" name="Slide Number Placeholder 5"/>
          <p:cNvSpPr>
            <a:spLocks noGrp="1"/>
          </p:cNvSpPr>
          <p:nvPr>
            <p:ph type="sldNum" sz="quarter" idx="12"/>
          </p:nvPr>
        </p:nvSpPr>
        <p:spPr bwMode="auto">
          <a:xfrm>
            <a:off x="1340616" y="4928702"/>
            <a:ext cx="609600" cy="517524"/>
          </a:xfrm>
        </p:spPr>
        <p:txBody>
          <a:bodyPr/>
          <a:lstStyle/>
          <a:p>
            <a:fld id="{685827C9-363D-4A70-9444-925C23AFE3BC}"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D5734AE7-4532-4353-84CE-489B5AA971E0}" type="datetimeFigureOut">
              <a:rPr lang="en-US" smtClean="0"/>
              <a:pPr/>
              <a:t>2/25/2013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85827C9-363D-4A70-9444-925C23AFE3BC}" type="slidenum">
              <a:rPr lang="en-US" smtClean="0"/>
              <a:pPr/>
              <a:t>‹#›</a:t>
            </a:fld>
            <a:endParaRPr lang="en-US" dirty="0"/>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D5734AE7-4532-4353-84CE-489B5AA971E0}" type="datetimeFigureOut">
              <a:rPr lang="en-US" smtClean="0"/>
              <a:pPr/>
              <a:t>2/25/2013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85827C9-363D-4A70-9444-925C23AFE3BC}" type="slidenum">
              <a:rPr lang="en-US" smtClean="0"/>
              <a:pPr/>
              <a:t>‹#›</a:t>
            </a:fld>
            <a:endParaRPr lang="en-US" dirty="0"/>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D5734AE7-4532-4353-84CE-489B5AA971E0}" type="datetimeFigureOut">
              <a:rPr lang="en-US" smtClean="0"/>
              <a:pPr/>
              <a:t>2/25/2013</a:t>
            </a:fld>
            <a:endParaRPr lang="en-US" dirty="0"/>
          </a:p>
        </p:txBody>
      </p:sp>
      <p:sp>
        <p:nvSpPr>
          <p:cNvPr id="7" name="Slide Number Placeholder 6"/>
          <p:cNvSpPr>
            <a:spLocks noGrp="1"/>
          </p:cNvSpPr>
          <p:nvPr>
            <p:ph type="sldNum" sz="quarter" idx="11"/>
          </p:nvPr>
        </p:nvSpPr>
        <p:spPr/>
        <p:txBody>
          <a:bodyPr rtlCol="0"/>
          <a:lstStyle/>
          <a:p>
            <a:fld id="{685827C9-363D-4A70-9444-925C23AFE3BC}" type="slidenum">
              <a:rPr lang="en-US" smtClean="0"/>
              <a:pPr/>
              <a:t>‹#›</a:t>
            </a:fld>
            <a:endParaRPr lang="en-US" dirty="0"/>
          </a:p>
        </p:txBody>
      </p:sp>
      <p:sp>
        <p:nvSpPr>
          <p:cNvPr id="8" name="Footer Placeholder 7"/>
          <p:cNvSpPr>
            <a:spLocks noGrp="1"/>
          </p:cNvSpPr>
          <p:nvPr>
            <p:ph type="ftr" sz="quarter" idx="12"/>
          </p:nvPr>
        </p:nvSpPr>
        <p:spPr/>
        <p:txBody>
          <a:bodyPr rtlCol="0"/>
          <a:lstStyle/>
          <a:p>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5734AE7-4532-4353-84CE-489B5AA971E0}" type="datetimeFigureOut">
              <a:rPr lang="en-US" smtClean="0"/>
              <a:pPr/>
              <a:t>2/25/2013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85827C9-363D-4A70-9444-925C23AFE3BC}"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D5734AE7-4532-4353-84CE-489B5AA971E0}" type="datetimeFigureOut">
              <a:rPr lang="en-US" smtClean="0"/>
              <a:pPr/>
              <a:t>2/25/2013</a:t>
            </a:fld>
            <a:endParaRPr lang="en-US" dirty="0"/>
          </a:p>
        </p:txBody>
      </p:sp>
      <p:sp>
        <p:nvSpPr>
          <p:cNvPr id="22" name="Slide Number Placeholder 21"/>
          <p:cNvSpPr>
            <a:spLocks noGrp="1"/>
          </p:cNvSpPr>
          <p:nvPr>
            <p:ph type="sldNum" sz="quarter" idx="15"/>
          </p:nvPr>
        </p:nvSpPr>
        <p:spPr/>
        <p:txBody>
          <a:bodyPr rtlCol="0"/>
          <a:lstStyle/>
          <a:p>
            <a:fld id="{685827C9-363D-4A70-9444-925C23AFE3BC}" type="slidenum">
              <a:rPr lang="en-US" smtClean="0"/>
              <a:pPr/>
              <a:t>‹#›</a:t>
            </a:fld>
            <a:endParaRPr lang="en-US" dirty="0"/>
          </a:p>
        </p:txBody>
      </p:sp>
      <p:sp>
        <p:nvSpPr>
          <p:cNvPr id="23" name="Footer Placeholder 22"/>
          <p:cNvSpPr>
            <a:spLocks noGrp="1"/>
          </p:cNvSpPr>
          <p:nvPr>
            <p:ph type="ftr" sz="quarter" idx="16"/>
          </p:nvPr>
        </p:nvSpPr>
        <p:spPr/>
        <p:txBody>
          <a:bodyPr rtlCol="0"/>
          <a:lstStyle/>
          <a:p>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dirty="0"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D5734AE7-4532-4353-84CE-489B5AA971E0}" type="datetimeFigureOut">
              <a:rPr lang="en-US" smtClean="0"/>
              <a:pPr/>
              <a:t>2/25/2013</a:t>
            </a:fld>
            <a:endParaRPr lang="en-US" dirty="0"/>
          </a:p>
        </p:txBody>
      </p:sp>
      <p:sp>
        <p:nvSpPr>
          <p:cNvPr id="18" name="Slide Number Placeholder 17"/>
          <p:cNvSpPr>
            <a:spLocks noGrp="1"/>
          </p:cNvSpPr>
          <p:nvPr>
            <p:ph type="sldNum" sz="quarter" idx="11"/>
          </p:nvPr>
        </p:nvSpPr>
        <p:spPr/>
        <p:txBody>
          <a:bodyPr rtlCol="0"/>
          <a:lstStyle/>
          <a:p>
            <a:fld id="{685827C9-363D-4A70-9444-925C23AFE3BC}" type="slidenum">
              <a:rPr lang="en-US" smtClean="0"/>
              <a:pPr/>
              <a:t>‹#›</a:t>
            </a:fld>
            <a:endParaRPr lang="en-US" dirty="0"/>
          </a:p>
        </p:txBody>
      </p:sp>
      <p:sp>
        <p:nvSpPr>
          <p:cNvPr id="21" name="Footer Placeholder 20"/>
          <p:cNvSpPr>
            <a:spLocks noGrp="1"/>
          </p:cNvSpPr>
          <p:nvPr>
            <p:ph type="ftr" sz="quarter" idx="12"/>
          </p:nvPr>
        </p:nvSpPr>
        <p:spPr/>
        <p:txBody>
          <a:bodyPr rtlCol="0"/>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5734AE7-4532-4353-84CE-489B5AA971E0}" type="datetimeFigureOut">
              <a:rPr lang="en-US" smtClean="0"/>
              <a:pPr/>
              <a:t>2/25/2013</a:t>
            </a:fld>
            <a:endParaRPr lang="en-US" dirty="0"/>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dirty="0"/>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685827C9-363D-4A70-9444-925C23AFE3BC}"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Nursing Care of Adults III</a:t>
            </a:r>
            <a:br>
              <a:rPr lang="en-US" dirty="0" smtClean="0"/>
            </a:br>
            <a:r>
              <a:rPr lang="en-US" dirty="0" smtClean="0"/>
              <a:t>Critical Care</a:t>
            </a:r>
            <a:endParaRPr lang="en-US" dirty="0"/>
          </a:p>
        </p:txBody>
      </p:sp>
      <p:sp>
        <p:nvSpPr>
          <p:cNvPr id="3" name="Subtitle 2"/>
          <p:cNvSpPr>
            <a:spLocks noGrp="1"/>
          </p:cNvSpPr>
          <p:nvPr>
            <p:ph type="subTitle" idx="1"/>
          </p:nvPr>
        </p:nvSpPr>
        <p:spPr/>
        <p:txBody>
          <a:bodyPr/>
          <a:lstStyle/>
          <a:p>
            <a:r>
              <a:rPr lang="en-US" dirty="0" smtClean="0"/>
              <a:t>Coronary Artery Disease &amp; Acute Coronary Syndrome</a:t>
            </a:r>
          </a:p>
          <a:p>
            <a:r>
              <a:rPr lang="en-US" dirty="0" smtClean="0"/>
              <a:t>Chapter 34 &amp; 38</a:t>
            </a:r>
            <a:endParaRPr lang="en-US" dirty="0"/>
          </a:p>
        </p:txBody>
      </p:sp>
    </p:spTree>
    <p:extLst>
      <p:ext uri="{BB962C8B-B14F-4D97-AF65-F5344CB8AC3E}">
        <p14:creationId xmlns:p14="http://schemas.microsoft.com/office/powerpoint/2010/main" xmlns="" val="20975077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Chronic Stable </a:t>
            </a:r>
            <a:r>
              <a:rPr lang="en-US" dirty="0" smtClean="0"/>
              <a:t>Angina</a:t>
            </a:r>
            <a:endParaRPr lang="en-US" dirty="0"/>
          </a:p>
        </p:txBody>
      </p:sp>
      <p:sp>
        <p:nvSpPr>
          <p:cNvPr id="3" name="Content Placeholder 2"/>
          <p:cNvSpPr>
            <a:spLocks noGrp="1"/>
          </p:cNvSpPr>
          <p:nvPr>
            <p:ph sz="quarter" idx="1"/>
          </p:nvPr>
        </p:nvSpPr>
        <p:spPr/>
        <p:txBody>
          <a:bodyPr/>
          <a:lstStyle/>
          <a:p>
            <a:r>
              <a:rPr lang="en-US" dirty="0" smtClean="0"/>
              <a:t>Chronic, stable chest pain syndrome</a:t>
            </a:r>
          </a:p>
          <a:p>
            <a:r>
              <a:rPr lang="en-US" dirty="0" smtClean="0"/>
              <a:t>Angina: clinical manifestation of reversible myocardial ischemia</a:t>
            </a:r>
          </a:p>
          <a:p>
            <a:pPr lvl="1"/>
            <a:r>
              <a:rPr lang="en-US" dirty="0" smtClean="0"/>
              <a:t>Lactic acid builds up and irritates myocardial nerve fibers, causing</a:t>
            </a:r>
            <a:r>
              <a:rPr lang="en-US" baseline="0" dirty="0" smtClean="0"/>
              <a:t> pain</a:t>
            </a:r>
          </a:p>
          <a:p>
            <a:pPr lvl="1"/>
            <a:r>
              <a:rPr lang="en-US" baseline="0" dirty="0" smtClean="0"/>
              <a:t>Caused by increased demand or decreased supply</a:t>
            </a:r>
          </a:p>
          <a:p>
            <a:pPr lvl="2"/>
            <a:r>
              <a:rPr lang="en-US" dirty="0" smtClean="0"/>
              <a:t>Insufficient blood flow due to atherosclerosis</a:t>
            </a:r>
            <a:endParaRPr lang="en-US" dirty="0"/>
          </a:p>
        </p:txBody>
      </p:sp>
    </p:spTree>
    <p:extLst>
      <p:ext uri="{BB962C8B-B14F-4D97-AF65-F5344CB8AC3E}">
        <p14:creationId xmlns:p14="http://schemas.microsoft.com/office/powerpoint/2010/main" xmlns="" val="9032671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Chronic Stable Angina</a:t>
            </a:r>
            <a:endParaRPr lang="en-US" dirty="0"/>
          </a:p>
        </p:txBody>
      </p:sp>
      <p:sp>
        <p:nvSpPr>
          <p:cNvPr id="3" name="Content Placeholder 2"/>
          <p:cNvSpPr>
            <a:spLocks noGrp="1"/>
          </p:cNvSpPr>
          <p:nvPr>
            <p:ph sz="quarter" idx="1"/>
          </p:nvPr>
        </p:nvSpPr>
        <p:spPr/>
        <p:txBody>
          <a:bodyPr/>
          <a:lstStyle/>
          <a:p>
            <a:r>
              <a:rPr lang="en-US" dirty="0" smtClean="0"/>
              <a:t>Chest pain occurs intermittently over a long period of time</a:t>
            </a:r>
          </a:p>
          <a:p>
            <a:r>
              <a:rPr lang="en-US" dirty="0" smtClean="0"/>
              <a:t>Same pattern of onset</a:t>
            </a:r>
            <a:r>
              <a:rPr lang="en-US" baseline="0" dirty="0" smtClean="0"/>
              <a:t> and duration</a:t>
            </a:r>
          </a:p>
          <a:p>
            <a:r>
              <a:rPr lang="en-US" baseline="0" dirty="0" smtClean="0"/>
              <a:t>Lasts 5-15 minutes, and is relieved when precipitating activity is stopped</a:t>
            </a:r>
          </a:p>
          <a:p>
            <a:r>
              <a:rPr lang="en-US" baseline="0" dirty="0" smtClean="0"/>
              <a:t>ECG may show ST segment depression and/or T-wave inversion</a:t>
            </a:r>
          </a:p>
          <a:p>
            <a:r>
              <a:rPr lang="en-US" baseline="0" dirty="0" smtClean="0"/>
              <a:t>Usually controlled by medications on an outpatient basis</a:t>
            </a:r>
            <a:endParaRPr lang="en-US" dirty="0"/>
          </a:p>
        </p:txBody>
      </p:sp>
    </p:spTree>
    <p:extLst>
      <p:ext uri="{BB962C8B-B14F-4D97-AF65-F5344CB8AC3E}">
        <p14:creationId xmlns:p14="http://schemas.microsoft.com/office/powerpoint/2010/main" xmlns="" val="13666502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Chronic, Stable Angina</a:t>
            </a:r>
            <a:endParaRPr lang="en-US" dirty="0"/>
          </a:p>
        </p:txBody>
      </p:sp>
      <p:sp>
        <p:nvSpPr>
          <p:cNvPr id="3" name="Content Placeholder 2"/>
          <p:cNvSpPr>
            <a:spLocks noGrp="1"/>
          </p:cNvSpPr>
          <p:nvPr>
            <p:ph sz="quarter" idx="1"/>
          </p:nvPr>
        </p:nvSpPr>
        <p:spPr/>
        <p:txBody>
          <a:bodyPr/>
          <a:lstStyle/>
          <a:p>
            <a:r>
              <a:rPr lang="en-US" dirty="0" smtClean="0"/>
              <a:t>Silent Ischemia: ischemia that occurs with absence</a:t>
            </a:r>
            <a:r>
              <a:rPr lang="en-US" baseline="0" dirty="0" smtClean="0"/>
              <a:t> of symptoms</a:t>
            </a:r>
          </a:p>
          <a:p>
            <a:pPr lvl="1"/>
            <a:r>
              <a:rPr lang="en-US" dirty="0" smtClean="0"/>
              <a:t>Common in DM; still has same effect</a:t>
            </a:r>
            <a:r>
              <a:rPr lang="en-US" baseline="0" dirty="0" smtClean="0"/>
              <a:t> on heart</a:t>
            </a:r>
          </a:p>
          <a:p>
            <a:pPr lvl="0"/>
            <a:r>
              <a:rPr lang="en-US" dirty="0" smtClean="0"/>
              <a:t>Nocturnal Angina: occurs only at night, but not necessarily during</a:t>
            </a:r>
            <a:r>
              <a:rPr lang="en-US" baseline="0" dirty="0" smtClean="0"/>
              <a:t> sleep </a:t>
            </a:r>
          </a:p>
          <a:p>
            <a:pPr lvl="1"/>
            <a:r>
              <a:rPr lang="en-US" dirty="0" smtClean="0"/>
              <a:t>Relieved by standing</a:t>
            </a:r>
          </a:p>
          <a:p>
            <a:r>
              <a:rPr lang="en-US" dirty="0" smtClean="0"/>
              <a:t>Prinzmetal’s Angina (Variable Angina): occurs at rest, due to vasospasm of coronary artery</a:t>
            </a:r>
          </a:p>
          <a:p>
            <a:pPr lvl="1"/>
            <a:r>
              <a:rPr lang="en-US" dirty="0" smtClean="0"/>
              <a:t>Rare, but tends to occur in patients with migraines or Raynaud’s syndrome</a:t>
            </a:r>
          </a:p>
          <a:p>
            <a:pPr lvl="1"/>
            <a:r>
              <a:rPr lang="en-US" dirty="0" smtClean="0"/>
              <a:t>Spasm is result of increased intracellular calcium</a:t>
            </a:r>
          </a:p>
          <a:p>
            <a:pPr lvl="1"/>
            <a:r>
              <a:rPr lang="en-US" dirty="0" smtClean="0"/>
              <a:t>CCB and nitrates used to control</a:t>
            </a:r>
          </a:p>
        </p:txBody>
      </p:sp>
    </p:spTree>
    <p:extLst>
      <p:ext uri="{BB962C8B-B14F-4D97-AF65-F5344CB8AC3E}">
        <p14:creationId xmlns:p14="http://schemas.microsoft.com/office/powerpoint/2010/main" xmlns="" val="28729939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a:t>
            </a:r>
            <a:r>
              <a:rPr lang="en-US" baseline="0" dirty="0" smtClean="0"/>
              <a:t> of chronic, stable angina</a:t>
            </a:r>
            <a:endParaRPr lang="en-US" dirty="0"/>
          </a:p>
        </p:txBody>
      </p:sp>
      <p:sp>
        <p:nvSpPr>
          <p:cNvPr id="3" name="Content Placeholder 2"/>
          <p:cNvSpPr>
            <a:spLocks noGrp="1"/>
          </p:cNvSpPr>
          <p:nvPr>
            <p:ph sz="quarter" idx="1"/>
          </p:nvPr>
        </p:nvSpPr>
        <p:spPr/>
        <p:txBody>
          <a:bodyPr/>
          <a:lstStyle/>
          <a:p>
            <a:r>
              <a:rPr lang="en-US" dirty="0" smtClean="0"/>
              <a:t>Microvascular Angina: occurs in the micro-vascular</a:t>
            </a:r>
            <a:r>
              <a:rPr lang="en-US" baseline="0" dirty="0" smtClean="0"/>
              <a:t> system of the heart, as opposed to major coronary arteries</a:t>
            </a:r>
          </a:p>
          <a:p>
            <a:pPr lvl="1"/>
            <a:r>
              <a:rPr lang="en-US" baseline="0" dirty="0" smtClean="0"/>
              <a:t>Seen more frequently in women</a:t>
            </a:r>
          </a:p>
          <a:p>
            <a:pPr lvl="1"/>
            <a:r>
              <a:rPr lang="en-US" baseline="0" dirty="0" smtClean="0"/>
              <a:t>Affects distal coronary arteries</a:t>
            </a:r>
          </a:p>
          <a:p>
            <a:pPr lvl="1"/>
            <a:r>
              <a:rPr lang="en-US" baseline="0" dirty="0" smtClean="0"/>
              <a:t>Treated the same as </a:t>
            </a:r>
            <a:r>
              <a:rPr lang="en-US" baseline="0" dirty="0" smtClean="0"/>
              <a:t>CAD</a:t>
            </a:r>
            <a:endParaRPr lang="en-US" baseline="0" dirty="0" smtClean="0"/>
          </a:p>
        </p:txBody>
      </p:sp>
    </p:spTree>
    <p:extLst>
      <p:ext uri="{BB962C8B-B14F-4D97-AF65-F5344CB8AC3E}">
        <p14:creationId xmlns:p14="http://schemas.microsoft.com/office/powerpoint/2010/main" xmlns="" val="24575434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PQRST Assessment of angina</a:t>
            </a:r>
            <a:endParaRPr lang="en-US" dirty="0"/>
          </a:p>
        </p:txBody>
      </p:sp>
      <p:sp>
        <p:nvSpPr>
          <p:cNvPr id="3" name="Content Placeholder 2"/>
          <p:cNvSpPr>
            <a:spLocks noGrp="1"/>
          </p:cNvSpPr>
          <p:nvPr>
            <p:ph sz="quarter" idx="1"/>
          </p:nvPr>
        </p:nvSpPr>
        <p:spPr/>
        <p:txBody>
          <a:bodyPr/>
          <a:lstStyle/>
          <a:p>
            <a:r>
              <a:rPr lang="en-US" dirty="0" smtClean="0"/>
              <a:t>P- what was the precipitating event?</a:t>
            </a:r>
          </a:p>
          <a:p>
            <a:r>
              <a:rPr lang="en-US" dirty="0" smtClean="0"/>
              <a:t>Q- what</a:t>
            </a:r>
            <a:r>
              <a:rPr lang="en-US" baseline="0" dirty="0" smtClean="0"/>
              <a:t> is the quality of the pain?</a:t>
            </a:r>
          </a:p>
          <a:p>
            <a:r>
              <a:rPr lang="en-US" baseline="0" dirty="0" smtClean="0"/>
              <a:t>R- does the pain radiate to other areas?</a:t>
            </a:r>
          </a:p>
          <a:p>
            <a:r>
              <a:rPr lang="en-US" baseline="0" dirty="0" smtClean="0"/>
              <a:t>S- what is the severity level of the pain?</a:t>
            </a:r>
          </a:p>
          <a:p>
            <a:r>
              <a:rPr lang="en-US" baseline="0" dirty="0" smtClean="0"/>
              <a:t>T- what is the timing of the pain? (When it began, has it changed since it started, and has it ever happened before?)</a:t>
            </a:r>
            <a:endParaRPr lang="en-US" dirty="0"/>
          </a:p>
        </p:txBody>
      </p:sp>
    </p:spTree>
    <p:extLst>
      <p:ext uri="{BB962C8B-B14F-4D97-AF65-F5344CB8AC3E}">
        <p14:creationId xmlns:p14="http://schemas.microsoft.com/office/powerpoint/2010/main" xmlns="" val="25919342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Chronic Stable Angina: Collaborative Care</a:t>
            </a:r>
            <a:endParaRPr lang="en-US" dirty="0"/>
          </a:p>
        </p:txBody>
      </p:sp>
      <p:sp>
        <p:nvSpPr>
          <p:cNvPr id="3" name="Content Placeholder 2"/>
          <p:cNvSpPr>
            <a:spLocks noGrp="1"/>
          </p:cNvSpPr>
          <p:nvPr>
            <p:ph sz="quarter" idx="1"/>
          </p:nvPr>
        </p:nvSpPr>
        <p:spPr/>
        <p:txBody>
          <a:bodyPr/>
          <a:lstStyle/>
          <a:p>
            <a:r>
              <a:rPr lang="en-US" dirty="0" smtClean="0"/>
              <a:t>Goals: to</a:t>
            </a:r>
            <a:r>
              <a:rPr lang="en-US" baseline="0" dirty="0" smtClean="0"/>
              <a:t> decrease the oxygen demand and increase the oxygen supply; reduction of risk factors</a:t>
            </a:r>
            <a:endParaRPr lang="en-US" dirty="0" smtClean="0"/>
          </a:p>
          <a:p>
            <a:endParaRPr lang="en-US" baseline="0" dirty="0"/>
          </a:p>
          <a:p>
            <a:r>
              <a:rPr lang="en-US" dirty="0" smtClean="0"/>
              <a:t>Medications: used to prevent MI and death, and to reduce symptoms</a:t>
            </a:r>
          </a:p>
          <a:p>
            <a:pPr lvl="1"/>
            <a:r>
              <a:rPr lang="en-US" dirty="0" smtClean="0"/>
              <a:t>ASA given in absence of contraindications</a:t>
            </a:r>
          </a:p>
          <a:p>
            <a:pPr lvl="1"/>
            <a:r>
              <a:rPr lang="en-US" baseline="0" dirty="0" smtClean="0"/>
              <a:t>Subli</a:t>
            </a:r>
            <a:r>
              <a:rPr lang="en-US" dirty="0" smtClean="0"/>
              <a:t>ngual Nitroglycerin</a:t>
            </a:r>
          </a:p>
          <a:p>
            <a:pPr lvl="2"/>
            <a:r>
              <a:rPr lang="en-US" dirty="0" smtClean="0"/>
              <a:t>1 tablet, relieves pain in 3-6 minutes, and lasts 30-60 minutes</a:t>
            </a:r>
          </a:p>
          <a:p>
            <a:pPr lvl="2"/>
            <a:r>
              <a:rPr lang="en-US" baseline="0" dirty="0" smtClean="0"/>
              <a:t>If</a:t>
            </a:r>
            <a:r>
              <a:rPr lang="en-US" dirty="0" smtClean="0"/>
              <a:t> symptoms worse or unchanged in 5 minutes, call EMS</a:t>
            </a:r>
          </a:p>
          <a:p>
            <a:pPr lvl="2"/>
            <a:r>
              <a:rPr lang="en-US" baseline="0" dirty="0" smtClean="0"/>
              <a:t>If</a:t>
            </a:r>
            <a:r>
              <a:rPr lang="en-US" dirty="0" smtClean="0"/>
              <a:t> treatment helps significantly, repeat every 5 minutes for a maximum of 3 doses; if not completely relived, call EMS</a:t>
            </a:r>
            <a:endParaRPr lang="en-US" baseline="0" dirty="0" smtClean="0"/>
          </a:p>
        </p:txBody>
      </p:sp>
    </p:spTree>
    <p:extLst>
      <p:ext uri="{BB962C8B-B14F-4D97-AF65-F5344CB8AC3E}">
        <p14:creationId xmlns:p14="http://schemas.microsoft.com/office/powerpoint/2010/main" xmlns="" val="6185345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Chronic Stable Angina: Collaborative </a:t>
            </a:r>
            <a:r>
              <a:rPr lang="en-US" dirty="0" smtClean="0"/>
              <a:t>Care</a:t>
            </a:r>
            <a:endParaRPr lang="en-US" dirty="0"/>
          </a:p>
        </p:txBody>
      </p:sp>
      <p:sp>
        <p:nvSpPr>
          <p:cNvPr id="3" name="Content Placeholder 2"/>
          <p:cNvSpPr>
            <a:spLocks noGrp="1"/>
          </p:cNvSpPr>
          <p:nvPr>
            <p:ph sz="quarter" idx="1"/>
          </p:nvPr>
        </p:nvSpPr>
        <p:spPr/>
        <p:txBody>
          <a:bodyPr>
            <a:normAutofit fontScale="92500" lnSpcReduction="10000"/>
          </a:bodyPr>
          <a:lstStyle/>
          <a:p>
            <a:r>
              <a:rPr lang="en-US" dirty="0" smtClean="0"/>
              <a:t>SL</a:t>
            </a:r>
            <a:r>
              <a:rPr lang="en-US" baseline="0" dirty="0" smtClean="0"/>
              <a:t> Nitroglycerine</a:t>
            </a:r>
          </a:p>
          <a:p>
            <a:pPr lvl="1"/>
            <a:r>
              <a:rPr lang="en-US" baseline="0" dirty="0" smtClean="0"/>
              <a:t>Should be dissolved under tongue</a:t>
            </a:r>
          </a:p>
          <a:p>
            <a:pPr lvl="1"/>
            <a:r>
              <a:rPr lang="en-US" baseline="0" dirty="0" smtClean="0"/>
              <a:t>Do not combine with drugs for ED</a:t>
            </a:r>
          </a:p>
          <a:p>
            <a:pPr lvl="1"/>
            <a:r>
              <a:rPr lang="en-US" baseline="0" dirty="0" smtClean="0"/>
              <a:t>Monitor for orthostatic hypotension</a:t>
            </a:r>
          </a:p>
          <a:p>
            <a:pPr lvl="1"/>
            <a:r>
              <a:rPr lang="en-US" baseline="0" dirty="0" smtClean="0"/>
              <a:t>Store away from light &amp; heat</a:t>
            </a:r>
          </a:p>
          <a:p>
            <a:pPr lvl="1"/>
            <a:r>
              <a:rPr lang="en-US" baseline="0" dirty="0" smtClean="0"/>
              <a:t>Replace after 6 months</a:t>
            </a:r>
          </a:p>
          <a:p>
            <a:pPr lvl="0"/>
            <a:r>
              <a:rPr lang="en-US" baseline="0" dirty="0" smtClean="0"/>
              <a:t>Long Acting Nitrates</a:t>
            </a:r>
          </a:p>
          <a:p>
            <a:pPr lvl="1"/>
            <a:r>
              <a:rPr lang="en-US" baseline="0" dirty="0" smtClean="0"/>
              <a:t>Isosorbide moninitrate (Imdur)</a:t>
            </a:r>
          </a:p>
          <a:p>
            <a:pPr lvl="1"/>
            <a:r>
              <a:rPr lang="en-US" baseline="0" dirty="0" smtClean="0"/>
              <a:t>Isosorbide dinitrate (Isodil</a:t>
            </a:r>
          </a:p>
          <a:p>
            <a:pPr lvl="1"/>
            <a:r>
              <a:rPr lang="en-US" baseline="0" dirty="0" smtClean="0"/>
              <a:t>Taken to reduce incidence of attacks</a:t>
            </a:r>
          </a:p>
          <a:p>
            <a:pPr lvl="0"/>
            <a:r>
              <a:rPr lang="en-US" baseline="0" dirty="0" smtClean="0"/>
              <a:t>The predominate side effect of all nitrates is headache, d/t dilation of cerebral blood vessels</a:t>
            </a:r>
          </a:p>
          <a:p>
            <a:pPr lvl="1"/>
            <a:r>
              <a:rPr lang="en-US" baseline="0" dirty="0" smtClean="0"/>
              <a:t>Instruct patient to take with Tylenol if occurs</a:t>
            </a:r>
          </a:p>
          <a:p>
            <a:pPr lvl="0"/>
            <a:r>
              <a:rPr lang="en-US" baseline="0" dirty="0" smtClean="0"/>
              <a:t>Monitor BP after dose for a drop in BP</a:t>
            </a:r>
          </a:p>
        </p:txBody>
      </p:sp>
    </p:spTree>
    <p:extLst>
      <p:ext uri="{BB962C8B-B14F-4D97-AF65-F5344CB8AC3E}">
        <p14:creationId xmlns:p14="http://schemas.microsoft.com/office/powerpoint/2010/main" xmlns="" val="1600034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Chronic Stable Angina:</a:t>
            </a:r>
            <a:r>
              <a:rPr lang="en-US" baseline="0" dirty="0" smtClean="0"/>
              <a:t> </a:t>
            </a:r>
            <a:r>
              <a:rPr lang="en-US" dirty="0" smtClean="0"/>
              <a:t>Collaborative </a:t>
            </a:r>
            <a:r>
              <a:rPr lang="en-US" dirty="0" smtClean="0"/>
              <a:t>Care</a:t>
            </a:r>
            <a:endParaRPr lang="en-US" dirty="0"/>
          </a:p>
        </p:txBody>
      </p:sp>
      <p:sp>
        <p:nvSpPr>
          <p:cNvPr id="3" name="Content Placeholder 2"/>
          <p:cNvSpPr>
            <a:spLocks noGrp="1"/>
          </p:cNvSpPr>
          <p:nvPr>
            <p:ph sz="quarter" idx="1"/>
          </p:nvPr>
        </p:nvSpPr>
        <p:spPr/>
        <p:txBody>
          <a:bodyPr/>
          <a:lstStyle/>
          <a:p>
            <a:r>
              <a:rPr lang="en-US" dirty="0" smtClean="0"/>
              <a:t>Beta-Adenergic</a:t>
            </a:r>
            <a:r>
              <a:rPr lang="en-US" baseline="0" dirty="0" smtClean="0"/>
              <a:t> Blockers: preferred for management of CSA</a:t>
            </a:r>
          </a:p>
          <a:p>
            <a:pPr lvl="1"/>
            <a:r>
              <a:rPr lang="en-US" dirty="0" smtClean="0"/>
              <a:t>Decreases myocardial contractility, HR, SVR,</a:t>
            </a:r>
            <a:r>
              <a:rPr lang="en-US" baseline="0" dirty="0" smtClean="0"/>
              <a:t> and BP which all decrease the myocardial oxygen demand</a:t>
            </a:r>
          </a:p>
          <a:p>
            <a:pPr lvl="1"/>
            <a:r>
              <a:rPr lang="en-US" baseline="0" dirty="0" smtClean="0"/>
              <a:t>Decreases M&amp;M risk in CAD, especially following MI</a:t>
            </a:r>
          </a:p>
          <a:p>
            <a:pPr lvl="1"/>
            <a:r>
              <a:rPr lang="en-US" baseline="0" dirty="0" smtClean="0"/>
              <a:t>Side Effects: bradycardia, hypotension, wheezing, GI complaints, weight gain, depression, and sexual dysfunction</a:t>
            </a:r>
          </a:p>
          <a:p>
            <a:pPr lvl="1"/>
            <a:r>
              <a:rPr lang="en-US" baseline="0" dirty="0" smtClean="0"/>
              <a:t>Contraindicated in patients with asthma, use cautiously in DM</a:t>
            </a:r>
          </a:p>
        </p:txBody>
      </p:sp>
    </p:spTree>
    <p:extLst>
      <p:ext uri="{BB962C8B-B14F-4D97-AF65-F5344CB8AC3E}">
        <p14:creationId xmlns:p14="http://schemas.microsoft.com/office/powerpoint/2010/main" xmlns="" val="19619770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z="3000" b="0" kern="1200" cap="small" baseline="0" dirty="0" smtClean="0">
                <a:solidFill>
                  <a:schemeClr val="tx2"/>
                </a:solidFill>
                <a:latin typeface="+mj-lt"/>
                <a:ea typeface="+mj-ea"/>
                <a:cs typeface="+mj-cs"/>
              </a:rPr>
              <a:t>Chronic Stable Angina: </a:t>
            </a:r>
            <a:r>
              <a:rPr lang="en-US" dirty="0" smtClean="0"/>
              <a:t>Collaborative </a:t>
            </a:r>
            <a:r>
              <a:rPr lang="en-US" dirty="0" smtClean="0"/>
              <a:t>Care</a:t>
            </a:r>
            <a:endParaRPr lang="en-US" dirty="0"/>
          </a:p>
        </p:txBody>
      </p:sp>
      <p:sp>
        <p:nvSpPr>
          <p:cNvPr id="3" name="Content Placeholder 2"/>
          <p:cNvSpPr>
            <a:spLocks noGrp="1"/>
          </p:cNvSpPr>
          <p:nvPr>
            <p:ph sz="quarter" idx="1"/>
          </p:nvPr>
        </p:nvSpPr>
        <p:spPr/>
        <p:txBody>
          <a:bodyPr/>
          <a:lstStyle/>
          <a:p>
            <a:r>
              <a:rPr lang="en-US" dirty="0" smtClean="0"/>
              <a:t>Calcium</a:t>
            </a:r>
            <a:r>
              <a:rPr lang="en-US" baseline="0" dirty="0" smtClean="0"/>
              <a:t> Channel Blockers: 2</a:t>
            </a:r>
            <a:r>
              <a:rPr lang="en-US" baseline="30000" dirty="0" smtClean="0"/>
              <a:t>nd</a:t>
            </a:r>
            <a:r>
              <a:rPr lang="en-US" baseline="0" dirty="0" smtClean="0"/>
              <a:t> line treatment; used when beta-blockers are contraindicated, poorly tolerated, or ineffective</a:t>
            </a:r>
          </a:p>
          <a:p>
            <a:pPr lvl="1"/>
            <a:r>
              <a:rPr lang="en-US" dirty="0" smtClean="0"/>
              <a:t>Causes systemic vasodilation with decreased SVR</a:t>
            </a:r>
          </a:p>
          <a:p>
            <a:pPr lvl="1"/>
            <a:r>
              <a:rPr lang="en-US" dirty="0" smtClean="0"/>
              <a:t>Decreased myocardial contractility</a:t>
            </a:r>
          </a:p>
          <a:p>
            <a:pPr lvl="1"/>
            <a:r>
              <a:rPr lang="en-US" dirty="0" smtClean="0"/>
              <a:t>Coronary vasodilation causes smooth muscle relaxation and increased blood flow</a:t>
            </a:r>
          </a:p>
          <a:p>
            <a:pPr lvl="1"/>
            <a:r>
              <a:rPr lang="en-US" dirty="0" smtClean="0"/>
              <a:t>CCB potentiates digoxin</a:t>
            </a:r>
            <a:r>
              <a:rPr lang="en-US" baseline="0" dirty="0" smtClean="0"/>
              <a:t> action during 1</a:t>
            </a:r>
            <a:r>
              <a:rPr lang="en-US" baseline="30000" dirty="0" smtClean="0"/>
              <a:t>st</a:t>
            </a:r>
            <a:r>
              <a:rPr lang="en-US" baseline="0" dirty="0" smtClean="0"/>
              <a:t> week of therapy</a:t>
            </a:r>
          </a:p>
          <a:p>
            <a:pPr lvl="2"/>
            <a:r>
              <a:rPr lang="en-US" dirty="0" smtClean="0"/>
              <a:t>Monitor</a:t>
            </a:r>
            <a:r>
              <a:rPr lang="en-US" baseline="0" dirty="0" smtClean="0"/>
              <a:t> digoxin levels and for S/S of digoxin </a:t>
            </a:r>
            <a:r>
              <a:rPr lang="en-US" baseline="0" dirty="0" smtClean="0"/>
              <a:t>toxicity</a:t>
            </a:r>
            <a:endParaRPr lang="en-US" baseline="0" dirty="0" smtClean="0"/>
          </a:p>
        </p:txBody>
      </p:sp>
    </p:spTree>
    <p:extLst>
      <p:ext uri="{BB962C8B-B14F-4D97-AF65-F5344CB8AC3E}">
        <p14:creationId xmlns:p14="http://schemas.microsoft.com/office/powerpoint/2010/main" xmlns="" val="3096211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z="3000" b="0" kern="1200" cap="small" baseline="0" dirty="0" smtClean="0">
                <a:solidFill>
                  <a:schemeClr val="tx2"/>
                </a:solidFill>
                <a:latin typeface="+mj-lt"/>
                <a:ea typeface="+mj-ea"/>
                <a:cs typeface="+mj-cs"/>
              </a:rPr>
              <a:t>Chronic Stable Angina: </a:t>
            </a:r>
            <a:r>
              <a:rPr lang="en-US" dirty="0" smtClean="0"/>
              <a:t>Collaborative </a:t>
            </a:r>
            <a:r>
              <a:rPr lang="en-US" dirty="0" smtClean="0"/>
              <a:t>Care</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ACE Inhibitors:</a:t>
            </a:r>
            <a:r>
              <a:rPr lang="en-US" baseline="0" dirty="0" smtClean="0"/>
              <a:t> added to patients regimen for patients at high risk for cardiac event (EF &lt;40%, DM)</a:t>
            </a:r>
          </a:p>
          <a:p>
            <a:pPr lvl="1"/>
            <a:r>
              <a:rPr lang="en-US" dirty="0" smtClean="0"/>
              <a:t>Captopril (Capoten)</a:t>
            </a:r>
          </a:p>
          <a:p>
            <a:pPr lvl="1"/>
            <a:endParaRPr lang="en-US" dirty="0" smtClean="0"/>
          </a:p>
          <a:p>
            <a:pPr lvl="0"/>
            <a:r>
              <a:rPr lang="en-US" dirty="0" smtClean="0"/>
              <a:t>ARB’s:</a:t>
            </a:r>
            <a:r>
              <a:rPr lang="en-US" baseline="0" dirty="0" smtClean="0"/>
              <a:t> can be used if patient is intolerant of ACE</a:t>
            </a:r>
          </a:p>
          <a:p>
            <a:pPr lvl="1"/>
            <a:r>
              <a:rPr lang="en-US" dirty="0" smtClean="0"/>
              <a:t>Losarten (Cozaar)</a:t>
            </a:r>
          </a:p>
          <a:p>
            <a:pPr lvl="1"/>
            <a:endParaRPr lang="en-US" dirty="0" smtClean="0"/>
          </a:p>
          <a:p>
            <a:pPr lvl="0"/>
            <a:r>
              <a:rPr lang="en-US" dirty="0" smtClean="0"/>
              <a:t>Sodium Current Inhibitor: for patients with inadequate response to other antianginals</a:t>
            </a:r>
          </a:p>
          <a:p>
            <a:pPr lvl="1"/>
            <a:r>
              <a:rPr lang="en-US" dirty="0" smtClean="0"/>
              <a:t>Ranozaline (Ranexa)</a:t>
            </a:r>
          </a:p>
          <a:p>
            <a:pPr lvl="2"/>
            <a:r>
              <a:rPr lang="en-US" dirty="0" smtClean="0"/>
              <a:t>Prolongs</a:t>
            </a:r>
            <a:r>
              <a:rPr lang="en-US" baseline="0" dirty="0" smtClean="0"/>
              <a:t> the QT interval; contraindicated in patients with long QT or who take other drugs which prolong QT interval (Prozac)</a:t>
            </a:r>
            <a:endParaRPr lang="en-US" dirty="0"/>
          </a:p>
        </p:txBody>
      </p:sp>
    </p:spTree>
    <p:extLst>
      <p:ext uri="{BB962C8B-B14F-4D97-AF65-F5344CB8AC3E}">
        <p14:creationId xmlns:p14="http://schemas.microsoft.com/office/powerpoint/2010/main" xmlns="" val="34576498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Coronary Artery Disease</a:t>
            </a:r>
            <a:endParaRPr lang="en-US" dirty="0"/>
          </a:p>
        </p:txBody>
      </p:sp>
      <p:sp>
        <p:nvSpPr>
          <p:cNvPr id="3" name="Content Placeholder 2"/>
          <p:cNvSpPr>
            <a:spLocks noGrp="1"/>
          </p:cNvSpPr>
          <p:nvPr>
            <p:ph sz="quarter" idx="1"/>
          </p:nvPr>
        </p:nvSpPr>
        <p:spPr/>
        <p:txBody>
          <a:bodyPr/>
          <a:lstStyle/>
          <a:p>
            <a:r>
              <a:rPr lang="en-US" dirty="0" smtClean="0"/>
              <a:t>CAD:</a:t>
            </a:r>
            <a:r>
              <a:rPr lang="en-US" baseline="0" dirty="0" smtClean="0"/>
              <a:t> a blood vessel disorder included in </a:t>
            </a:r>
            <a:r>
              <a:rPr lang="en-US" baseline="0" dirty="0" smtClean="0"/>
              <a:t>general category of atherosclerosis</a:t>
            </a:r>
          </a:p>
          <a:p>
            <a:pPr lvl="1"/>
            <a:r>
              <a:rPr lang="en-US" dirty="0" smtClean="0"/>
              <a:t>Can occur anywhere in body, but atheromas (fatty deposits) prefer coronary arteries</a:t>
            </a:r>
          </a:p>
          <a:p>
            <a:pPr lvl="1"/>
            <a:r>
              <a:rPr lang="en-US" dirty="0" smtClean="0"/>
              <a:t>AKA arteriosclerotic heart disease, CV heart disease, ischemic heart disease, coronary heart disease, and CAD</a:t>
            </a:r>
            <a:endParaRPr lang="en-US" dirty="0"/>
          </a:p>
        </p:txBody>
      </p:sp>
    </p:spTree>
    <p:extLst>
      <p:ext uri="{BB962C8B-B14F-4D97-AF65-F5344CB8AC3E}">
        <p14:creationId xmlns:p14="http://schemas.microsoft.com/office/powerpoint/2010/main" xmlns="" val="22345644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Diagnostic Studies for CAD</a:t>
            </a:r>
            <a:endParaRPr lang="en-US" dirty="0"/>
          </a:p>
        </p:txBody>
      </p:sp>
      <p:sp>
        <p:nvSpPr>
          <p:cNvPr id="3" name="Content Placeholder 2"/>
          <p:cNvSpPr>
            <a:spLocks noGrp="1"/>
          </p:cNvSpPr>
          <p:nvPr>
            <p:ph sz="quarter" idx="1"/>
          </p:nvPr>
        </p:nvSpPr>
        <p:spPr/>
        <p:txBody>
          <a:bodyPr/>
          <a:lstStyle/>
          <a:p>
            <a:r>
              <a:rPr lang="en-US" dirty="0" smtClean="0"/>
              <a:t>CXR: detects cardiac enlargement, aortic</a:t>
            </a:r>
            <a:r>
              <a:rPr lang="en-US" baseline="0" dirty="0" smtClean="0"/>
              <a:t> calcifications, and pulmonary congestion</a:t>
            </a:r>
          </a:p>
          <a:p>
            <a:r>
              <a:rPr lang="en-US" baseline="0" dirty="0" smtClean="0"/>
              <a:t>12-lead ECG: done to compare to prior ECG</a:t>
            </a:r>
          </a:p>
          <a:p>
            <a:r>
              <a:rPr lang="en-US" baseline="0" dirty="0" smtClean="0"/>
              <a:t>Labs: lipid profile to identify presence of risk factors</a:t>
            </a:r>
          </a:p>
          <a:p>
            <a:r>
              <a:rPr lang="en-US" baseline="0" dirty="0" smtClean="0"/>
              <a:t>Echocardiogram: to confirm CAD</a:t>
            </a:r>
            <a:endParaRPr lang="en-US" dirty="0"/>
          </a:p>
        </p:txBody>
      </p:sp>
    </p:spTree>
    <p:extLst>
      <p:ext uri="{BB962C8B-B14F-4D97-AF65-F5344CB8AC3E}">
        <p14:creationId xmlns:p14="http://schemas.microsoft.com/office/powerpoint/2010/main" xmlns="" val="11273272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Diagnostics</a:t>
            </a:r>
            <a:r>
              <a:rPr lang="en-US" baseline="0" dirty="0" smtClean="0"/>
              <a:t> for known CAD or CSA</a:t>
            </a:r>
            <a:endParaRPr lang="en-US" dirty="0"/>
          </a:p>
        </p:txBody>
      </p:sp>
      <p:sp>
        <p:nvSpPr>
          <p:cNvPr id="3" name="Content Placeholder 2"/>
          <p:cNvSpPr>
            <a:spLocks noGrp="1"/>
          </p:cNvSpPr>
          <p:nvPr>
            <p:ph sz="quarter" idx="1"/>
          </p:nvPr>
        </p:nvSpPr>
        <p:spPr/>
        <p:txBody>
          <a:bodyPr/>
          <a:lstStyle/>
          <a:p>
            <a:r>
              <a:rPr lang="en-US" dirty="0" smtClean="0"/>
              <a:t>12-lead ECG</a:t>
            </a:r>
          </a:p>
          <a:p>
            <a:r>
              <a:rPr lang="en-US" dirty="0" smtClean="0"/>
              <a:t>Echocardiogram</a:t>
            </a:r>
          </a:p>
          <a:p>
            <a:r>
              <a:rPr lang="en-US" dirty="0" smtClean="0"/>
              <a:t>Exercise stress test</a:t>
            </a:r>
          </a:p>
          <a:p>
            <a:r>
              <a:rPr lang="en-US" dirty="0" smtClean="0"/>
              <a:t>Pharmacologic</a:t>
            </a:r>
            <a:r>
              <a:rPr lang="en-US" baseline="0" dirty="0" smtClean="0"/>
              <a:t> nuclear imaging</a:t>
            </a:r>
            <a:endParaRPr lang="en-US" dirty="0"/>
          </a:p>
        </p:txBody>
      </p:sp>
    </p:spTree>
    <p:extLst>
      <p:ext uri="{BB962C8B-B14F-4D97-AF65-F5344CB8AC3E}">
        <p14:creationId xmlns:p14="http://schemas.microsoft.com/office/powerpoint/2010/main" xmlns="" val="42662838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Cardiac Catheterization</a:t>
            </a:r>
            <a:endParaRPr lang="en-US" dirty="0"/>
          </a:p>
        </p:txBody>
      </p:sp>
      <p:sp>
        <p:nvSpPr>
          <p:cNvPr id="3" name="Content Placeholder 2"/>
          <p:cNvSpPr>
            <a:spLocks noGrp="1"/>
          </p:cNvSpPr>
          <p:nvPr>
            <p:ph sz="quarter" idx="1"/>
          </p:nvPr>
        </p:nvSpPr>
        <p:spPr/>
        <p:txBody>
          <a:bodyPr/>
          <a:lstStyle/>
          <a:p>
            <a:r>
              <a:rPr lang="en-US" dirty="0" smtClean="0"/>
              <a:t>Done in cases where symptoms</a:t>
            </a:r>
            <a:r>
              <a:rPr lang="en-US" baseline="0" dirty="0" smtClean="0"/>
              <a:t> worsening over time or significant amount of myocardium ischemic under stress</a:t>
            </a:r>
          </a:p>
          <a:p>
            <a:r>
              <a:rPr lang="en-US" baseline="0" dirty="0" smtClean="0"/>
              <a:t>Cardiac Cath:</a:t>
            </a:r>
            <a:r>
              <a:rPr lang="en-US" dirty="0" smtClean="0"/>
              <a:t> provides picture of heart circulation and the severity of lesions</a:t>
            </a:r>
          </a:p>
          <a:p>
            <a:r>
              <a:rPr lang="en-US" dirty="0" smtClean="0"/>
              <a:t>Elective PCI</a:t>
            </a:r>
          </a:p>
          <a:p>
            <a:pPr lvl="1"/>
            <a:r>
              <a:rPr lang="en-US" dirty="0" smtClean="0"/>
              <a:t>For coronary revascularization</a:t>
            </a:r>
          </a:p>
          <a:p>
            <a:pPr lvl="1"/>
            <a:r>
              <a:rPr lang="en-US" dirty="0" smtClean="0"/>
              <a:t>Coronary balloon angioplasty to compress plaque to wall</a:t>
            </a:r>
          </a:p>
          <a:p>
            <a:pPr lvl="1"/>
            <a:r>
              <a:rPr lang="en-US" dirty="0" smtClean="0"/>
              <a:t>LMWH to help keep it open after angioplasty</a:t>
            </a:r>
          </a:p>
          <a:p>
            <a:pPr lvl="1"/>
            <a:r>
              <a:rPr lang="en-US" dirty="0" smtClean="0"/>
              <a:t>Stents placed to help keep artery open</a:t>
            </a:r>
            <a:endParaRPr lang="en-US" dirty="0"/>
          </a:p>
        </p:txBody>
      </p:sp>
    </p:spTree>
    <p:extLst>
      <p:ext uri="{BB962C8B-B14F-4D97-AF65-F5344CB8AC3E}">
        <p14:creationId xmlns:p14="http://schemas.microsoft.com/office/powerpoint/2010/main" xmlns="" val="247792521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Cardiac Catheterization</a:t>
            </a:r>
            <a:endParaRPr lang="en-US" dirty="0"/>
          </a:p>
        </p:txBody>
      </p:sp>
      <p:sp>
        <p:nvSpPr>
          <p:cNvPr id="3" name="Content Placeholder 2"/>
          <p:cNvSpPr>
            <a:spLocks noGrp="1"/>
          </p:cNvSpPr>
          <p:nvPr>
            <p:ph sz="quarter" idx="1"/>
          </p:nvPr>
        </p:nvSpPr>
        <p:spPr/>
        <p:txBody>
          <a:bodyPr/>
          <a:lstStyle/>
          <a:p>
            <a:r>
              <a:rPr lang="en-US" dirty="0" smtClean="0"/>
              <a:t>Patients given oral anticoagulant</a:t>
            </a:r>
            <a:r>
              <a:rPr lang="en-US" baseline="0" dirty="0" smtClean="0"/>
              <a:t> until the intimal lining covers the stent</a:t>
            </a:r>
          </a:p>
          <a:p>
            <a:pPr lvl="1"/>
            <a:r>
              <a:rPr lang="en-US" dirty="0" smtClean="0"/>
              <a:t>Clopidogrel</a:t>
            </a:r>
            <a:r>
              <a:rPr lang="en-US" baseline="0" dirty="0" smtClean="0"/>
              <a:t> (Plavix)</a:t>
            </a:r>
          </a:p>
          <a:p>
            <a:pPr lvl="1"/>
            <a:r>
              <a:rPr lang="en-US" baseline="0" dirty="0" smtClean="0"/>
              <a:t>Prasugrel (Effient)</a:t>
            </a:r>
          </a:p>
          <a:p>
            <a:pPr lvl="1"/>
            <a:r>
              <a:rPr lang="en-US" baseline="0" dirty="0" smtClean="0"/>
              <a:t>ASA</a:t>
            </a:r>
          </a:p>
          <a:p>
            <a:pPr lvl="0"/>
            <a:r>
              <a:rPr lang="en-US" dirty="0" smtClean="0"/>
              <a:t>IV infusion of glycoprotein IIa/IIIb</a:t>
            </a:r>
            <a:r>
              <a:rPr lang="en-US" baseline="0" dirty="0" smtClean="0"/>
              <a:t> receptor to prevent abrupt closure of stent</a:t>
            </a:r>
          </a:p>
          <a:p>
            <a:pPr lvl="1"/>
            <a:r>
              <a:rPr lang="en-US" dirty="0" smtClean="0"/>
              <a:t>Tirofiban (Aggrastat)</a:t>
            </a:r>
          </a:p>
          <a:p>
            <a:pPr lvl="1"/>
            <a:r>
              <a:rPr lang="en-US" dirty="0" smtClean="0"/>
              <a:t>Initially</a:t>
            </a:r>
            <a:r>
              <a:rPr lang="en-US" baseline="0" dirty="0" smtClean="0"/>
              <a:t> given during PCI, and continued for 12 hours after procedure</a:t>
            </a:r>
          </a:p>
          <a:p>
            <a:pPr lvl="0"/>
            <a:r>
              <a:rPr lang="en-US" dirty="0" smtClean="0"/>
              <a:t>Oral anticoagulants</a:t>
            </a:r>
            <a:r>
              <a:rPr lang="en-US" baseline="0" dirty="0" smtClean="0"/>
              <a:t> needed in combination with drug eluding stent for 12 months or longer</a:t>
            </a:r>
            <a:endParaRPr lang="en-US" dirty="0"/>
          </a:p>
        </p:txBody>
      </p:sp>
    </p:spTree>
    <p:extLst>
      <p:ext uri="{BB962C8B-B14F-4D97-AF65-F5344CB8AC3E}">
        <p14:creationId xmlns:p14="http://schemas.microsoft.com/office/powerpoint/2010/main" xmlns="" val="222771082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Cardiac Catheterization</a:t>
            </a:r>
            <a:endParaRPr lang="en-US" dirty="0"/>
          </a:p>
        </p:txBody>
      </p:sp>
      <p:sp>
        <p:nvSpPr>
          <p:cNvPr id="3" name="Content Placeholder 2"/>
          <p:cNvSpPr>
            <a:spLocks noGrp="1"/>
          </p:cNvSpPr>
          <p:nvPr>
            <p:ph sz="quarter" idx="1"/>
          </p:nvPr>
        </p:nvSpPr>
        <p:spPr/>
        <p:txBody>
          <a:bodyPr/>
          <a:lstStyle/>
          <a:p>
            <a:r>
              <a:rPr lang="en-US" dirty="0" smtClean="0"/>
              <a:t>Complications</a:t>
            </a:r>
          </a:p>
          <a:p>
            <a:pPr lvl="1"/>
            <a:r>
              <a:rPr lang="en-US" dirty="0" smtClean="0"/>
              <a:t>Abrupt closure and vessel injury</a:t>
            </a:r>
          </a:p>
          <a:p>
            <a:pPr lvl="1"/>
            <a:r>
              <a:rPr lang="en-US" dirty="0" smtClean="0"/>
              <a:t>Acute MI</a:t>
            </a:r>
          </a:p>
          <a:p>
            <a:pPr lvl="1"/>
            <a:r>
              <a:rPr lang="en-US" dirty="0" smtClean="0"/>
              <a:t>Stent embolization</a:t>
            </a:r>
          </a:p>
          <a:p>
            <a:pPr lvl="1"/>
            <a:r>
              <a:rPr lang="en-US" dirty="0" smtClean="0"/>
              <a:t>Coronary spasm</a:t>
            </a:r>
          </a:p>
          <a:p>
            <a:pPr lvl="1"/>
            <a:r>
              <a:rPr lang="en-US" dirty="0" smtClean="0"/>
              <a:t>Emergent CABG</a:t>
            </a:r>
          </a:p>
          <a:p>
            <a:pPr lvl="1"/>
            <a:r>
              <a:rPr lang="en-US" dirty="0" smtClean="0"/>
              <a:t>Dysrhythmias</a:t>
            </a:r>
          </a:p>
          <a:p>
            <a:pPr lvl="0"/>
            <a:r>
              <a:rPr lang="en-US" dirty="0" smtClean="0"/>
              <a:t>Contraindicated</a:t>
            </a:r>
            <a:r>
              <a:rPr lang="en-US" baseline="0" dirty="0" smtClean="0"/>
              <a:t> in disease of 3+ vessels, or in significant left main coronary artery disease</a:t>
            </a:r>
            <a:endParaRPr lang="en-US" dirty="0"/>
          </a:p>
        </p:txBody>
      </p:sp>
    </p:spTree>
    <p:extLst>
      <p:ext uri="{BB962C8B-B14F-4D97-AF65-F5344CB8AC3E}">
        <p14:creationId xmlns:p14="http://schemas.microsoft.com/office/powerpoint/2010/main" xmlns="" val="120168862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Acute Coronary Syndrome</a:t>
            </a:r>
            <a:endParaRPr lang="en-US" dirty="0"/>
          </a:p>
        </p:txBody>
      </p:sp>
      <p:sp>
        <p:nvSpPr>
          <p:cNvPr id="3" name="Content Placeholder 2"/>
          <p:cNvSpPr>
            <a:spLocks noGrp="1"/>
          </p:cNvSpPr>
          <p:nvPr>
            <p:ph sz="quarter" idx="1"/>
          </p:nvPr>
        </p:nvSpPr>
        <p:spPr/>
        <p:txBody>
          <a:bodyPr/>
          <a:lstStyle/>
          <a:p>
            <a:r>
              <a:rPr lang="en-US" dirty="0" smtClean="0"/>
              <a:t>Ischemia is prolonged and not immediately</a:t>
            </a:r>
            <a:r>
              <a:rPr lang="en-US" baseline="0" dirty="0" smtClean="0"/>
              <a:t> reversible</a:t>
            </a:r>
          </a:p>
          <a:p>
            <a:pPr lvl="1"/>
            <a:r>
              <a:rPr lang="en-US" dirty="0" smtClean="0"/>
              <a:t>Unstable angina</a:t>
            </a:r>
          </a:p>
          <a:p>
            <a:pPr lvl="1"/>
            <a:r>
              <a:rPr lang="en-US" dirty="0" smtClean="0"/>
              <a:t>Non-STEMI</a:t>
            </a:r>
          </a:p>
          <a:p>
            <a:pPr lvl="1"/>
            <a:r>
              <a:rPr lang="en-US" dirty="0" smtClean="0"/>
              <a:t>STEMI</a:t>
            </a:r>
            <a:endParaRPr lang="en-US" dirty="0"/>
          </a:p>
        </p:txBody>
      </p:sp>
    </p:spTree>
    <p:extLst>
      <p:ext uri="{BB962C8B-B14F-4D97-AF65-F5344CB8AC3E}">
        <p14:creationId xmlns:p14="http://schemas.microsoft.com/office/powerpoint/2010/main" xmlns="" val="373049023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ACS: Etiology</a:t>
            </a:r>
            <a:endParaRPr lang="en-US" dirty="0"/>
          </a:p>
        </p:txBody>
      </p:sp>
      <p:sp>
        <p:nvSpPr>
          <p:cNvPr id="3" name="Content Placeholder 2"/>
          <p:cNvSpPr>
            <a:spLocks noGrp="1"/>
          </p:cNvSpPr>
          <p:nvPr>
            <p:ph sz="quarter" idx="1"/>
          </p:nvPr>
        </p:nvSpPr>
        <p:spPr/>
        <p:txBody>
          <a:bodyPr/>
          <a:lstStyle/>
          <a:p>
            <a:r>
              <a:rPr lang="en-US" dirty="0" smtClean="0"/>
              <a:t>Deterioration of once stable atherosclerotic</a:t>
            </a:r>
            <a:r>
              <a:rPr lang="en-US" baseline="0" dirty="0" smtClean="0"/>
              <a:t> plaque</a:t>
            </a:r>
          </a:p>
          <a:p>
            <a:r>
              <a:rPr lang="en-US" baseline="0" dirty="0" smtClean="0"/>
              <a:t>Plaque ruptures, exposing intima to blood and stimulates platelet aggregation and local vasoconstriction with thrombus formation</a:t>
            </a:r>
          </a:p>
          <a:p>
            <a:r>
              <a:rPr lang="en-US" baseline="0" dirty="0" smtClean="0"/>
              <a:t>Partial occlusion causes unstable angina or Non-STEMI</a:t>
            </a:r>
          </a:p>
          <a:p>
            <a:r>
              <a:rPr lang="en-US" baseline="0" dirty="0" smtClean="0"/>
              <a:t>Total occlusion results in STEMI</a:t>
            </a:r>
          </a:p>
          <a:p>
            <a:r>
              <a:rPr lang="en-US" baseline="0" dirty="0" smtClean="0"/>
              <a:t>Suspected ACS requires immediate hospitalization</a:t>
            </a:r>
            <a:endParaRPr lang="en-US" dirty="0"/>
          </a:p>
        </p:txBody>
      </p:sp>
    </p:spTree>
    <p:extLst>
      <p:ext uri="{BB962C8B-B14F-4D97-AF65-F5344CB8AC3E}">
        <p14:creationId xmlns:p14="http://schemas.microsoft.com/office/powerpoint/2010/main" xmlns="" val="316429083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Unstable Angina</a:t>
            </a:r>
            <a:endParaRPr lang="en-US" dirty="0"/>
          </a:p>
        </p:txBody>
      </p:sp>
      <p:sp>
        <p:nvSpPr>
          <p:cNvPr id="3" name="Content Placeholder 2"/>
          <p:cNvSpPr>
            <a:spLocks noGrp="1"/>
          </p:cNvSpPr>
          <p:nvPr>
            <p:ph sz="quarter" idx="1"/>
          </p:nvPr>
        </p:nvSpPr>
        <p:spPr/>
        <p:txBody>
          <a:bodyPr>
            <a:normAutofit fontScale="92500"/>
          </a:bodyPr>
          <a:lstStyle/>
          <a:p>
            <a:r>
              <a:rPr lang="en-US" dirty="0" smtClean="0"/>
              <a:t>Chest pain, new in onset, </a:t>
            </a:r>
            <a:r>
              <a:rPr lang="en-US" dirty="0" smtClean="0"/>
              <a:t>occurring</a:t>
            </a:r>
            <a:r>
              <a:rPr lang="en-US" baseline="0" dirty="0" smtClean="0"/>
              <a:t> </a:t>
            </a:r>
            <a:r>
              <a:rPr lang="en-US" baseline="0" dirty="0" smtClean="0"/>
              <a:t>at rest to has a worsening pattern</a:t>
            </a:r>
          </a:p>
          <a:p>
            <a:r>
              <a:rPr lang="en-US" baseline="0" dirty="0" smtClean="0"/>
              <a:t>Patient with stable angina may develop unstable angina; UA or Non-STEMI may also be first sign of CAD</a:t>
            </a:r>
          </a:p>
          <a:p>
            <a:r>
              <a:rPr lang="en-US" baseline="0" dirty="0" smtClean="0"/>
              <a:t>Unstable angina is unpredictable and is emergency</a:t>
            </a:r>
          </a:p>
          <a:p>
            <a:r>
              <a:rPr lang="en-US" baseline="0" dirty="0" smtClean="0"/>
              <a:t>Patients with prior stable angina report significant change in pattern</a:t>
            </a:r>
          </a:p>
          <a:p>
            <a:pPr lvl="1"/>
            <a:r>
              <a:rPr lang="en-US" dirty="0" smtClean="0"/>
              <a:t>Increasing frequency,</a:t>
            </a:r>
            <a:r>
              <a:rPr lang="en-US" baseline="0" dirty="0" smtClean="0"/>
              <a:t> provoked with less exertion or at rest</a:t>
            </a:r>
          </a:p>
          <a:p>
            <a:pPr lvl="0"/>
            <a:r>
              <a:rPr lang="en-US" baseline="0" dirty="0" smtClean="0"/>
              <a:t>Patients with no prior history will report anginal pain that progressed rapidly in past hours, days, or weeks, usually culminating in pain at </a:t>
            </a:r>
            <a:r>
              <a:rPr lang="en-US" baseline="0" dirty="0" smtClean="0"/>
              <a:t>rest</a:t>
            </a:r>
            <a:endParaRPr lang="en-US" baseline="0" dirty="0" smtClean="0"/>
          </a:p>
        </p:txBody>
      </p:sp>
    </p:spTree>
    <p:extLst>
      <p:ext uri="{BB962C8B-B14F-4D97-AF65-F5344CB8AC3E}">
        <p14:creationId xmlns:p14="http://schemas.microsoft.com/office/powerpoint/2010/main" xmlns="" val="74117803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Myocardial Infarction</a:t>
            </a:r>
            <a:endParaRPr lang="en-US" dirty="0"/>
          </a:p>
        </p:txBody>
      </p:sp>
      <p:sp>
        <p:nvSpPr>
          <p:cNvPr id="3" name="Content Placeholder 2"/>
          <p:cNvSpPr>
            <a:spLocks noGrp="1"/>
          </p:cNvSpPr>
          <p:nvPr>
            <p:ph sz="quarter" idx="1"/>
          </p:nvPr>
        </p:nvSpPr>
        <p:spPr/>
        <p:txBody>
          <a:bodyPr/>
          <a:lstStyle/>
          <a:p>
            <a:r>
              <a:rPr lang="en-US" dirty="0" smtClean="0"/>
              <a:t>Occurs d/t sustained ischemia causing irreversible</a:t>
            </a:r>
            <a:r>
              <a:rPr lang="en-US" baseline="0" dirty="0" smtClean="0"/>
              <a:t> cell death (necrosis)</a:t>
            </a:r>
          </a:p>
          <a:p>
            <a:pPr lvl="1"/>
            <a:r>
              <a:rPr lang="en-US" dirty="0" smtClean="0"/>
              <a:t>80-90% of all MI’s are secondary to thrombus formation</a:t>
            </a:r>
          </a:p>
          <a:p>
            <a:pPr lvl="1"/>
            <a:r>
              <a:rPr lang="en-US" dirty="0" smtClean="0"/>
              <a:t>Thrombus develops, perfusion to myocardium distal to thrombus is halted, resulting in necrosis</a:t>
            </a:r>
          </a:p>
          <a:p>
            <a:pPr lvl="1"/>
            <a:r>
              <a:rPr lang="en-US" dirty="0" smtClean="0"/>
              <a:t>Contractile function</a:t>
            </a:r>
            <a:r>
              <a:rPr lang="en-US" baseline="0" dirty="0" smtClean="0"/>
              <a:t> in necrotic area stops</a:t>
            </a:r>
          </a:p>
          <a:p>
            <a:pPr lvl="1"/>
            <a:r>
              <a:rPr lang="en-US" baseline="0" dirty="0" smtClean="0"/>
              <a:t>Degree of altered function depends on area involved and size of infarct</a:t>
            </a:r>
          </a:p>
          <a:p>
            <a:pPr lvl="1"/>
            <a:r>
              <a:rPr lang="en-US" baseline="0" dirty="0" smtClean="0"/>
              <a:t>Most MI’s include some portion of left </a:t>
            </a:r>
            <a:r>
              <a:rPr lang="en-US" baseline="0" dirty="0" smtClean="0"/>
              <a:t>ventricle</a:t>
            </a:r>
            <a:endParaRPr lang="en-US" baseline="0" dirty="0" smtClean="0"/>
          </a:p>
        </p:txBody>
      </p:sp>
    </p:spTree>
    <p:extLst>
      <p:ext uri="{BB962C8B-B14F-4D97-AF65-F5344CB8AC3E}">
        <p14:creationId xmlns:p14="http://schemas.microsoft.com/office/powerpoint/2010/main" xmlns="" val="293003366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Myocardial Infarction</a:t>
            </a:r>
            <a:endParaRPr lang="en-US" dirty="0"/>
          </a:p>
        </p:txBody>
      </p:sp>
      <p:sp>
        <p:nvSpPr>
          <p:cNvPr id="3" name="Content Placeholder 2"/>
          <p:cNvSpPr>
            <a:spLocks noGrp="1"/>
          </p:cNvSpPr>
          <p:nvPr>
            <p:ph sz="quarter" idx="1"/>
          </p:nvPr>
        </p:nvSpPr>
        <p:spPr/>
        <p:txBody>
          <a:bodyPr>
            <a:normAutofit fontScale="92500" lnSpcReduction="10000"/>
          </a:bodyPr>
          <a:lstStyle/>
          <a:p>
            <a:r>
              <a:rPr lang="en-US" dirty="0" smtClean="0"/>
              <a:t>Cardiac cells can tolerate ischemia for 20 minutes</a:t>
            </a:r>
            <a:r>
              <a:rPr lang="en-US" baseline="0" dirty="0" smtClean="0"/>
              <a:t> before cellular death begins</a:t>
            </a:r>
          </a:p>
          <a:p>
            <a:pPr lvl="1"/>
            <a:r>
              <a:rPr lang="en-US" dirty="0" smtClean="0"/>
              <a:t>First area to be affected is subendocardium (innermost layer</a:t>
            </a:r>
            <a:r>
              <a:rPr lang="en-US" baseline="0" dirty="0" smtClean="0"/>
              <a:t> of the muscle)</a:t>
            </a:r>
          </a:p>
          <a:p>
            <a:pPr lvl="1"/>
            <a:r>
              <a:rPr lang="en-US" baseline="0" dirty="0" smtClean="0"/>
              <a:t>With persisting ischemia, the entire thickness will die within 4-6 hours</a:t>
            </a:r>
          </a:p>
          <a:p>
            <a:pPr lvl="2"/>
            <a:r>
              <a:rPr lang="en-US" dirty="0" smtClean="0"/>
              <a:t>If partial occlusion, may take up to 12 hours</a:t>
            </a:r>
          </a:p>
          <a:p>
            <a:pPr lvl="0"/>
            <a:r>
              <a:rPr lang="en-US" dirty="0" smtClean="0"/>
              <a:t>Infarctions are described on location of damage</a:t>
            </a:r>
          </a:p>
          <a:p>
            <a:pPr lvl="1"/>
            <a:r>
              <a:rPr lang="en-US" dirty="0" smtClean="0"/>
              <a:t>Location correlates to the coronary artery involved</a:t>
            </a:r>
          </a:p>
          <a:p>
            <a:pPr lvl="0"/>
            <a:r>
              <a:rPr lang="en-US" dirty="0" smtClean="0"/>
              <a:t>Amount</a:t>
            </a:r>
            <a:r>
              <a:rPr lang="en-US" baseline="0" dirty="0" smtClean="0"/>
              <a:t> of preexisting collateral circulation influences the severity of MI</a:t>
            </a:r>
          </a:p>
          <a:p>
            <a:pPr lvl="1"/>
            <a:r>
              <a:rPr lang="en-US" dirty="0" smtClean="0"/>
              <a:t>This is why younger patients tend to have higher mortality level</a:t>
            </a:r>
            <a:r>
              <a:rPr lang="en-US" baseline="0" dirty="0" smtClean="0"/>
              <a:t> than older patient, with same level of damage</a:t>
            </a:r>
          </a:p>
          <a:p>
            <a:pPr lvl="1"/>
            <a:r>
              <a:rPr lang="en-US" baseline="0" dirty="0" smtClean="0"/>
              <a:t>A patient who has been symptomatic for years will have had time to develop collateral </a:t>
            </a:r>
            <a:r>
              <a:rPr lang="en-US" baseline="0" dirty="0" smtClean="0"/>
              <a:t>circulation</a:t>
            </a:r>
            <a:endParaRPr lang="en-US" baseline="0" dirty="0" smtClean="0"/>
          </a:p>
        </p:txBody>
      </p:sp>
    </p:spTree>
    <p:extLst>
      <p:ext uri="{BB962C8B-B14F-4D97-AF65-F5344CB8AC3E}">
        <p14:creationId xmlns:p14="http://schemas.microsoft.com/office/powerpoint/2010/main" xmlns="" val="18050444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Etiology</a:t>
            </a:r>
            <a:endParaRPr lang="en-US" dirty="0"/>
          </a:p>
        </p:txBody>
      </p:sp>
      <p:sp>
        <p:nvSpPr>
          <p:cNvPr id="3" name="Content Placeholder 2"/>
          <p:cNvSpPr>
            <a:spLocks noGrp="1"/>
          </p:cNvSpPr>
          <p:nvPr>
            <p:ph sz="quarter" idx="1"/>
          </p:nvPr>
        </p:nvSpPr>
        <p:spPr/>
        <p:txBody>
          <a:bodyPr/>
          <a:lstStyle/>
          <a:p>
            <a:r>
              <a:rPr lang="en-US" dirty="0" smtClean="0"/>
              <a:t>Atherosclerosis</a:t>
            </a:r>
            <a:r>
              <a:rPr lang="en-US" baseline="0" dirty="0" smtClean="0"/>
              <a:t> is the major cause of CAD</a:t>
            </a:r>
          </a:p>
          <a:p>
            <a:pPr lvl="1"/>
            <a:r>
              <a:rPr lang="en-US" dirty="0" smtClean="0"/>
              <a:t>Characterized</a:t>
            </a:r>
            <a:r>
              <a:rPr lang="en-US" baseline="0" dirty="0" smtClean="0"/>
              <a:t> by focal deposits of cholesterol &amp; lipids within intimal wall of the artery</a:t>
            </a:r>
          </a:p>
          <a:p>
            <a:pPr lvl="1"/>
            <a:r>
              <a:rPr lang="en-US" baseline="0" dirty="0" smtClean="0"/>
              <a:t>Inflammation and endothelial injury play central role in development of </a:t>
            </a:r>
            <a:r>
              <a:rPr lang="en-US" baseline="0" dirty="0" smtClean="0"/>
              <a:t>atherosclerosis</a:t>
            </a:r>
          </a:p>
        </p:txBody>
      </p:sp>
    </p:spTree>
    <p:extLst>
      <p:ext uri="{BB962C8B-B14F-4D97-AF65-F5344CB8AC3E}">
        <p14:creationId xmlns:p14="http://schemas.microsoft.com/office/powerpoint/2010/main" xmlns="" val="25976289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Clinical Manifestations of MI</a:t>
            </a:r>
            <a:endParaRPr lang="en-US" dirty="0"/>
          </a:p>
        </p:txBody>
      </p:sp>
      <p:sp>
        <p:nvSpPr>
          <p:cNvPr id="3" name="Content Placeholder 2"/>
          <p:cNvSpPr>
            <a:spLocks noGrp="1"/>
          </p:cNvSpPr>
          <p:nvPr>
            <p:ph sz="quarter" idx="1"/>
          </p:nvPr>
        </p:nvSpPr>
        <p:spPr/>
        <p:txBody>
          <a:bodyPr/>
          <a:lstStyle/>
          <a:p>
            <a:r>
              <a:rPr lang="en-US" dirty="0" smtClean="0"/>
              <a:t>Pain: severe, immobilizing chest pain not relieved by rest,</a:t>
            </a:r>
            <a:r>
              <a:rPr lang="en-US" baseline="0" dirty="0" smtClean="0"/>
              <a:t> position change, or nitrates is the hallmark of MI</a:t>
            </a:r>
          </a:p>
          <a:p>
            <a:pPr lvl="0"/>
            <a:r>
              <a:rPr lang="en-US" dirty="0" smtClean="0"/>
              <a:t>May</a:t>
            </a:r>
            <a:r>
              <a:rPr lang="en-US" baseline="0" dirty="0" smtClean="0"/>
              <a:t> occur while active or at rest; often occur in early morning hours</a:t>
            </a:r>
          </a:p>
          <a:p>
            <a:pPr lvl="0"/>
            <a:r>
              <a:rPr lang="en-US" baseline="0" dirty="0" smtClean="0"/>
              <a:t>Typically last 20 minutes or longer</a:t>
            </a:r>
          </a:p>
          <a:p>
            <a:pPr lvl="0"/>
            <a:r>
              <a:rPr lang="en-US" baseline="0" dirty="0" smtClean="0"/>
              <a:t>Atypical S/S: (women, DM, elderly) discomfort, weakness, SOB, fatigue, silent (asymptomatic), dyspnea, change in LOC, pulmonary edema, dizziness, </a:t>
            </a:r>
            <a:r>
              <a:rPr lang="en-US" baseline="0" dirty="0" smtClean="0"/>
              <a:t>dysrhythmia</a:t>
            </a:r>
            <a:endParaRPr lang="en-US" baseline="0" dirty="0" smtClean="0"/>
          </a:p>
        </p:txBody>
      </p:sp>
    </p:spTree>
    <p:extLst>
      <p:ext uri="{BB962C8B-B14F-4D97-AF65-F5344CB8AC3E}">
        <p14:creationId xmlns:p14="http://schemas.microsoft.com/office/powerpoint/2010/main" xmlns="" val="416470669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Clinical Manifestations</a:t>
            </a:r>
            <a:r>
              <a:rPr lang="en-US" baseline="0" dirty="0" smtClean="0"/>
              <a:t> of MI</a:t>
            </a:r>
            <a:endParaRPr lang="en-US" dirty="0"/>
          </a:p>
        </p:txBody>
      </p:sp>
      <p:sp>
        <p:nvSpPr>
          <p:cNvPr id="3" name="Content Placeholder 2"/>
          <p:cNvSpPr>
            <a:spLocks noGrp="1"/>
          </p:cNvSpPr>
          <p:nvPr>
            <p:ph sz="quarter" idx="1"/>
          </p:nvPr>
        </p:nvSpPr>
        <p:spPr/>
        <p:txBody>
          <a:bodyPr/>
          <a:lstStyle/>
          <a:p>
            <a:r>
              <a:rPr lang="en-US" dirty="0" smtClean="0"/>
              <a:t>Sympathetic Nervous system stimulation</a:t>
            </a:r>
          </a:p>
          <a:p>
            <a:pPr lvl="1"/>
            <a:r>
              <a:rPr lang="en-US" dirty="0" smtClean="0"/>
              <a:t>During initial MI, ischemic myocardial cells release norepinephrine and epinephrine normally found in cells</a:t>
            </a:r>
          </a:p>
          <a:p>
            <a:pPr lvl="2"/>
            <a:r>
              <a:rPr lang="en-US" dirty="0" smtClean="0"/>
              <a:t>Causes release of glycogen, diaphoresis, and vasoconstriction of blood vessels</a:t>
            </a:r>
          </a:p>
          <a:p>
            <a:pPr lvl="3"/>
            <a:r>
              <a:rPr lang="en-US" dirty="0" smtClean="0"/>
              <a:t>Patient may be ashen, clammy, and cool to </a:t>
            </a:r>
            <a:r>
              <a:rPr lang="en-US" dirty="0" smtClean="0"/>
              <a:t>touch</a:t>
            </a:r>
            <a:endParaRPr lang="en-US" dirty="0" smtClean="0"/>
          </a:p>
        </p:txBody>
      </p:sp>
    </p:spTree>
    <p:extLst>
      <p:ext uri="{BB962C8B-B14F-4D97-AF65-F5344CB8AC3E}">
        <p14:creationId xmlns:p14="http://schemas.microsoft.com/office/powerpoint/2010/main" xmlns="" val="210597992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Clinical </a:t>
            </a:r>
            <a:r>
              <a:rPr lang="en-US" dirty="0" smtClean="0"/>
              <a:t>Manifestations of MI</a:t>
            </a:r>
            <a:endParaRPr lang="en-US" dirty="0"/>
          </a:p>
        </p:txBody>
      </p:sp>
      <p:sp>
        <p:nvSpPr>
          <p:cNvPr id="3" name="Content Placeholder 2"/>
          <p:cNvSpPr>
            <a:spLocks noGrp="1"/>
          </p:cNvSpPr>
          <p:nvPr>
            <p:ph sz="quarter" idx="1"/>
          </p:nvPr>
        </p:nvSpPr>
        <p:spPr/>
        <p:txBody>
          <a:bodyPr/>
          <a:lstStyle/>
          <a:p>
            <a:r>
              <a:rPr lang="en-US" dirty="0" smtClean="0"/>
              <a:t>BP &amp; HR elevated initially</a:t>
            </a:r>
          </a:p>
          <a:p>
            <a:pPr lvl="1"/>
            <a:r>
              <a:rPr lang="en-US" dirty="0" smtClean="0"/>
              <a:t>BP later drops due to decreased CO</a:t>
            </a:r>
          </a:p>
          <a:p>
            <a:r>
              <a:rPr lang="en-US" dirty="0" smtClean="0"/>
              <a:t>May cause decreased renal perfusion and urine output</a:t>
            </a:r>
          </a:p>
          <a:p>
            <a:r>
              <a:rPr lang="en-US" dirty="0" smtClean="0"/>
              <a:t>Crackles may suggest left ventricular dysfunction</a:t>
            </a:r>
          </a:p>
          <a:p>
            <a:r>
              <a:rPr lang="en-US" dirty="0" smtClean="0"/>
              <a:t>JVD, hepatic engorgement, and peripheral</a:t>
            </a:r>
            <a:r>
              <a:rPr lang="en-US" baseline="0" dirty="0" smtClean="0"/>
              <a:t> edema may indicate right dysfunction</a:t>
            </a:r>
          </a:p>
          <a:p>
            <a:r>
              <a:rPr lang="en-US" baseline="0" dirty="0" smtClean="0"/>
              <a:t>Abnormal heart sounds that may seem distant</a:t>
            </a:r>
          </a:p>
          <a:p>
            <a:r>
              <a:rPr lang="en-US" baseline="0" dirty="0" smtClean="0"/>
              <a:t>S3 &amp; S4 sounds</a:t>
            </a:r>
          </a:p>
          <a:p>
            <a:r>
              <a:rPr lang="en-US" baseline="0" dirty="0" smtClean="0"/>
              <a:t>Loud, holosystolic murmer may indicate septal defect or mitral valve </a:t>
            </a:r>
            <a:r>
              <a:rPr lang="en-US" baseline="0" dirty="0" smtClean="0"/>
              <a:t>dysfunction</a:t>
            </a:r>
            <a:endParaRPr lang="en-US" dirty="0" smtClean="0"/>
          </a:p>
        </p:txBody>
      </p:sp>
    </p:spTree>
    <p:extLst>
      <p:ext uri="{BB962C8B-B14F-4D97-AF65-F5344CB8AC3E}">
        <p14:creationId xmlns:p14="http://schemas.microsoft.com/office/powerpoint/2010/main" xmlns="" val="47219306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Clinical manifestations of MI</a:t>
            </a:r>
            <a:endParaRPr lang="en-US" dirty="0"/>
          </a:p>
        </p:txBody>
      </p:sp>
      <p:sp>
        <p:nvSpPr>
          <p:cNvPr id="3" name="Content Placeholder 2"/>
          <p:cNvSpPr>
            <a:spLocks noGrp="1"/>
          </p:cNvSpPr>
          <p:nvPr>
            <p:ph sz="quarter" idx="1"/>
          </p:nvPr>
        </p:nvSpPr>
        <p:spPr/>
        <p:txBody>
          <a:bodyPr/>
          <a:lstStyle/>
          <a:p>
            <a:r>
              <a:rPr lang="en-US" dirty="0" smtClean="0"/>
              <a:t>Nausea and vomiting</a:t>
            </a:r>
          </a:p>
          <a:p>
            <a:pPr lvl="1"/>
            <a:r>
              <a:rPr lang="en-US" dirty="0" smtClean="0"/>
              <a:t>May</a:t>
            </a:r>
            <a:r>
              <a:rPr lang="en-US" baseline="0" dirty="0" smtClean="0"/>
              <a:t> be caused by reflex stimulation d/t severe pain</a:t>
            </a:r>
          </a:p>
          <a:p>
            <a:pPr lvl="1"/>
            <a:r>
              <a:rPr lang="en-US" baseline="0" dirty="0" smtClean="0"/>
              <a:t>Vasovagal reflexes initiated from affected area of </a:t>
            </a:r>
            <a:r>
              <a:rPr lang="en-US" baseline="0" dirty="0" smtClean="0"/>
              <a:t>myocardium</a:t>
            </a:r>
            <a:endParaRPr lang="en-US" dirty="0" smtClean="0"/>
          </a:p>
          <a:p>
            <a:pPr lvl="0"/>
            <a:r>
              <a:rPr lang="en-US" dirty="0" smtClean="0"/>
              <a:t>Fever</a:t>
            </a:r>
          </a:p>
          <a:p>
            <a:pPr lvl="1"/>
            <a:r>
              <a:rPr lang="en-US" dirty="0" smtClean="0"/>
              <a:t>Increased up to 100.4° for first 24</a:t>
            </a:r>
            <a:r>
              <a:rPr lang="en-US" baseline="0" dirty="0" smtClean="0"/>
              <a:t> hours</a:t>
            </a:r>
          </a:p>
          <a:p>
            <a:pPr lvl="2"/>
            <a:r>
              <a:rPr lang="en-US" dirty="0" smtClean="0"/>
              <a:t>May last up to 1 week d/t inflammatory response d/t myocardial cell</a:t>
            </a:r>
            <a:r>
              <a:rPr lang="en-US" baseline="0" dirty="0" smtClean="0"/>
              <a:t> </a:t>
            </a:r>
            <a:r>
              <a:rPr lang="en-US" baseline="0" dirty="0" smtClean="0"/>
              <a:t>death</a:t>
            </a:r>
            <a:endParaRPr lang="en-US" baseline="0" dirty="0" smtClean="0"/>
          </a:p>
        </p:txBody>
      </p:sp>
    </p:spTree>
    <p:extLst>
      <p:ext uri="{BB962C8B-B14F-4D97-AF65-F5344CB8AC3E}">
        <p14:creationId xmlns:p14="http://schemas.microsoft.com/office/powerpoint/2010/main" xmlns="" val="290000795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Healing</a:t>
            </a:r>
            <a:r>
              <a:rPr lang="en-US" baseline="0" dirty="0" smtClean="0"/>
              <a:t> Process after MI</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Necrotic zone noted by ECG changes (ST</a:t>
            </a:r>
            <a:r>
              <a:rPr lang="en-US" baseline="0" dirty="0" smtClean="0"/>
              <a:t> segment elevation, pathologic Q-wave</a:t>
            </a:r>
          </a:p>
          <a:p>
            <a:r>
              <a:rPr lang="en-US" baseline="0" dirty="0" smtClean="0"/>
              <a:t>10-14 days after MI, new scar tissue is weak and </a:t>
            </a:r>
            <a:r>
              <a:rPr lang="en-US" baseline="0" dirty="0" smtClean="0"/>
              <a:t>vulnerable </a:t>
            </a:r>
            <a:r>
              <a:rPr lang="en-US" baseline="0" dirty="0" smtClean="0"/>
              <a:t>to increased stress</a:t>
            </a:r>
          </a:p>
          <a:p>
            <a:r>
              <a:rPr lang="en-US" baseline="0" dirty="0" smtClean="0"/>
              <a:t>By 6 weeks, scar tissue is formed and considered to be healed</a:t>
            </a:r>
          </a:p>
          <a:p>
            <a:pPr lvl="1"/>
            <a:r>
              <a:rPr lang="en-US" dirty="0" smtClean="0"/>
              <a:t>There is less compliance of tissue</a:t>
            </a:r>
          </a:p>
          <a:p>
            <a:pPr lvl="1"/>
            <a:r>
              <a:rPr lang="en-US" dirty="0" smtClean="0"/>
              <a:t>Manifests uncoordinated</a:t>
            </a:r>
            <a:r>
              <a:rPr lang="en-US" baseline="0" dirty="0" smtClean="0"/>
              <a:t> wall motion, ventricular dysfunction, or HF</a:t>
            </a:r>
          </a:p>
          <a:p>
            <a:pPr lvl="2"/>
            <a:r>
              <a:rPr lang="en-US" dirty="0" smtClean="0"/>
              <a:t>Normal</a:t>
            </a:r>
            <a:r>
              <a:rPr lang="en-US" baseline="0" dirty="0" smtClean="0"/>
              <a:t> myocardial tissue attempts to compensate; results in hypertrophy and dilated ventricles</a:t>
            </a:r>
          </a:p>
          <a:p>
            <a:pPr lvl="2"/>
            <a:r>
              <a:rPr lang="en-US" baseline="0" dirty="0" smtClean="0"/>
              <a:t>Called ventricular </a:t>
            </a:r>
            <a:r>
              <a:rPr lang="en-US" baseline="0" dirty="0" smtClean="0"/>
              <a:t>remodeling</a:t>
            </a:r>
            <a:endParaRPr lang="en-US" baseline="0" dirty="0" smtClean="0"/>
          </a:p>
          <a:p>
            <a:pPr lvl="2"/>
            <a:r>
              <a:rPr lang="en-US" baseline="0" dirty="0" smtClean="0"/>
              <a:t>Can lead to development of late HF, especially in cases of other atherosclerotic coronary arteries and anterior </a:t>
            </a:r>
            <a:r>
              <a:rPr lang="en-US" baseline="0" dirty="0" smtClean="0"/>
              <a:t>MI</a:t>
            </a:r>
          </a:p>
        </p:txBody>
      </p:sp>
    </p:spTree>
    <p:extLst>
      <p:ext uri="{BB962C8B-B14F-4D97-AF65-F5344CB8AC3E}">
        <p14:creationId xmlns:p14="http://schemas.microsoft.com/office/powerpoint/2010/main" xmlns="" val="429137267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Complications of AMI</a:t>
            </a:r>
            <a:endParaRPr lang="en-US" dirty="0"/>
          </a:p>
        </p:txBody>
      </p:sp>
      <p:sp>
        <p:nvSpPr>
          <p:cNvPr id="3" name="Content Placeholder 2"/>
          <p:cNvSpPr>
            <a:spLocks noGrp="1"/>
          </p:cNvSpPr>
          <p:nvPr>
            <p:ph sz="quarter" idx="1"/>
          </p:nvPr>
        </p:nvSpPr>
        <p:spPr/>
        <p:txBody>
          <a:bodyPr>
            <a:normAutofit fontScale="92500" lnSpcReduction="10000"/>
          </a:bodyPr>
          <a:lstStyle/>
          <a:p>
            <a:r>
              <a:rPr lang="en-US" dirty="0" smtClean="0"/>
              <a:t>Dysrhythmias: most common cause of death in prehospital period</a:t>
            </a:r>
          </a:p>
          <a:p>
            <a:pPr lvl="1"/>
            <a:r>
              <a:rPr lang="en-US" dirty="0" smtClean="0"/>
              <a:t>Most common with anterior wall infarction, HF, or shock</a:t>
            </a:r>
          </a:p>
          <a:p>
            <a:pPr lvl="1"/>
            <a:r>
              <a:rPr lang="en-US" dirty="0" smtClean="0"/>
              <a:t>VF: lethal dysrhythmia commonly occurs within 4 hours of onset of pain</a:t>
            </a:r>
          </a:p>
          <a:p>
            <a:r>
              <a:rPr lang="en-US" dirty="0" smtClean="0"/>
              <a:t>Heart failure: occurs when the pumping power of the heart is diminished</a:t>
            </a:r>
            <a:endParaRPr lang="en-US" dirty="0" smtClean="0"/>
          </a:p>
          <a:p>
            <a:r>
              <a:rPr lang="en-US" baseline="0" dirty="0" smtClean="0"/>
              <a:t>Cardiogenic Shock: occurs when</a:t>
            </a:r>
            <a:r>
              <a:rPr lang="en-US" dirty="0" smtClean="0"/>
              <a:t> oxygen and nutrients supplied to tissues are inadequate due to severe left ventricular failure</a:t>
            </a:r>
          </a:p>
          <a:p>
            <a:pPr lvl="1"/>
            <a:r>
              <a:rPr lang="en-US" dirty="0" smtClean="0"/>
              <a:t>Has high mortality rate; requires aggressive management of dysrhythmias, intraaortic balloon pump, and support of contractility with use of vasoactive drugs</a:t>
            </a:r>
          </a:p>
          <a:p>
            <a:pPr lvl="1"/>
            <a:r>
              <a:rPr lang="en-US" dirty="0" smtClean="0"/>
              <a:t>Goal is to maximize oxygen delivery, reduce oxygen demand, and prevent complications such as ARF</a:t>
            </a:r>
            <a:endParaRPr lang="en-US" dirty="0"/>
          </a:p>
        </p:txBody>
      </p:sp>
    </p:spTree>
    <p:extLst>
      <p:ext uri="{BB962C8B-B14F-4D97-AF65-F5344CB8AC3E}">
        <p14:creationId xmlns:p14="http://schemas.microsoft.com/office/powerpoint/2010/main" xmlns="" val="232057154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Complications of AMI</a:t>
            </a:r>
            <a:endParaRPr lang="en-US" dirty="0"/>
          </a:p>
        </p:txBody>
      </p:sp>
      <p:sp>
        <p:nvSpPr>
          <p:cNvPr id="3" name="Content Placeholder 2"/>
          <p:cNvSpPr>
            <a:spLocks noGrp="1"/>
          </p:cNvSpPr>
          <p:nvPr>
            <p:ph sz="quarter" idx="1"/>
          </p:nvPr>
        </p:nvSpPr>
        <p:spPr/>
        <p:txBody>
          <a:bodyPr>
            <a:normAutofit fontScale="77500" lnSpcReduction="20000"/>
          </a:bodyPr>
          <a:lstStyle/>
          <a:p>
            <a:pPr rtl="0" eaLnBrk="1" latinLnBrk="0" hangingPunct="1"/>
            <a:r>
              <a:rPr kumimoji="0" lang="en-US" sz="2400" kern="1200" dirty="0" smtClean="0">
                <a:solidFill>
                  <a:schemeClr val="tx1"/>
                </a:solidFill>
                <a:latin typeface="+mn-lt"/>
                <a:ea typeface="+mn-ea"/>
                <a:cs typeface="+mn-cs"/>
              </a:rPr>
              <a:t>Papillary muscle dysfunction:</a:t>
            </a:r>
            <a:r>
              <a:rPr kumimoji="0" lang="en-US" sz="2400" kern="1200" baseline="0" dirty="0" smtClean="0">
                <a:solidFill>
                  <a:schemeClr val="tx1"/>
                </a:solidFill>
                <a:latin typeface="+mn-lt"/>
                <a:ea typeface="+mn-ea"/>
                <a:cs typeface="+mn-cs"/>
              </a:rPr>
              <a:t> occurs if infarcted area includes or is adjacent to papillary muscle that attaches to mitral valve</a:t>
            </a:r>
          </a:p>
          <a:p>
            <a:pPr lvl="1" rtl="0" eaLnBrk="1" latinLnBrk="0" hangingPunct="1"/>
            <a:r>
              <a:rPr kumimoji="0" lang="en-US" sz="2100" kern="1200" dirty="0" smtClean="0">
                <a:solidFill>
                  <a:schemeClr val="tx1"/>
                </a:solidFill>
                <a:latin typeface="+mn-lt"/>
                <a:ea typeface="+mn-ea"/>
                <a:cs typeface="+mn-cs"/>
              </a:rPr>
              <a:t>Suspect dysfunction if</a:t>
            </a:r>
            <a:r>
              <a:rPr kumimoji="0" lang="en-US" sz="2100" kern="1200" baseline="0" dirty="0" smtClean="0">
                <a:solidFill>
                  <a:schemeClr val="tx1"/>
                </a:solidFill>
                <a:latin typeface="+mn-lt"/>
                <a:ea typeface="+mn-ea"/>
                <a:cs typeface="+mn-cs"/>
              </a:rPr>
              <a:t> you auscultate new systolic murmer at cardiac apex (diagnosed with echo)</a:t>
            </a:r>
            <a:endParaRPr kumimoji="0" lang="en-US" sz="2100" kern="1200" dirty="0" smtClean="0">
              <a:solidFill>
                <a:schemeClr val="tx1"/>
              </a:solidFill>
              <a:latin typeface="+mn-lt"/>
              <a:ea typeface="+mn-ea"/>
              <a:cs typeface="+mn-cs"/>
            </a:endParaRPr>
          </a:p>
          <a:p>
            <a:pPr rtl="0" eaLnBrk="1" latinLnBrk="0" hangingPunct="1"/>
            <a:r>
              <a:rPr kumimoji="0" lang="en-US" sz="2400" kern="1200" dirty="0" smtClean="0">
                <a:solidFill>
                  <a:schemeClr val="tx1"/>
                </a:solidFill>
                <a:latin typeface="+mn-lt"/>
                <a:ea typeface="+mn-ea"/>
                <a:cs typeface="+mn-cs"/>
              </a:rPr>
              <a:t>Ventricular Aneurysm: infarcted myocardial wall is thin and bulges out during contraction</a:t>
            </a:r>
          </a:p>
          <a:p>
            <a:pPr lvl="1"/>
            <a:r>
              <a:rPr lang="en-US" sz="2100" dirty="0" smtClean="0"/>
              <a:t>May cause HF, dysrhythmias, and angina, and can lead to myocardial rupture (fatal), and harbor thrombi which can lead to embolic stroke</a:t>
            </a:r>
          </a:p>
          <a:p>
            <a:pPr rtl="0" eaLnBrk="1" latinLnBrk="0" hangingPunct="1"/>
            <a:r>
              <a:rPr kumimoji="0" lang="en-US" sz="2400" kern="1200" baseline="0" dirty="0" smtClean="0">
                <a:solidFill>
                  <a:schemeClr val="tx1"/>
                </a:solidFill>
                <a:latin typeface="+mn-lt"/>
                <a:ea typeface="+mn-ea"/>
                <a:cs typeface="+mn-cs"/>
              </a:rPr>
              <a:t>Pericarditis: inflammation of visceral and/or</a:t>
            </a:r>
            <a:r>
              <a:rPr kumimoji="0" lang="en-US" sz="2400" kern="1200" dirty="0" smtClean="0">
                <a:solidFill>
                  <a:schemeClr val="tx1"/>
                </a:solidFill>
                <a:latin typeface="+mn-lt"/>
                <a:ea typeface="+mn-ea"/>
                <a:cs typeface="+mn-cs"/>
              </a:rPr>
              <a:t> parietal pericardium; leads to cardiac compression, decreased ventricular filling and emptying, and HF</a:t>
            </a:r>
          </a:p>
          <a:p>
            <a:pPr lvl="1"/>
            <a:r>
              <a:rPr lang="en-US" dirty="0" smtClean="0"/>
              <a:t>Occurs 2-3 days after acute MI, and includes chest pain aggravated by cough and movement</a:t>
            </a:r>
          </a:p>
          <a:p>
            <a:pPr lvl="1"/>
            <a:r>
              <a:rPr lang="en-US" dirty="0" smtClean="0"/>
              <a:t>Assessment may reveal friction rub; fever possible</a:t>
            </a:r>
          </a:p>
          <a:p>
            <a:pPr lvl="1"/>
            <a:r>
              <a:rPr lang="en-US" dirty="0" smtClean="0"/>
              <a:t>Diagnosis by ECG; treatment includes aspirin and corticosteroids</a:t>
            </a:r>
          </a:p>
          <a:p>
            <a:pPr rtl="0" eaLnBrk="1" latinLnBrk="0" hangingPunct="1"/>
            <a:r>
              <a:rPr kumimoji="0" lang="en-US" sz="2400" kern="1200" baseline="0" dirty="0" smtClean="0">
                <a:solidFill>
                  <a:schemeClr val="tx1"/>
                </a:solidFill>
                <a:latin typeface="+mn-lt"/>
                <a:ea typeface="+mn-ea"/>
                <a:cs typeface="+mn-cs"/>
              </a:rPr>
              <a:t>Dressler’s Syndrome:</a:t>
            </a:r>
            <a:r>
              <a:rPr kumimoji="0" lang="en-US" sz="2400" kern="1200" dirty="0" smtClean="0">
                <a:solidFill>
                  <a:schemeClr val="tx1"/>
                </a:solidFill>
                <a:latin typeface="+mn-lt"/>
                <a:ea typeface="+mn-ea"/>
                <a:cs typeface="+mn-cs"/>
              </a:rPr>
              <a:t> pericarditis with effusion and fever that develops 4-6 weeks after MI</a:t>
            </a:r>
          </a:p>
          <a:p>
            <a:pPr lvl="1"/>
            <a:r>
              <a:rPr lang="en-US" dirty="0" smtClean="0"/>
              <a:t>May also occur after cardiac surgery</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Collaborative </a:t>
            </a:r>
            <a:r>
              <a:rPr lang="en-US" dirty="0" smtClean="0"/>
              <a:t>Care For ACS</a:t>
            </a:r>
            <a:endParaRPr lang="en-US" dirty="0"/>
          </a:p>
        </p:txBody>
      </p:sp>
      <p:sp>
        <p:nvSpPr>
          <p:cNvPr id="3" name="Content Placeholder 2"/>
          <p:cNvSpPr>
            <a:spLocks noGrp="1"/>
          </p:cNvSpPr>
          <p:nvPr>
            <p:ph sz="quarter" idx="1"/>
          </p:nvPr>
        </p:nvSpPr>
        <p:spPr/>
        <p:txBody>
          <a:bodyPr>
            <a:normAutofit fontScale="92500"/>
          </a:bodyPr>
          <a:lstStyle/>
          <a:p>
            <a:r>
              <a:rPr lang="en-US" dirty="0" smtClean="0"/>
              <a:t>Emergent PCI: first line treatment in</a:t>
            </a:r>
            <a:r>
              <a:rPr lang="en-US" baseline="0" dirty="0" smtClean="0"/>
              <a:t> confirmed MI</a:t>
            </a:r>
          </a:p>
          <a:p>
            <a:r>
              <a:rPr lang="en-US" baseline="0" dirty="0" smtClean="0"/>
              <a:t>Fibrinolytic Therapy: aims to stop infarction process by dissolving thrombus and reperfusing the myocardium</a:t>
            </a:r>
          </a:p>
          <a:p>
            <a:r>
              <a:rPr lang="en-US" baseline="0" dirty="0" smtClean="0"/>
              <a:t>Coronary Surgical Revascularization</a:t>
            </a:r>
          </a:p>
          <a:p>
            <a:pPr lvl="1"/>
            <a:r>
              <a:rPr lang="en-US" baseline="0" dirty="0" smtClean="0"/>
              <a:t>Recommended for patients who fail medical management, have left main coronary artery or three vessel disease, are not candidates for PCI, have failed PCI with ongoing chest pain, or have DM</a:t>
            </a:r>
          </a:p>
          <a:p>
            <a:pPr lvl="2"/>
            <a:r>
              <a:rPr lang="en-US" baseline="0" dirty="0" smtClean="0"/>
              <a:t>Coronary Artery Bypass Graft Surgery</a:t>
            </a:r>
          </a:p>
          <a:p>
            <a:pPr lvl="2"/>
            <a:r>
              <a:rPr lang="en-US" baseline="0" dirty="0" smtClean="0"/>
              <a:t>MIDCAB</a:t>
            </a:r>
          </a:p>
          <a:p>
            <a:pPr lvl="2"/>
            <a:r>
              <a:rPr lang="en-US" baseline="0" dirty="0" smtClean="0"/>
              <a:t>OPCAB</a:t>
            </a:r>
          </a:p>
          <a:p>
            <a:pPr lvl="2"/>
            <a:r>
              <a:rPr lang="en-US" baseline="0" dirty="0" smtClean="0"/>
              <a:t>Robot-Assisted Cardiothoracic Surgery</a:t>
            </a:r>
          </a:p>
          <a:p>
            <a:pPr lvl="0"/>
            <a:r>
              <a:rPr lang="en-US" baseline="0" dirty="0" smtClean="0"/>
              <a:t>Transmyocardial Laser Revascularization</a:t>
            </a:r>
          </a:p>
        </p:txBody>
      </p:sp>
    </p:spTree>
    <p:extLst>
      <p:ext uri="{BB962C8B-B14F-4D97-AF65-F5344CB8AC3E}">
        <p14:creationId xmlns:p14="http://schemas.microsoft.com/office/powerpoint/2010/main" xmlns="" val="162589492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Drug Therapy for ACS</a:t>
            </a:r>
            <a:endParaRPr lang="en-US" dirty="0"/>
          </a:p>
        </p:txBody>
      </p:sp>
      <p:sp>
        <p:nvSpPr>
          <p:cNvPr id="3" name="Content Placeholder 2"/>
          <p:cNvSpPr>
            <a:spLocks noGrp="1"/>
          </p:cNvSpPr>
          <p:nvPr>
            <p:ph sz="quarter" idx="1"/>
          </p:nvPr>
        </p:nvSpPr>
        <p:spPr/>
        <p:txBody>
          <a:bodyPr/>
          <a:lstStyle/>
          <a:p>
            <a:r>
              <a:rPr lang="en-US" dirty="0" smtClean="0"/>
              <a:t>IV Nitroglycerin</a:t>
            </a:r>
          </a:p>
          <a:p>
            <a:r>
              <a:rPr lang="en-US" dirty="0" smtClean="0"/>
              <a:t>Morphine Sulfate</a:t>
            </a:r>
          </a:p>
          <a:p>
            <a:r>
              <a:rPr lang="en-US" dirty="0" smtClean="0"/>
              <a:t>B-Adrenergic Blockers</a:t>
            </a:r>
          </a:p>
          <a:p>
            <a:r>
              <a:rPr lang="en-US" dirty="0" smtClean="0"/>
              <a:t>ACE</a:t>
            </a:r>
            <a:r>
              <a:rPr lang="en-US" baseline="0" dirty="0" smtClean="0"/>
              <a:t> Inhibitors</a:t>
            </a:r>
          </a:p>
          <a:p>
            <a:r>
              <a:rPr lang="en-US" baseline="0" dirty="0" smtClean="0"/>
              <a:t>Antidysrhythmia Drugs</a:t>
            </a:r>
          </a:p>
          <a:p>
            <a:r>
              <a:rPr lang="en-US" baseline="0" dirty="0" smtClean="0"/>
              <a:t>Cholesterol-Lowering Drugs</a:t>
            </a:r>
          </a:p>
          <a:p>
            <a:r>
              <a:rPr lang="en-US" baseline="0" dirty="0" smtClean="0"/>
              <a:t>Stool Softeners</a:t>
            </a:r>
          </a:p>
          <a:p>
            <a:r>
              <a:rPr lang="en-US" baseline="0" dirty="0" smtClean="0"/>
              <a:t>Nutritional Therapy</a:t>
            </a:r>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Diagnostic tests</a:t>
            </a:r>
            <a:endParaRPr lang="en-US" dirty="0"/>
          </a:p>
        </p:txBody>
      </p:sp>
      <p:sp>
        <p:nvSpPr>
          <p:cNvPr id="3" name="Content Placeholder 2"/>
          <p:cNvSpPr>
            <a:spLocks noGrp="1"/>
          </p:cNvSpPr>
          <p:nvPr>
            <p:ph sz="quarter" idx="1"/>
          </p:nvPr>
        </p:nvSpPr>
        <p:spPr/>
        <p:txBody>
          <a:bodyPr/>
          <a:lstStyle/>
          <a:p>
            <a:r>
              <a:rPr lang="en-US" dirty="0" smtClean="0"/>
              <a:t>Labs</a:t>
            </a:r>
          </a:p>
          <a:p>
            <a:r>
              <a:rPr lang="en-US" dirty="0" smtClean="0"/>
              <a:t>ECG:</a:t>
            </a:r>
            <a:r>
              <a:rPr lang="en-US" baseline="0" dirty="0" smtClean="0"/>
              <a:t> primary tool to rule out or confirm UA or MI</a:t>
            </a:r>
            <a:endParaRPr lang="en-US" dirty="0" smtClean="0"/>
          </a:p>
          <a:p>
            <a:r>
              <a:rPr lang="en-US" dirty="0" smtClean="0"/>
              <a:t>Stress Test</a:t>
            </a:r>
          </a:p>
          <a:p>
            <a:r>
              <a:rPr lang="en-US" dirty="0" smtClean="0"/>
              <a:t>Holter Monitor</a:t>
            </a:r>
          </a:p>
          <a:p>
            <a:r>
              <a:rPr lang="en-US" dirty="0" smtClean="0"/>
              <a:t>Myocardial Imaging</a:t>
            </a:r>
          </a:p>
          <a:p>
            <a:r>
              <a:rPr lang="en-US" dirty="0" smtClean="0"/>
              <a:t>Echocardiogram</a:t>
            </a:r>
          </a:p>
          <a:p>
            <a:r>
              <a:rPr lang="en-US" dirty="0" smtClean="0"/>
              <a:t>Cardiac Catheterization</a:t>
            </a:r>
          </a:p>
          <a:p>
            <a:r>
              <a:rPr lang="en-US" dirty="0" smtClean="0"/>
              <a:t>EPS Studies</a:t>
            </a:r>
          </a:p>
        </p:txBody>
      </p:sp>
    </p:spTree>
    <p:extLst>
      <p:ext uri="{BB962C8B-B14F-4D97-AF65-F5344CB8AC3E}">
        <p14:creationId xmlns:p14="http://schemas.microsoft.com/office/powerpoint/2010/main" xmlns="" val="29281732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Pathophysiology</a:t>
            </a:r>
            <a:endParaRPr lang="en-US" dirty="0"/>
          </a:p>
        </p:txBody>
      </p:sp>
      <p:sp>
        <p:nvSpPr>
          <p:cNvPr id="3" name="Content Placeholder 2"/>
          <p:cNvSpPr>
            <a:spLocks noGrp="1"/>
          </p:cNvSpPr>
          <p:nvPr>
            <p:ph sz="quarter" idx="1"/>
          </p:nvPr>
        </p:nvSpPr>
        <p:spPr/>
        <p:txBody>
          <a:bodyPr/>
          <a:lstStyle/>
          <a:p>
            <a:r>
              <a:rPr lang="en-US" dirty="0" smtClean="0"/>
              <a:t>Injury to endothelial lining cause local inflammatory response</a:t>
            </a:r>
          </a:p>
          <a:p>
            <a:pPr lvl="1"/>
            <a:r>
              <a:rPr lang="en-US" dirty="0" smtClean="0"/>
              <a:t>Tobacco, hyperlipidemia, HTN, DM, hyperhomocystenemia,</a:t>
            </a:r>
            <a:r>
              <a:rPr lang="en-US" baseline="0" dirty="0" smtClean="0"/>
              <a:t> and infection</a:t>
            </a:r>
          </a:p>
          <a:p>
            <a:r>
              <a:rPr lang="en-US" dirty="0" smtClean="0"/>
              <a:t>C-reactive protein is produced by liver; non-specific marker of inflammation</a:t>
            </a:r>
          </a:p>
          <a:p>
            <a:pPr lvl="1"/>
            <a:r>
              <a:rPr lang="en-US" dirty="0" smtClean="0"/>
              <a:t>Chronic elevations associated with unstable plaques and oxidation of LDL</a:t>
            </a:r>
          </a:p>
          <a:p>
            <a:pPr lvl="1"/>
            <a:r>
              <a:rPr lang="en-US" dirty="0" smtClean="0"/>
              <a:t>Leads to increased uptake my macrophages in endothelial </a:t>
            </a:r>
            <a:r>
              <a:rPr lang="en-US" dirty="0" smtClean="0"/>
              <a:t>lining</a:t>
            </a:r>
            <a:endParaRPr lang="en-US" dirty="0" smtClean="0"/>
          </a:p>
        </p:txBody>
      </p:sp>
    </p:spTree>
    <p:extLst>
      <p:ext uri="{BB962C8B-B14F-4D97-AF65-F5344CB8AC3E}">
        <p14:creationId xmlns:p14="http://schemas.microsoft.com/office/powerpoint/2010/main" xmlns="" val="132270160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Nursing Measures for ACS</a:t>
            </a:r>
            <a:endParaRPr lang="en-US" dirty="0"/>
          </a:p>
        </p:txBody>
      </p:sp>
      <p:sp>
        <p:nvSpPr>
          <p:cNvPr id="3" name="Content Placeholder 2"/>
          <p:cNvSpPr>
            <a:spLocks noGrp="1"/>
          </p:cNvSpPr>
          <p:nvPr>
            <p:ph sz="quarter" idx="1"/>
          </p:nvPr>
        </p:nvSpPr>
        <p:spPr/>
        <p:txBody>
          <a:bodyPr/>
          <a:lstStyle/>
          <a:p>
            <a:pPr lvl="0"/>
            <a:r>
              <a:rPr lang="en-US" dirty="0" smtClean="0"/>
              <a:t>Acute Interventions</a:t>
            </a:r>
          </a:p>
          <a:p>
            <a:pPr lvl="1"/>
            <a:r>
              <a:rPr lang="en-US" baseline="0" dirty="0" smtClean="0"/>
              <a:t>Pain assessment and relief</a:t>
            </a:r>
          </a:p>
          <a:p>
            <a:pPr lvl="1"/>
            <a:r>
              <a:rPr lang="en-US" baseline="0" dirty="0" smtClean="0"/>
              <a:t>Physiologic monitoring</a:t>
            </a:r>
          </a:p>
          <a:p>
            <a:pPr lvl="1"/>
            <a:r>
              <a:rPr lang="en-US" baseline="0" dirty="0" smtClean="0"/>
              <a:t>Promotion of rest and comfort</a:t>
            </a:r>
          </a:p>
          <a:p>
            <a:pPr lvl="1"/>
            <a:r>
              <a:rPr lang="en-US" baseline="0" dirty="0" smtClean="0"/>
              <a:t>Alleviation of stress &amp; anxiety</a:t>
            </a:r>
          </a:p>
          <a:p>
            <a:pPr lvl="1"/>
            <a:r>
              <a:rPr lang="en-US" baseline="0" dirty="0" smtClean="0"/>
              <a:t>Understanding of the patient’s emotional and behavioral reactions</a:t>
            </a:r>
          </a:p>
        </p:txBody>
      </p:sp>
    </p:spTree>
    <p:extLst>
      <p:ext uri="{BB962C8B-B14F-4D97-AF65-F5344CB8AC3E}">
        <p14:creationId xmlns:p14="http://schemas.microsoft.com/office/powerpoint/2010/main" xmlns="" val="225411278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Pain</a:t>
            </a:r>
            <a:endParaRPr lang="en-US" dirty="0"/>
          </a:p>
        </p:txBody>
      </p:sp>
      <p:sp>
        <p:nvSpPr>
          <p:cNvPr id="3" name="Content Placeholder 2"/>
          <p:cNvSpPr>
            <a:spLocks noGrp="1"/>
          </p:cNvSpPr>
          <p:nvPr>
            <p:ph sz="quarter" idx="1"/>
          </p:nvPr>
        </p:nvSpPr>
        <p:spPr/>
        <p:txBody>
          <a:bodyPr/>
          <a:lstStyle/>
          <a:p>
            <a:r>
              <a:rPr lang="en-US" dirty="0" smtClean="0"/>
              <a:t>Provide NTG, morphine sulfate,</a:t>
            </a:r>
            <a:r>
              <a:rPr lang="en-US" baseline="0" dirty="0" smtClean="0"/>
              <a:t> and supplemental oxygen PRN to eliminate or reduce chest pain</a:t>
            </a:r>
          </a:p>
          <a:p>
            <a:r>
              <a:rPr lang="en-US" baseline="0" dirty="0" smtClean="0"/>
              <a:t>Ensure that patient does not attribute the absence of pain with absence of cardiac disease</a:t>
            </a:r>
            <a:endParaRPr 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Monitoring</a:t>
            </a:r>
            <a:endParaRPr lang="en-US" dirty="0"/>
          </a:p>
        </p:txBody>
      </p:sp>
      <p:sp>
        <p:nvSpPr>
          <p:cNvPr id="3" name="Content Placeholder 2"/>
          <p:cNvSpPr>
            <a:spLocks noGrp="1"/>
          </p:cNvSpPr>
          <p:nvPr>
            <p:ph sz="quarter" idx="1"/>
          </p:nvPr>
        </p:nvSpPr>
        <p:spPr/>
        <p:txBody>
          <a:bodyPr/>
          <a:lstStyle/>
          <a:p>
            <a:r>
              <a:rPr lang="en-US" dirty="0" smtClean="0"/>
              <a:t>Continuous ECG monitoring</a:t>
            </a:r>
          </a:p>
          <a:p>
            <a:pPr lvl="1"/>
            <a:r>
              <a:rPr lang="en-US" dirty="0" smtClean="0"/>
              <a:t>During</a:t>
            </a:r>
            <a:r>
              <a:rPr lang="en-US" baseline="0" dirty="0" smtClean="0"/>
              <a:t> initial period following MI, V-fib is most common lethal arrhythmia</a:t>
            </a:r>
          </a:p>
          <a:p>
            <a:pPr lvl="2"/>
            <a:r>
              <a:rPr lang="en-US" dirty="0" smtClean="0"/>
              <a:t>Often preceded by PVCs or V-tach</a:t>
            </a:r>
          </a:p>
          <a:p>
            <a:pPr lvl="1"/>
            <a:r>
              <a:rPr lang="en-US" dirty="0" smtClean="0"/>
              <a:t>Monitor for presence of reinfarction or ischemia by monitoring for changes to ST segment</a:t>
            </a:r>
          </a:p>
          <a:p>
            <a:pPr lvl="1"/>
            <a:r>
              <a:rPr lang="en-US" dirty="0" smtClean="0"/>
              <a:t>Frequent VS</a:t>
            </a:r>
            <a:r>
              <a:rPr lang="en-US" baseline="0" dirty="0" smtClean="0"/>
              <a:t> monitoring</a:t>
            </a:r>
          </a:p>
          <a:p>
            <a:pPr lvl="1"/>
            <a:r>
              <a:rPr lang="en-US" baseline="0" dirty="0" smtClean="0"/>
              <a:t>I&amp;O per shift</a:t>
            </a:r>
          </a:p>
          <a:p>
            <a:pPr lvl="1"/>
            <a:r>
              <a:rPr lang="en-US" baseline="0" dirty="0" smtClean="0"/>
              <a:t>Assessment to determine deviations from baseline</a:t>
            </a:r>
          </a:p>
          <a:p>
            <a:pPr lvl="2"/>
            <a:r>
              <a:rPr lang="en-US" dirty="0" smtClean="0"/>
              <a:t>Include heart and lung sounds for evidence of HF</a:t>
            </a:r>
          </a:p>
          <a:p>
            <a:pPr lvl="1"/>
            <a:r>
              <a:rPr lang="en-US" dirty="0" smtClean="0"/>
              <a:t>Oxygenation status</a:t>
            </a:r>
          </a:p>
          <a:p>
            <a:pPr lvl="2"/>
            <a:r>
              <a:rPr lang="en-US" dirty="0" smtClean="0"/>
              <a:t>Check nares for irritation or dryness</a:t>
            </a:r>
            <a:endParaRPr 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Rest and Comfort</a:t>
            </a:r>
            <a:endParaRPr lang="en-US" dirty="0"/>
          </a:p>
        </p:txBody>
      </p:sp>
      <p:sp>
        <p:nvSpPr>
          <p:cNvPr id="3" name="Content Placeholder 2"/>
          <p:cNvSpPr>
            <a:spLocks noGrp="1"/>
          </p:cNvSpPr>
          <p:nvPr>
            <p:ph sz="quarter" idx="1"/>
          </p:nvPr>
        </p:nvSpPr>
        <p:spPr/>
        <p:txBody>
          <a:bodyPr/>
          <a:lstStyle/>
          <a:p>
            <a:r>
              <a:rPr lang="en-US" dirty="0" smtClean="0"/>
              <a:t>Promote rest and comfort with any degree of insult to myocardium</a:t>
            </a:r>
          </a:p>
          <a:p>
            <a:pPr lvl="1"/>
            <a:r>
              <a:rPr lang="en-US" dirty="0" smtClean="0"/>
              <a:t>Bed rest may be ordered for several days</a:t>
            </a:r>
            <a:r>
              <a:rPr lang="en-US" baseline="0" dirty="0" smtClean="0"/>
              <a:t> in large MI; uncomplicated MI may allow out of bed after 8-12 hrs</a:t>
            </a:r>
          </a:p>
          <a:p>
            <a:pPr lvl="0"/>
            <a:r>
              <a:rPr lang="en-US" dirty="0" smtClean="0"/>
              <a:t>Plan nursing and therapeutic interventions to allow adequate rest periods, free from interruption</a:t>
            </a:r>
          </a:p>
          <a:p>
            <a:pPr lvl="0"/>
            <a:r>
              <a:rPr lang="en-US" dirty="0" smtClean="0"/>
              <a:t>Quiet environment, use of relaxation therapy, and assurance that staff are nearby for patient needs</a:t>
            </a:r>
          </a:p>
          <a:p>
            <a:pPr lvl="0"/>
            <a:r>
              <a:rPr lang="en-US" dirty="0" smtClean="0"/>
              <a:t>Ensure patient understands reason for limited but not completely restricted activity levels</a:t>
            </a:r>
            <a:endParaRPr lang="en-U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Anxiety</a:t>
            </a:r>
            <a:endParaRPr lang="en-US" dirty="0"/>
          </a:p>
        </p:txBody>
      </p:sp>
      <p:sp>
        <p:nvSpPr>
          <p:cNvPr id="3" name="Content Placeholder 2"/>
          <p:cNvSpPr>
            <a:spLocks noGrp="1"/>
          </p:cNvSpPr>
          <p:nvPr>
            <p:ph sz="quarter" idx="1"/>
          </p:nvPr>
        </p:nvSpPr>
        <p:spPr/>
        <p:txBody>
          <a:bodyPr/>
          <a:lstStyle/>
          <a:p>
            <a:r>
              <a:rPr lang="en-US" dirty="0" smtClean="0"/>
              <a:t>Identify source</a:t>
            </a:r>
            <a:r>
              <a:rPr lang="en-US" baseline="0" dirty="0" smtClean="0"/>
              <a:t> of anxiety and assist patient to reduce it</a:t>
            </a:r>
          </a:p>
          <a:p>
            <a:pPr lvl="1"/>
            <a:r>
              <a:rPr lang="en-US" dirty="0" smtClean="0"/>
              <a:t>Fear of being alone- allow caregiver</a:t>
            </a:r>
            <a:r>
              <a:rPr lang="en-US" baseline="0" dirty="0" smtClean="0"/>
              <a:t> to sit quietly at bedside</a:t>
            </a:r>
          </a:p>
          <a:p>
            <a:pPr lvl="1"/>
            <a:r>
              <a:rPr lang="en-US" baseline="0" dirty="0" smtClean="0"/>
              <a:t>Lack of information- provide teaching based on patients stated need and level of understanding</a:t>
            </a:r>
          </a:p>
          <a:p>
            <a:pPr lvl="2"/>
            <a:r>
              <a:rPr lang="en-US" dirty="0" smtClean="0"/>
              <a:t>Start teaching at patient’s level instead of</a:t>
            </a:r>
            <a:r>
              <a:rPr lang="en-US" baseline="0" dirty="0" smtClean="0"/>
              <a:t> prepackaged program</a:t>
            </a:r>
          </a:p>
          <a:p>
            <a:pPr lvl="2"/>
            <a:r>
              <a:rPr lang="en-US" baseline="0" dirty="0" smtClean="0"/>
              <a:t>Initial teaching topics may include time frame for leaving ICU, getting out of bed, going home, return to work, etc.</a:t>
            </a:r>
          </a:p>
          <a:p>
            <a:pPr lvl="1"/>
            <a:r>
              <a:rPr lang="en-US" dirty="0" smtClean="0"/>
              <a:t>Many patients will not admit fear of dying; letting them know that many patients have the concern opens the topic for communication</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Emotional and Behavioral reactions</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Nurse’s role is to understand what patient is currently experiencing, assist patient</a:t>
            </a:r>
            <a:r>
              <a:rPr lang="en-US" baseline="0" dirty="0" smtClean="0"/>
              <a:t> in testing reality, and support constructive coping styles</a:t>
            </a:r>
          </a:p>
          <a:p>
            <a:r>
              <a:rPr lang="en-US" dirty="0" smtClean="0"/>
              <a:t>Maximize and enhance patient’s social support systems; may be separated from significant</a:t>
            </a:r>
            <a:r>
              <a:rPr lang="en-US" baseline="0" dirty="0" smtClean="0"/>
              <a:t> support person</a:t>
            </a:r>
          </a:p>
          <a:p>
            <a:pPr lvl="1"/>
            <a:r>
              <a:rPr lang="en-US" dirty="0" smtClean="0"/>
              <a:t>Talk with caregiver, inform them of progress, and</a:t>
            </a:r>
            <a:r>
              <a:rPr lang="en-US" baseline="0" dirty="0" smtClean="0"/>
              <a:t> support of caregivers who can provide necessary support for patient</a:t>
            </a:r>
          </a:p>
          <a:p>
            <a:pPr lvl="0"/>
            <a:r>
              <a:rPr lang="en-US" dirty="0" smtClean="0"/>
              <a:t>Open visitation helps to decrease anxiety and increase support</a:t>
            </a:r>
            <a:r>
              <a:rPr lang="en-US" baseline="0" dirty="0" smtClean="0"/>
              <a:t> for patient</a:t>
            </a:r>
          </a:p>
          <a:p>
            <a:pPr lvl="0"/>
            <a:r>
              <a:rPr lang="en-US" baseline="0" dirty="0" smtClean="0"/>
              <a:t>Help patient to identify additional support systems available to them</a:t>
            </a:r>
            <a:endParaRPr lang="en-US"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Coronary Revascularization</a:t>
            </a:r>
            <a:endParaRPr lang="en-US" dirty="0"/>
          </a:p>
        </p:txBody>
      </p:sp>
      <p:sp>
        <p:nvSpPr>
          <p:cNvPr id="3" name="Content Placeholder 2"/>
          <p:cNvSpPr>
            <a:spLocks noGrp="1"/>
          </p:cNvSpPr>
          <p:nvPr>
            <p:ph sz="quarter" idx="1"/>
          </p:nvPr>
        </p:nvSpPr>
        <p:spPr/>
        <p:txBody>
          <a:bodyPr/>
          <a:lstStyle/>
          <a:p>
            <a:r>
              <a:rPr lang="en-US" dirty="0" smtClean="0"/>
              <a:t>Nursing</a:t>
            </a:r>
            <a:r>
              <a:rPr lang="en-US" baseline="0" dirty="0" smtClean="0"/>
              <a:t> interventions following PCI</a:t>
            </a:r>
          </a:p>
          <a:p>
            <a:pPr lvl="1"/>
            <a:r>
              <a:rPr lang="en-US" dirty="0" smtClean="0"/>
              <a:t>Monitor</a:t>
            </a:r>
            <a:r>
              <a:rPr lang="en-US" baseline="0" dirty="0" smtClean="0"/>
              <a:t> for signs of recurrent angina</a:t>
            </a:r>
          </a:p>
          <a:p>
            <a:pPr lvl="1"/>
            <a:r>
              <a:rPr lang="en-US" baseline="0" dirty="0" smtClean="0"/>
              <a:t>Frequent VS monitoring</a:t>
            </a:r>
          </a:p>
          <a:p>
            <a:pPr lvl="1"/>
            <a:r>
              <a:rPr lang="en-US" baseline="0" dirty="0" smtClean="0"/>
              <a:t>Assess puncture site for signs of bleeding</a:t>
            </a:r>
          </a:p>
          <a:p>
            <a:pPr lvl="2"/>
            <a:r>
              <a:rPr lang="en-US" dirty="0" smtClean="0"/>
              <a:t>Monitor distal pulses</a:t>
            </a:r>
          </a:p>
          <a:p>
            <a:pPr lvl="1"/>
            <a:r>
              <a:rPr lang="en-US" dirty="0" smtClean="0"/>
              <a:t>Maintenance of bed rest per policy</a:t>
            </a:r>
          </a:p>
          <a:p>
            <a:pPr lvl="0"/>
            <a:r>
              <a:rPr lang="en-US" dirty="0" smtClean="0"/>
              <a:t>Nursing care following CABG</a:t>
            </a:r>
          </a:p>
          <a:p>
            <a:pPr lvl="1"/>
            <a:r>
              <a:rPr lang="en-US" dirty="0" smtClean="0"/>
              <a:t>Provided in ICU for 24-36</a:t>
            </a:r>
            <a:r>
              <a:rPr lang="en-US" baseline="0" dirty="0" smtClean="0"/>
              <a:t> hours</a:t>
            </a:r>
          </a:p>
          <a:p>
            <a:pPr lvl="1"/>
            <a:r>
              <a:rPr lang="en-US" baseline="0" dirty="0" smtClean="0"/>
              <a:t>Invasive monitoring including PA catheter, arterial line, pleural and mediastinal chest tubes, continuous ECG monitoring, ET tube, epicardial pacing wires, urinary catheter, and NG tube</a:t>
            </a:r>
            <a:endParaRPr lang="en-US"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Postoperative Complications of CABG</a:t>
            </a:r>
            <a:endParaRPr lang="en-US" dirty="0"/>
          </a:p>
        </p:txBody>
      </p:sp>
      <p:sp>
        <p:nvSpPr>
          <p:cNvPr id="3" name="Content Placeholder 2"/>
          <p:cNvSpPr>
            <a:spLocks noGrp="1"/>
          </p:cNvSpPr>
          <p:nvPr>
            <p:ph sz="quarter" idx="1"/>
          </p:nvPr>
        </p:nvSpPr>
        <p:spPr/>
        <p:txBody>
          <a:bodyPr/>
          <a:lstStyle/>
          <a:p>
            <a:r>
              <a:rPr lang="en-US" dirty="0" smtClean="0"/>
              <a:t>Most are related to use of CPB: systemic inflammation,</a:t>
            </a:r>
            <a:r>
              <a:rPr lang="en-US" baseline="0" dirty="0" smtClean="0"/>
              <a:t> complications of bleeding and anemia from damage to RBC’s and platelets</a:t>
            </a:r>
          </a:p>
          <a:p>
            <a:r>
              <a:rPr lang="en-US" baseline="0" dirty="0" smtClean="0"/>
              <a:t>Fluid and electrolyte imbalances</a:t>
            </a:r>
          </a:p>
          <a:p>
            <a:r>
              <a:rPr lang="en-US" baseline="0" dirty="0" smtClean="0"/>
              <a:t>Hypothermia</a:t>
            </a:r>
          </a:p>
          <a:p>
            <a:r>
              <a:rPr lang="en-US" baseline="0" dirty="0" smtClean="0"/>
              <a:t>Infection</a:t>
            </a:r>
          </a:p>
          <a:p>
            <a:r>
              <a:rPr lang="en-US" baseline="0" dirty="0" smtClean="0"/>
              <a:t>Nursing care includes:</a:t>
            </a:r>
          </a:p>
          <a:p>
            <a:pPr lvl="1"/>
            <a:r>
              <a:rPr lang="en-US" dirty="0" smtClean="0"/>
              <a:t>Assess for bleeding, monitoring fluid status, replacing electrolytes, and restoring normal temperature</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CABG:</a:t>
            </a:r>
            <a:r>
              <a:rPr lang="en-US" baseline="0" dirty="0" smtClean="0"/>
              <a:t> postoperative complications</a:t>
            </a:r>
            <a:endParaRPr lang="en-US" dirty="0"/>
          </a:p>
        </p:txBody>
      </p:sp>
      <p:sp>
        <p:nvSpPr>
          <p:cNvPr id="3" name="Content Placeholder 2"/>
          <p:cNvSpPr>
            <a:spLocks noGrp="1"/>
          </p:cNvSpPr>
          <p:nvPr>
            <p:ph sz="quarter" idx="1"/>
          </p:nvPr>
        </p:nvSpPr>
        <p:spPr/>
        <p:txBody>
          <a:bodyPr/>
          <a:lstStyle/>
          <a:p>
            <a:r>
              <a:rPr lang="en-US" dirty="0" smtClean="0"/>
              <a:t>Dysrhythmias</a:t>
            </a:r>
            <a:r>
              <a:rPr lang="en-US" baseline="0" dirty="0" smtClean="0"/>
              <a:t> common first 3 days</a:t>
            </a:r>
          </a:p>
          <a:p>
            <a:r>
              <a:rPr lang="en-US" baseline="0" dirty="0" smtClean="0"/>
              <a:t>Care for surgical sites</a:t>
            </a:r>
          </a:p>
          <a:p>
            <a:pPr lvl="1"/>
            <a:r>
              <a:rPr lang="en-US" dirty="0" smtClean="0"/>
              <a:t>Radial</a:t>
            </a:r>
            <a:r>
              <a:rPr lang="en-US" baseline="0" dirty="0" smtClean="0"/>
              <a:t> harvest site- monitor sensory and motor function of distal hand</a:t>
            </a:r>
          </a:p>
          <a:p>
            <a:pPr lvl="2"/>
            <a:r>
              <a:rPr lang="en-US" dirty="0" smtClean="0"/>
              <a:t>CCB for</a:t>
            </a:r>
            <a:r>
              <a:rPr lang="en-US" baseline="0" dirty="0" smtClean="0"/>
              <a:t> 3 months to decrease incidence of arterial spasm at arm or anastomosis site</a:t>
            </a:r>
          </a:p>
          <a:p>
            <a:pPr lvl="1"/>
            <a:r>
              <a:rPr lang="en-US" dirty="0" smtClean="0"/>
              <a:t>Leg wound- similar to care for varicose vein stripping</a:t>
            </a:r>
          </a:p>
          <a:p>
            <a:pPr lvl="1"/>
            <a:r>
              <a:rPr lang="en-US" dirty="0" smtClean="0"/>
              <a:t>Chest wound- similar to care for other chest incisions</a:t>
            </a:r>
          </a:p>
          <a:p>
            <a:r>
              <a:rPr lang="en-US" dirty="0" smtClean="0"/>
              <a:t>Pain management</a:t>
            </a:r>
          </a:p>
          <a:p>
            <a:r>
              <a:rPr lang="en-US" dirty="0" smtClean="0"/>
              <a:t>Prevention of VTE: early ambulation, SCD’s</a:t>
            </a:r>
          </a:p>
          <a:p>
            <a:r>
              <a:rPr lang="en-US" dirty="0" smtClean="0"/>
              <a:t>Prevention of respiratory complications (incentive spirometer, C&amp;DB)</a:t>
            </a:r>
            <a:endParaRPr lang="en-US"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Cabg: postoperative</a:t>
            </a:r>
            <a:r>
              <a:rPr lang="en-US" baseline="0" dirty="0" smtClean="0"/>
              <a:t> Care</a:t>
            </a:r>
            <a:endParaRPr lang="en-US" dirty="0"/>
          </a:p>
        </p:txBody>
      </p:sp>
      <p:sp>
        <p:nvSpPr>
          <p:cNvPr id="3" name="Content Placeholder 2"/>
          <p:cNvSpPr>
            <a:spLocks noGrp="1"/>
          </p:cNvSpPr>
          <p:nvPr>
            <p:ph sz="quarter" idx="1"/>
          </p:nvPr>
        </p:nvSpPr>
        <p:spPr/>
        <p:txBody>
          <a:bodyPr/>
          <a:lstStyle/>
          <a:p>
            <a:r>
              <a:rPr lang="en-US" dirty="0" smtClean="0"/>
              <a:t>May experience cognitive dysfunction</a:t>
            </a:r>
            <a:r>
              <a:rPr lang="en-US" baseline="0" dirty="0" smtClean="0"/>
              <a:t> including memory, concentration, language comprehension, and social integration</a:t>
            </a:r>
          </a:p>
          <a:p>
            <a:r>
              <a:rPr lang="en-US" baseline="0" dirty="0" smtClean="0"/>
              <a:t>MIDCAB &amp; OPCAB care similar to CABG</a:t>
            </a:r>
          </a:p>
          <a:p>
            <a:pPr lvl="1"/>
            <a:r>
              <a:rPr lang="en-US" dirty="0" smtClean="0"/>
              <a:t>Pain management</a:t>
            </a:r>
            <a:r>
              <a:rPr lang="en-US" baseline="0" dirty="0" smtClean="0"/>
              <a:t> essential</a:t>
            </a:r>
          </a:p>
          <a:p>
            <a:pPr lvl="1"/>
            <a:r>
              <a:rPr lang="en-US" baseline="0" dirty="0" smtClean="0"/>
              <a:t>Shorter recovery times and quicker return to activity</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Pathophysiology</a:t>
            </a:r>
            <a:endParaRPr lang="en-US" dirty="0"/>
          </a:p>
        </p:txBody>
      </p:sp>
      <p:sp>
        <p:nvSpPr>
          <p:cNvPr id="3" name="Content Placeholder 2"/>
          <p:cNvSpPr>
            <a:spLocks noGrp="1"/>
          </p:cNvSpPr>
          <p:nvPr>
            <p:ph sz="quarter" idx="1"/>
          </p:nvPr>
        </p:nvSpPr>
        <p:spPr/>
        <p:txBody>
          <a:bodyPr>
            <a:normAutofit fontScale="92500"/>
          </a:bodyPr>
          <a:lstStyle/>
          <a:p>
            <a:r>
              <a:rPr lang="en-US" dirty="0" smtClean="0"/>
              <a:t>Fatty streak: the beginning</a:t>
            </a:r>
            <a:r>
              <a:rPr lang="en-US" baseline="0" dirty="0" smtClean="0"/>
              <a:t> of the atherosclerosis disease process; can reverse the process with treatment to lower LDL</a:t>
            </a:r>
          </a:p>
          <a:p>
            <a:r>
              <a:rPr lang="en-US" baseline="0" dirty="0" smtClean="0"/>
              <a:t>Fibrous Plaque: beginning of progressive changes in the wall of the vessel</a:t>
            </a:r>
          </a:p>
          <a:p>
            <a:pPr lvl="1"/>
            <a:r>
              <a:rPr lang="en-US" dirty="0" smtClean="0"/>
              <a:t>LDL’s and growth factor from platelets</a:t>
            </a:r>
            <a:r>
              <a:rPr lang="en-US" baseline="0" dirty="0" smtClean="0"/>
              <a:t> cause smooth muscle proliferation and thickening of the wall of vessel</a:t>
            </a:r>
          </a:p>
          <a:p>
            <a:pPr lvl="1"/>
            <a:r>
              <a:rPr lang="en-US" baseline="0" dirty="0" smtClean="0"/>
              <a:t>Results in narrowed vessel lumen and decreased peripheral tissue perfusion</a:t>
            </a:r>
          </a:p>
          <a:p>
            <a:pPr lvl="0"/>
            <a:r>
              <a:rPr lang="en-US" dirty="0" smtClean="0"/>
              <a:t>Complicated</a:t>
            </a:r>
            <a:r>
              <a:rPr lang="en-US" baseline="0" dirty="0" smtClean="0"/>
              <a:t> Lesion: final stage and most dangerous</a:t>
            </a:r>
          </a:p>
          <a:p>
            <a:pPr lvl="1"/>
            <a:r>
              <a:rPr lang="en-US" dirty="0" smtClean="0"/>
              <a:t>Plaque</a:t>
            </a:r>
            <a:r>
              <a:rPr lang="en-US" baseline="0" dirty="0" smtClean="0"/>
              <a:t> instability, ulceration, and rupture</a:t>
            </a:r>
          </a:p>
          <a:p>
            <a:pPr lvl="1"/>
            <a:r>
              <a:rPr lang="en-US" baseline="0" dirty="0" smtClean="0"/>
              <a:t>Platelets occur in large numbers when the lining is </a:t>
            </a:r>
            <a:r>
              <a:rPr lang="en-US" baseline="0" dirty="0" smtClean="0"/>
              <a:t>damaged</a:t>
            </a:r>
            <a:endParaRPr lang="en-US" baseline="0" dirty="0" smtClean="0"/>
          </a:p>
        </p:txBody>
      </p:sp>
    </p:spTree>
    <p:extLst>
      <p:ext uri="{BB962C8B-B14F-4D97-AF65-F5344CB8AC3E}">
        <p14:creationId xmlns:p14="http://schemas.microsoft.com/office/powerpoint/2010/main" xmlns="" val="20414891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Ambulatory &amp; Home Care</a:t>
            </a:r>
            <a:endParaRPr lang="en-US" dirty="0"/>
          </a:p>
        </p:txBody>
      </p:sp>
      <p:sp>
        <p:nvSpPr>
          <p:cNvPr id="3" name="Content Placeholder 2"/>
          <p:cNvSpPr>
            <a:spLocks noGrp="1"/>
          </p:cNvSpPr>
          <p:nvPr>
            <p:ph sz="quarter" idx="1"/>
          </p:nvPr>
        </p:nvSpPr>
        <p:spPr/>
        <p:txBody>
          <a:bodyPr/>
          <a:lstStyle/>
          <a:p>
            <a:r>
              <a:rPr lang="en-US" dirty="0" smtClean="0"/>
              <a:t>Rehabilitation: process of helping patient adjust to disability</a:t>
            </a:r>
          </a:p>
          <a:p>
            <a:r>
              <a:rPr lang="en-US" dirty="0" smtClean="0"/>
              <a:t>Cardiac</a:t>
            </a:r>
            <a:r>
              <a:rPr lang="en-US" baseline="0" dirty="0" smtClean="0"/>
              <a:t> Rehab: restoring person to optimal state of function in 6 areas: physiologic, psychologic, mental, spiritual, economic, and vocational</a:t>
            </a:r>
          </a:p>
          <a:p>
            <a:pPr lvl="1"/>
            <a:r>
              <a:rPr lang="en-US" dirty="0" smtClean="0"/>
              <a:t>Patient must understand their chronic</a:t>
            </a:r>
            <a:r>
              <a:rPr lang="en-US" baseline="0" dirty="0" smtClean="0"/>
              <a:t> disease</a:t>
            </a:r>
          </a:p>
          <a:p>
            <a:pPr lvl="1"/>
            <a:r>
              <a:rPr lang="en-US" baseline="0" dirty="0" smtClean="0"/>
              <a:t>Lifestyle changes must be made</a:t>
            </a:r>
            <a:endParaRPr lang="en-US"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Patient Teaching</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Purpose is to give patient and caregiver tools they need to make informed health decisions</a:t>
            </a:r>
          </a:p>
          <a:p>
            <a:r>
              <a:rPr lang="en-US" dirty="0" smtClean="0"/>
              <a:t>Timing is critical</a:t>
            </a:r>
          </a:p>
          <a:p>
            <a:pPr lvl="1"/>
            <a:r>
              <a:rPr lang="en-US" dirty="0" smtClean="0"/>
              <a:t>Crisis: give short and simple answers, using repetition where necessary</a:t>
            </a:r>
          </a:p>
          <a:p>
            <a:pPr lvl="1"/>
            <a:r>
              <a:rPr lang="en-US" dirty="0" smtClean="0"/>
              <a:t>After crisis: patient better able to focus on more detailed information</a:t>
            </a:r>
          </a:p>
          <a:p>
            <a:pPr lvl="0"/>
            <a:r>
              <a:rPr lang="en-US" dirty="0" smtClean="0"/>
              <a:t>Give medical</a:t>
            </a:r>
            <a:r>
              <a:rPr lang="en-US" baseline="0" dirty="0" smtClean="0"/>
              <a:t> terminology in lay terms</a:t>
            </a:r>
          </a:p>
          <a:p>
            <a:pPr lvl="0"/>
            <a:r>
              <a:rPr lang="en-US" baseline="0" dirty="0" smtClean="0"/>
              <a:t>Provide anticipatory guidance for treatment and recovery expectations</a:t>
            </a:r>
          </a:p>
          <a:p>
            <a:pPr lvl="0"/>
            <a:r>
              <a:rPr lang="en-US" baseline="0" dirty="0" smtClean="0"/>
              <a:t>Although it’s important to provide complete information, the patient’s decision on path to take is ultimately theirs to make</a:t>
            </a:r>
            <a:endParaRPr lang="en-US"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Physical Activity</a:t>
            </a:r>
            <a:endParaRPr lang="en-US" dirty="0"/>
          </a:p>
        </p:txBody>
      </p:sp>
      <p:sp>
        <p:nvSpPr>
          <p:cNvPr id="3" name="Content Placeholder 2"/>
          <p:cNvSpPr>
            <a:spLocks noGrp="1"/>
          </p:cNvSpPr>
          <p:nvPr>
            <p:ph sz="quarter" idx="1"/>
          </p:nvPr>
        </p:nvSpPr>
        <p:spPr/>
        <p:txBody>
          <a:bodyPr/>
          <a:lstStyle/>
          <a:p>
            <a:r>
              <a:rPr lang="en-US" dirty="0" smtClean="0"/>
              <a:t>Physical activity has a direct,</a:t>
            </a:r>
            <a:r>
              <a:rPr lang="en-US" baseline="0" dirty="0" smtClean="0"/>
              <a:t> positive effect on maximal oxygen uptake, increasing CO, decreasing blood lipids, decreasing BP, increasing blood flow through coronary arteries, increasing muscle mass and flexibility, improving the psychologic state, and assisting in weight loss and control</a:t>
            </a:r>
          </a:p>
          <a:p>
            <a:r>
              <a:rPr lang="en-US" baseline="0" dirty="0" smtClean="0"/>
              <a:t>Activity level gradually increased so that patient can tolerate moderate-energy activities by discharge</a:t>
            </a:r>
          </a:p>
          <a:p>
            <a:r>
              <a:rPr lang="en-US" baseline="0" dirty="0" smtClean="0"/>
              <a:t>Teach patient to “listen to what the body is saying”</a:t>
            </a:r>
            <a:endParaRPr lang="en-US"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Teaching &amp; Physical Activity</a:t>
            </a:r>
            <a:endParaRPr lang="en-US" dirty="0"/>
          </a:p>
        </p:txBody>
      </p:sp>
      <p:sp>
        <p:nvSpPr>
          <p:cNvPr id="3" name="Content Placeholder 2"/>
          <p:cNvSpPr>
            <a:spLocks noGrp="1"/>
          </p:cNvSpPr>
          <p:nvPr>
            <p:ph sz="quarter" idx="1"/>
          </p:nvPr>
        </p:nvSpPr>
        <p:spPr/>
        <p:txBody>
          <a:bodyPr>
            <a:normAutofit fontScale="92500" lnSpcReduction="10000"/>
          </a:bodyPr>
          <a:lstStyle/>
          <a:p>
            <a:r>
              <a:rPr lang="en-US" dirty="0" smtClean="0"/>
              <a:t>Teach patient to check pulse, and how to monitor for maximum HR</a:t>
            </a:r>
          </a:p>
          <a:p>
            <a:r>
              <a:rPr lang="en-US" dirty="0" smtClean="0"/>
              <a:t>Isometric (static)</a:t>
            </a:r>
          </a:p>
          <a:p>
            <a:pPr lvl="1"/>
            <a:r>
              <a:rPr lang="en-US" dirty="0" smtClean="0"/>
              <a:t>Lifting, carrying, pushing heavy objects</a:t>
            </a:r>
          </a:p>
          <a:p>
            <a:pPr lvl="1"/>
            <a:r>
              <a:rPr lang="en-US" dirty="0" smtClean="0"/>
              <a:t>Cause rapid rise in BP and HR; should be avoided</a:t>
            </a:r>
          </a:p>
          <a:p>
            <a:r>
              <a:rPr lang="en-US" dirty="0" smtClean="0"/>
              <a:t>Isotonic (dynamic)</a:t>
            </a:r>
          </a:p>
          <a:p>
            <a:pPr lvl="1"/>
            <a:r>
              <a:rPr lang="en-US" dirty="0" smtClean="0"/>
              <a:t>Walking, jogging, swimming, bicycling, and jumping rope</a:t>
            </a:r>
          </a:p>
          <a:p>
            <a:pPr lvl="1"/>
            <a:r>
              <a:rPr lang="en-US" dirty="0" smtClean="0"/>
              <a:t>Allows for safe, steady load on heart and improved circulation to organs</a:t>
            </a:r>
          </a:p>
          <a:p>
            <a:r>
              <a:rPr lang="en-US" dirty="0" smtClean="0"/>
              <a:t>Resuming sexual activity</a:t>
            </a:r>
          </a:p>
          <a:p>
            <a:pPr lvl="1"/>
            <a:r>
              <a:rPr lang="en-US" dirty="0" smtClean="0"/>
              <a:t>May need to be brought up by nurse to facilitate communication</a:t>
            </a:r>
          </a:p>
          <a:p>
            <a:pPr lvl="1"/>
            <a:r>
              <a:rPr lang="en-US" dirty="0" smtClean="0"/>
              <a:t>Generally safe to resume sexual activity 7-10 days after uncomplicated MI</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Pathophysiology	</a:t>
            </a:r>
            <a:endParaRPr lang="en-US" dirty="0"/>
          </a:p>
        </p:txBody>
      </p:sp>
      <p:sp>
        <p:nvSpPr>
          <p:cNvPr id="3" name="Content Placeholder 2"/>
          <p:cNvSpPr>
            <a:spLocks noGrp="1"/>
          </p:cNvSpPr>
          <p:nvPr>
            <p:ph sz="quarter" idx="1"/>
          </p:nvPr>
        </p:nvSpPr>
        <p:spPr/>
        <p:txBody>
          <a:bodyPr/>
          <a:lstStyle/>
          <a:p>
            <a:r>
              <a:rPr lang="en-US" dirty="0" smtClean="0"/>
              <a:t>Platelets cause the formation of a</a:t>
            </a:r>
            <a:r>
              <a:rPr lang="en-US" baseline="0" dirty="0" smtClean="0"/>
              <a:t> thrombus</a:t>
            </a:r>
          </a:p>
          <a:p>
            <a:r>
              <a:rPr lang="en-US" baseline="0" dirty="0" smtClean="0"/>
              <a:t>Activation of exposed platelets causes expression of glycoprotein IIb/IIIa receptors that bind fibrinogen</a:t>
            </a:r>
            <a:endParaRPr lang="en-US" dirty="0"/>
          </a:p>
        </p:txBody>
      </p:sp>
    </p:spTree>
    <p:extLst>
      <p:ext uri="{BB962C8B-B14F-4D97-AF65-F5344CB8AC3E}">
        <p14:creationId xmlns:p14="http://schemas.microsoft.com/office/powerpoint/2010/main" xmlns="" val="40217188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Collateral Circulation</a:t>
            </a:r>
            <a:endParaRPr lang="en-US" dirty="0"/>
          </a:p>
        </p:txBody>
      </p:sp>
      <p:sp>
        <p:nvSpPr>
          <p:cNvPr id="3" name="Content Placeholder 2"/>
          <p:cNvSpPr>
            <a:spLocks noGrp="1"/>
          </p:cNvSpPr>
          <p:nvPr>
            <p:ph sz="quarter" idx="1"/>
          </p:nvPr>
        </p:nvSpPr>
        <p:spPr/>
        <p:txBody>
          <a:bodyPr/>
          <a:lstStyle/>
          <a:p>
            <a:r>
              <a:rPr lang="en-US" dirty="0" smtClean="0"/>
              <a:t>Collateral circulation is the anastomosis and connections that develop between blood vessels</a:t>
            </a:r>
          </a:p>
          <a:p>
            <a:r>
              <a:rPr lang="en-US" dirty="0" smtClean="0"/>
              <a:t>2 factors increase collateral circulation</a:t>
            </a:r>
          </a:p>
          <a:p>
            <a:pPr lvl="1"/>
            <a:r>
              <a:rPr lang="en-US" dirty="0" smtClean="0"/>
              <a:t>Angiogenesis: inherited predisposition to develop new blood vessels</a:t>
            </a:r>
          </a:p>
          <a:p>
            <a:pPr lvl="1"/>
            <a:r>
              <a:rPr lang="en-US" dirty="0" smtClean="0"/>
              <a:t>Presence of chronic ischemia over a long period of time which causes the blood vessels to form</a:t>
            </a:r>
          </a:p>
          <a:p>
            <a:pPr lvl="2"/>
            <a:r>
              <a:rPr lang="en-US" dirty="0" smtClean="0"/>
              <a:t>Allows for development of adequate tissue perfusion to the myocardium</a:t>
            </a:r>
          </a:p>
          <a:p>
            <a:pPr lvl="2"/>
            <a:r>
              <a:rPr lang="en-US" dirty="0" smtClean="0"/>
              <a:t>Patients with sudden onset ACS often have worse outcome than chronic, since there was not time to form collateral blood vessels</a:t>
            </a:r>
            <a:endParaRPr lang="en-US" dirty="0"/>
          </a:p>
        </p:txBody>
      </p:sp>
    </p:spTree>
    <p:extLst>
      <p:ext uri="{BB962C8B-B14F-4D97-AF65-F5344CB8AC3E}">
        <p14:creationId xmlns:p14="http://schemas.microsoft.com/office/powerpoint/2010/main" xmlns="" val="30415859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Risk Factors for CAD</a:t>
            </a:r>
            <a:endParaRPr lang="en-US" dirty="0"/>
          </a:p>
        </p:txBody>
      </p:sp>
      <p:sp>
        <p:nvSpPr>
          <p:cNvPr id="3" name="Content Placeholder 2"/>
          <p:cNvSpPr>
            <a:spLocks noGrp="1"/>
          </p:cNvSpPr>
          <p:nvPr>
            <p:ph sz="quarter" idx="1"/>
          </p:nvPr>
        </p:nvSpPr>
        <p:spPr/>
        <p:txBody>
          <a:bodyPr/>
          <a:lstStyle/>
          <a:p>
            <a:r>
              <a:rPr lang="en-US" dirty="0" smtClean="0"/>
              <a:t>Modifiable</a:t>
            </a:r>
          </a:p>
          <a:p>
            <a:pPr lvl="1"/>
            <a:r>
              <a:rPr lang="en-US" dirty="0" smtClean="0"/>
              <a:t>High cholesterol, HTN, tobacco use, physicial inactivity, obesity, diabetes, metabolic syndrome, psychologic states, and elevated homocysteine level, substance abuse</a:t>
            </a:r>
          </a:p>
          <a:p>
            <a:r>
              <a:rPr lang="en-US" dirty="0" smtClean="0"/>
              <a:t>Non-modifiable</a:t>
            </a:r>
          </a:p>
          <a:p>
            <a:pPr marL="640080" marR="0" lvl="1" indent="-274320" algn="l"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r>
              <a:rPr kumimoji="0" lang="en-US" sz="2100" kern="1200" dirty="0" smtClean="0">
                <a:solidFill>
                  <a:schemeClr val="tx1"/>
                </a:solidFill>
                <a:latin typeface="+mn-lt"/>
                <a:ea typeface="+mn-ea"/>
                <a:cs typeface="+mn-cs"/>
              </a:rPr>
              <a:t>Age, gender, ethnicity, family history, and genetic inheritance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Nursing and Collaborative management: CAD</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Identification of high risk individuals and management of high risk individuals</a:t>
            </a:r>
          </a:p>
          <a:p>
            <a:r>
              <a:rPr lang="en-US" dirty="0" smtClean="0"/>
              <a:t>Physical Activity</a:t>
            </a:r>
          </a:p>
          <a:p>
            <a:r>
              <a:rPr lang="en-US" dirty="0" smtClean="0"/>
              <a:t>Nutritional Therapy</a:t>
            </a:r>
          </a:p>
          <a:p>
            <a:r>
              <a:rPr lang="en-US" dirty="0" smtClean="0"/>
              <a:t>Cholesterol-Lowering Drug</a:t>
            </a:r>
            <a:r>
              <a:rPr lang="en-US" baseline="0" dirty="0" smtClean="0"/>
              <a:t> Therapy</a:t>
            </a:r>
          </a:p>
          <a:p>
            <a:pPr lvl="1"/>
            <a:r>
              <a:rPr lang="en-US" dirty="0" smtClean="0"/>
              <a:t>Drugs that restrict lipoprotein production</a:t>
            </a:r>
          </a:p>
          <a:p>
            <a:pPr lvl="2"/>
            <a:r>
              <a:rPr lang="en-US" dirty="0" smtClean="0"/>
              <a:t>Statins: most widely used lipid-lowering drugs</a:t>
            </a:r>
          </a:p>
          <a:p>
            <a:pPr lvl="2"/>
            <a:r>
              <a:rPr lang="en-US" dirty="0" smtClean="0"/>
              <a:t>Niacin</a:t>
            </a:r>
          </a:p>
          <a:p>
            <a:pPr lvl="2"/>
            <a:r>
              <a:rPr lang="en-US" dirty="0" smtClean="0"/>
              <a:t>Fibric Acid Derivatives</a:t>
            </a:r>
          </a:p>
          <a:p>
            <a:pPr lvl="2"/>
            <a:r>
              <a:rPr lang="en-US" dirty="0" smtClean="0"/>
              <a:t>Bile-acid</a:t>
            </a:r>
            <a:r>
              <a:rPr lang="en-US" baseline="0" dirty="0" smtClean="0"/>
              <a:t> Sequestrants</a:t>
            </a:r>
          </a:p>
          <a:p>
            <a:pPr lvl="2"/>
            <a:r>
              <a:rPr lang="en-US" baseline="0" dirty="0" smtClean="0"/>
              <a:t>Cholesterol Absorption Inhibitor</a:t>
            </a:r>
          </a:p>
          <a:p>
            <a:pPr lvl="0"/>
            <a:r>
              <a:rPr lang="en-US" dirty="0" smtClean="0"/>
              <a:t>Antiplatelet Therapy</a:t>
            </a:r>
          </a:p>
          <a:p>
            <a:pPr lvl="1"/>
            <a:r>
              <a:rPr lang="en-US" dirty="0" smtClean="0"/>
              <a:t>Unless contraindicated, low-dose</a:t>
            </a:r>
            <a:r>
              <a:rPr lang="en-US" baseline="0" dirty="0" smtClean="0"/>
              <a:t> ASA therapy recommended</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253</TotalTime>
  <Words>3433</Words>
  <Application>Microsoft Office PowerPoint</Application>
  <PresentationFormat>On-screen Show (4:3)</PresentationFormat>
  <Paragraphs>409</Paragraphs>
  <Slides>53</Slides>
  <Notes>10</Notes>
  <HiddenSlides>0</HiddenSlides>
  <MMClips>0</MMClips>
  <ScaleCrop>false</ScaleCrop>
  <HeadingPairs>
    <vt:vector size="4" baseType="variant">
      <vt:variant>
        <vt:lpstr>Theme</vt:lpstr>
      </vt:variant>
      <vt:variant>
        <vt:i4>1</vt:i4>
      </vt:variant>
      <vt:variant>
        <vt:lpstr>Slide Titles</vt:lpstr>
      </vt:variant>
      <vt:variant>
        <vt:i4>53</vt:i4>
      </vt:variant>
    </vt:vector>
  </HeadingPairs>
  <TitlesOfParts>
    <vt:vector size="54" baseType="lpstr">
      <vt:lpstr>Oriel</vt:lpstr>
      <vt:lpstr>Nursing Care of Adults III Critical Care</vt:lpstr>
      <vt:lpstr>Coronary Artery Disease</vt:lpstr>
      <vt:lpstr>Etiology</vt:lpstr>
      <vt:lpstr>Pathophysiology</vt:lpstr>
      <vt:lpstr>Pathophysiology</vt:lpstr>
      <vt:lpstr>Pathophysiology </vt:lpstr>
      <vt:lpstr>Collateral Circulation</vt:lpstr>
      <vt:lpstr>Risk Factors for CAD</vt:lpstr>
      <vt:lpstr>Nursing and Collaborative management: CAD</vt:lpstr>
      <vt:lpstr>Chronic Stable Angina</vt:lpstr>
      <vt:lpstr>Chronic Stable Angina</vt:lpstr>
      <vt:lpstr>Types of Chronic, Stable Angina</vt:lpstr>
      <vt:lpstr>Types of chronic, stable angina</vt:lpstr>
      <vt:lpstr>PQRST Assessment of angina</vt:lpstr>
      <vt:lpstr>Chronic Stable Angina: Collaborative Care</vt:lpstr>
      <vt:lpstr>Chronic Stable Angina: Collaborative Care</vt:lpstr>
      <vt:lpstr>Chronic Stable Angina: Collaborative Care</vt:lpstr>
      <vt:lpstr>Chronic Stable Angina: Collaborative Care</vt:lpstr>
      <vt:lpstr>Chronic Stable Angina: Collaborative Care</vt:lpstr>
      <vt:lpstr>Diagnostic Studies for CAD</vt:lpstr>
      <vt:lpstr>Diagnostics for known CAD or CSA</vt:lpstr>
      <vt:lpstr>Cardiac Catheterization</vt:lpstr>
      <vt:lpstr>Cardiac Catheterization</vt:lpstr>
      <vt:lpstr>Cardiac Catheterization</vt:lpstr>
      <vt:lpstr>Acute Coronary Syndrome</vt:lpstr>
      <vt:lpstr>ACS: Etiology</vt:lpstr>
      <vt:lpstr>Unstable Angina</vt:lpstr>
      <vt:lpstr>Myocardial Infarction</vt:lpstr>
      <vt:lpstr>Myocardial Infarction</vt:lpstr>
      <vt:lpstr>Clinical Manifestations of MI</vt:lpstr>
      <vt:lpstr>Clinical Manifestations of MI</vt:lpstr>
      <vt:lpstr>Clinical Manifestations of MI</vt:lpstr>
      <vt:lpstr>Clinical manifestations of MI</vt:lpstr>
      <vt:lpstr>Healing Process after MI</vt:lpstr>
      <vt:lpstr>Complications of AMI</vt:lpstr>
      <vt:lpstr>Complications of AMI</vt:lpstr>
      <vt:lpstr>Collaborative Care For ACS</vt:lpstr>
      <vt:lpstr>Drug Therapy for ACS</vt:lpstr>
      <vt:lpstr>Diagnostic tests</vt:lpstr>
      <vt:lpstr>Nursing Measures for ACS</vt:lpstr>
      <vt:lpstr>Pain</vt:lpstr>
      <vt:lpstr>Monitoring</vt:lpstr>
      <vt:lpstr>Rest and Comfort</vt:lpstr>
      <vt:lpstr>Anxiety</vt:lpstr>
      <vt:lpstr>Emotional and Behavioral reactions</vt:lpstr>
      <vt:lpstr>Coronary Revascularization</vt:lpstr>
      <vt:lpstr>Postoperative Complications of CABG</vt:lpstr>
      <vt:lpstr>CABG: postoperative complications</vt:lpstr>
      <vt:lpstr>Cabg: postoperative Care</vt:lpstr>
      <vt:lpstr>Ambulatory &amp; Home Care</vt:lpstr>
      <vt:lpstr>Patient Teaching</vt:lpstr>
      <vt:lpstr>Physical Activity</vt:lpstr>
      <vt:lpstr>Teaching &amp; Physical Activity</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Acct For School Lab</dc:creator>
  <cp:lastModifiedBy>Jeana</cp:lastModifiedBy>
  <cp:revision>24</cp:revision>
  <dcterms:created xsi:type="dcterms:W3CDTF">2013-02-25T19:12:30Z</dcterms:created>
  <dcterms:modified xsi:type="dcterms:W3CDTF">2013-02-26T03:56:50Z</dcterms:modified>
</cp:coreProperties>
</file>