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72" r:id="rId6"/>
    <p:sldId id="273" r:id="rId7"/>
    <p:sldId id="274" r:id="rId8"/>
    <p:sldId id="260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61" r:id="rId26"/>
    <p:sldId id="292" r:id="rId27"/>
    <p:sldId id="293" r:id="rId28"/>
    <p:sldId id="294" r:id="rId29"/>
    <p:sldId id="296" r:id="rId30"/>
    <p:sldId id="297" r:id="rId31"/>
    <p:sldId id="298" r:id="rId32"/>
    <p:sldId id="299" r:id="rId33"/>
    <p:sldId id="282" r:id="rId34"/>
    <p:sldId id="262" r:id="rId35"/>
    <p:sldId id="263" r:id="rId36"/>
    <p:sldId id="264" r:id="rId37"/>
    <p:sldId id="268" r:id="rId38"/>
    <p:sldId id="269" r:id="rId39"/>
    <p:sldId id="270" r:id="rId40"/>
    <p:sldId id="271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5" autoAdjust="0"/>
    <p:restoredTop sz="86447" autoAdjust="0"/>
  </p:normalViewPr>
  <p:slideViewPr>
    <p:cSldViewPr>
      <p:cViewPr varScale="1">
        <p:scale>
          <a:sx n="82" d="100"/>
          <a:sy n="82" d="100"/>
        </p:scale>
        <p:origin x="-78" y="-3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3244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FAE93F-CCC1-488B-B446-8B91EA0AE055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6F6EE-ABF6-4C92-94F9-063A40E20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71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6F6EE-ABF6-4C92-94F9-063A40E204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101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Nitro ointment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Dosed</a:t>
            </a:r>
            <a:r>
              <a:rPr lang="en-US" baseline="0" dirty="0" smtClean="0"/>
              <a:t> by the inch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Place on flat muscle with no hair (upper arm)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6F6EE-ABF6-4C92-94F9-063A40E204D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4506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Women</a:t>
            </a:r>
            <a:r>
              <a:rPr lang="en-US" baseline="0" dirty="0" smtClean="0"/>
              <a:t> often have prodromal s/s leading up to event; however they are frequently not recognized as such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baseline="0" dirty="0" smtClean="0"/>
              <a:t>Fatigue, SOB, indigestion, anxiety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6F6EE-ABF6-4C92-94F9-063A40E204D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40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5734AE7-4532-4353-84CE-489B5AA971E0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85827C9-363D-4A70-9444-925C23AFE3B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34AE7-4532-4353-84CE-489B5AA971E0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827C9-363D-4A70-9444-925C23AFE3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34AE7-4532-4353-84CE-489B5AA971E0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827C9-363D-4A70-9444-925C23AFE3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5734AE7-4532-4353-84CE-489B5AA971E0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85827C9-363D-4A70-9444-925C23AFE3B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5734AE7-4532-4353-84CE-489B5AA971E0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85827C9-363D-4A70-9444-925C23AFE3B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34AE7-4532-4353-84CE-489B5AA971E0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827C9-363D-4A70-9444-925C23AFE3B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34AE7-4532-4353-84CE-489B5AA971E0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827C9-363D-4A70-9444-925C23AFE3B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5734AE7-4532-4353-84CE-489B5AA971E0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85827C9-363D-4A70-9444-925C23AFE3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34AE7-4532-4353-84CE-489B5AA971E0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827C9-363D-4A70-9444-925C23AFE3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5734AE7-4532-4353-84CE-489B5AA971E0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85827C9-363D-4A70-9444-925C23AFE3B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5734AE7-4532-4353-84CE-489B5AA971E0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85827C9-363D-4A70-9444-925C23AFE3B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5734AE7-4532-4353-84CE-489B5AA971E0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85827C9-363D-4A70-9444-925C23AFE3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Nursing Care of Adults III</a:t>
            </a:r>
            <a:br>
              <a:rPr lang="en-US" dirty="0" smtClean="0"/>
            </a:br>
            <a:r>
              <a:rPr lang="en-US" dirty="0" smtClean="0"/>
              <a:t>Critical Care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Coronary Artery Disease &amp; Acute Coronary Syndrome</a:t>
            </a:r>
          </a:p>
          <a:p>
            <a:r>
              <a:rPr lang="en-US" dirty="0" smtClean="0"/>
              <a:t>Chapter 34 &amp; 38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507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Chronic, Stable Angina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Silent Ischemia: ischemia that occurs with absence</a:t>
            </a:r>
            <a:r>
              <a:rPr lang="en-US" baseline="0" dirty="0" smtClean="0"/>
              <a:t> of symptoms</a:t>
            </a:r>
          </a:p>
          <a:p>
            <a:pPr lvl="1"/>
            <a:r>
              <a:rPr lang="en-US" dirty="0" smtClean="0"/>
              <a:t>Common in DM; still has same effect</a:t>
            </a:r>
            <a:r>
              <a:rPr lang="en-US" baseline="0" dirty="0" smtClean="0"/>
              <a:t> on heart</a:t>
            </a:r>
          </a:p>
          <a:p>
            <a:pPr lvl="0"/>
            <a:r>
              <a:rPr lang="en-US" dirty="0" smtClean="0"/>
              <a:t>Nocturnal Angina: occurs only at night, but not necessarily during</a:t>
            </a:r>
            <a:r>
              <a:rPr lang="en-US" baseline="0" dirty="0" smtClean="0"/>
              <a:t> sleep </a:t>
            </a:r>
          </a:p>
          <a:p>
            <a:pPr lvl="1"/>
            <a:r>
              <a:rPr lang="en-US" dirty="0" smtClean="0"/>
              <a:t>Relieved by standing</a:t>
            </a:r>
          </a:p>
          <a:p>
            <a:r>
              <a:rPr lang="en-US" dirty="0" err="1" smtClean="0"/>
              <a:t>Prinzmetal’s</a:t>
            </a:r>
            <a:r>
              <a:rPr lang="en-US" dirty="0" smtClean="0"/>
              <a:t> Angina (Variable Angina): occurs at rest, due to vasospasm of coronary artery</a:t>
            </a:r>
          </a:p>
          <a:p>
            <a:pPr lvl="1"/>
            <a:r>
              <a:rPr lang="en-US" dirty="0" smtClean="0"/>
              <a:t>Rare, but tends to occur in patients with migraines or Raynaud’s syndrome</a:t>
            </a:r>
          </a:p>
          <a:p>
            <a:pPr lvl="1"/>
            <a:r>
              <a:rPr lang="en-US" dirty="0" smtClean="0"/>
              <a:t>Spasm is result of increased intracellular calcium</a:t>
            </a:r>
          </a:p>
          <a:p>
            <a:pPr lvl="1"/>
            <a:r>
              <a:rPr lang="en-US" dirty="0" smtClean="0"/>
              <a:t>CCB and nitrates used to control</a:t>
            </a:r>
          </a:p>
        </p:txBody>
      </p:sp>
    </p:spTree>
    <p:extLst>
      <p:ext uri="{BB962C8B-B14F-4D97-AF65-F5344CB8AC3E}">
        <p14:creationId xmlns:p14="http://schemas.microsoft.com/office/powerpoint/2010/main" val="2872993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r>
              <a:rPr lang="en-US" baseline="0" dirty="0" smtClean="0"/>
              <a:t> of chronic, stable angina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Microvascular</a:t>
            </a:r>
            <a:r>
              <a:rPr lang="en-US" dirty="0" smtClean="0"/>
              <a:t> Angina: occurs in the micro-vascular</a:t>
            </a:r>
            <a:r>
              <a:rPr lang="en-US" baseline="0" dirty="0" smtClean="0"/>
              <a:t> system of the heart, as opposed to major coronary arteries</a:t>
            </a:r>
          </a:p>
          <a:p>
            <a:pPr lvl="1"/>
            <a:r>
              <a:rPr lang="en-US" baseline="0" dirty="0" smtClean="0"/>
              <a:t>Seen more frequently in women</a:t>
            </a:r>
          </a:p>
          <a:p>
            <a:pPr lvl="1"/>
            <a:r>
              <a:rPr lang="en-US" baseline="0" dirty="0" smtClean="0"/>
              <a:t>Affects distal coronary arteries</a:t>
            </a:r>
          </a:p>
          <a:p>
            <a:pPr lvl="1"/>
            <a:r>
              <a:rPr lang="en-US" baseline="0" dirty="0" smtClean="0"/>
              <a:t>Treated the same as CAD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543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PQRST Assessment of angina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P- what was the precipitating event?</a:t>
            </a:r>
          </a:p>
          <a:p>
            <a:r>
              <a:rPr lang="en-US" dirty="0" smtClean="0"/>
              <a:t>Q- what</a:t>
            </a:r>
            <a:r>
              <a:rPr lang="en-US" baseline="0" dirty="0" smtClean="0"/>
              <a:t> is the quality of the pain?</a:t>
            </a:r>
          </a:p>
          <a:p>
            <a:r>
              <a:rPr lang="en-US" baseline="0" dirty="0" smtClean="0"/>
              <a:t>R- does the pain radiate to other areas?</a:t>
            </a:r>
          </a:p>
          <a:p>
            <a:r>
              <a:rPr lang="en-US" baseline="0" dirty="0" smtClean="0"/>
              <a:t>S- what is the severity level of the pain?</a:t>
            </a:r>
          </a:p>
          <a:p>
            <a:r>
              <a:rPr lang="en-US" baseline="0" dirty="0" smtClean="0"/>
              <a:t>T- what is the timing of the pain? (When it began, has it changed since it started, and has it ever happened before?)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9342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Chronic Stable Angina: Collaborative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Goals: to</a:t>
            </a:r>
            <a:r>
              <a:rPr lang="en-US" baseline="0" dirty="0" smtClean="0"/>
              <a:t> decrease the oxygen demand and increase the oxygen supply; reduction of risk factors</a:t>
            </a:r>
            <a:endParaRPr lang="en-US" dirty="0" smtClean="0"/>
          </a:p>
          <a:p>
            <a:endParaRPr lang="en-US" baseline="0" dirty="0"/>
          </a:p>
          <a:p>
            <a:r>
              <a:rPr lang="en-US" dirty="0" smtClean="0"/>
              <a:t>Medications: used to prevent MI and death, and to reduce symptoms</a:t>
            </a:r>
          </a:p>
          <a:p>
            <a:pPr lvl="1"/>
            <a:r>
              <a:rPr lang="en-US" dirty="0" smtClean="0"/>
              <a:t>ASA given in absence of contraindications</a:t>
            </a:r>
          </a:p>
          <a:p>
            <a:pPr lvl="1"/>
            <a:r>
              <a:rPr lang="en-US" baseline="0" dirty="0" smtClean="0"/>
              <a:t>Subli</a:t>
            </a:r>
            <a:r>
              <a:rPr lang="en-US" dirty="0" smtClean="0"/>
              <a:t>ngual Nitroglycerin</a:t>
            </a:r>
          </a:p>
          <a:p>
            <a:pPr lvl="2"/>
            <a:r>
              <a:rPr lang="en-US" dirty="0" smtClean="0"/>
              <a:t>1 tablet, relieves pain in 3-6 minutes, and lasts 30-60 minutes</a:t>
            </a:r>
          </a:p>
          <a:p>
            <a:pPr lvl="2"/>
            <a:r>
              <a:rPr lang="en-US" baseline="0" dirty="0" smtClean="0"/>
              <a:t>If</a:t>
            </a:r>
            <a:r>
              <a:rPr lang="en-US" dirty="0" smtClean="0"/>
              <a:t> symptoms worse or unchanged in 5 minutes, call EMS</a:t>
            </a:r>
          </a:p>
          <a:p>
            <a:pPr lvl="2"/>
            <a:r>
              <a:rPr lang="en-US" baseline="0" dirty="0" smtClean="0"/>
              <a:t>If</a:t>
            </a:r>
            <a:r>
              <a:rPr lang="en-US" dirty="0" smtClean="0"/>
              <a:t> treatment helps significantly, repeat every 5 minutes for a maximum of 3 doses; if not completely relived, call EMS</a:t>
            </a: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6185345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Collaborative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SL</a:t>
            </a:r>
            <a:r>
              <a:rPr lang="en-US" baseline="0" dirty="0" smtClean="0"/>
              <a:t> Nitroglycerine</a:t>
            </a:r>
          </a:p>
          <a:p>
            <a:pPr lvl="1"/>
            <a:r>
              <a:rPr lang="en-US" baseline="0" dirty="0" smtClean="0"/>
              <a:t>Should be dissolved under tongue</a:t>
            </a:r>
          </a:p>
          <a:p>
            <a:pPr lvl="1"/>
            <a:r>
              <a:rPr lang="en-US" baseline="0" dirty="0" smtClean="0"/>
              <a:t>Do not combine with drugs for ED</a:t>
            </a:r>
          </a:p>
          <a:p>
            <a:pPr lvl="1"/>
            <a:r>
              <a:rPr lang="en-US" baseline="0" dirty="0" smtClean="0"/>
              <a:t>Monitor for orthostatic hypotension</a:t>
            </a:r>
          </a:p>
          <a:p>
            <a:pPr lvl="1"/>
            <a:r>
              <a:rPr lang="en-US" baseline="0" dirty="0" smtClean="0"/>
              <a:t>Store away from light &amp; heat</a:t>
            </a:r>
          </a:p>
          <a:p>
            <a:pPr lvl="1"/>
            <a:r>
              <a:rPr lang="en-US" baseline="0" dirty="0" smtClean="0"/>
              <a:t>Replace after 6 months</a:t>
            </a:r>
          </a:p>
          <a:p>
            <a:pPr lvl="0"/>
            <a:r>
              <a:rPr lang="en-US" baseline="0" dirty="0" smtClean="0"/>
              <a:t>Long Acting Nitrates</a:t>
            </a:r>
          </a:p>
          <a:p>
            <a:pPr lvl="1"/>
            <a:r>
              <a:rPr lang="en-US" baseline="0" dirty="0" err="1" smtClean="0"/>
              <a:t>Isosorbide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moninitrate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Imdur</a:t>
            </a:r>
            <a:r>
              <a:rPr lang="en-US" baseline="0" dirty="0" smtClean="0"/>
              <a:t>)</a:t>
            </a:r>
          </a:p>
          <a:p>
            <a:pPr lvl="1"/>
            <a:r>
              <a:rPr lang="en-US" baseline="0" dirty="0" err="1" smtClean="0"/>
              <a:t>Isosorbide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dinitrate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Isodil</a:t>
            </a:r>
            <a:endParaRPr lang="en-US" baseline="0" dirty="0" smtClean="0"/>
          </a:p>
          <a:p>
            <a:pPr lvl="1"/>
            <a:r>
              <a:rPr lang="en-US" baseline="0" dirty="0" smtClean="0"/>
              <a:t>Taken to reduce incidence of attacks</a:t>
            </a:r>
          </a:p>
          <a:p>
            <a:pPr lvl="0"/>
            <a:r>
              <a:rPr lang="en-US" baseline="0" dirty="0" smtClean="0"/>
              <a:t>The predominate side effect of all nitrates is headache, d/t dilation of cerebral blood vessels</a:t>
            </a:r>
          </a:p>
          <a:p>
            <a:pPr lvl="1"/>
            <a:r>
              <a:rPr lang="en-US" baseline="0" dirty="0" smtClean="0"/>
              <a:t>Instruct patient to take with Tylenol if occurs</a:t>
            </a:r>
          </a:p>
          <a:p>
            <a:pPr lvl="0"/>
            <a:r>
              <a:rPr lang="en-US" baseline="0" dirty="0" smtClean="0"/>
              <a:t>Monitor BP after dose for a drop in BP</a:t>
            </a:r>
          </a:p>
        </p:txBody>
      </p:sp>
    </p:spTree>
    <p:extLst>
      <p:ext uri="{BB962C8B-B14F-4D97-AF65-F5344CB8AC3E}">
        <p14:creationId xmlns:p14="http://schemas.microsoft.com/office/powerpoint/2010/main" val="1600034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Collaborative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Beta-</a:t>
            </a:r>
            <a:r>
              <a:rPr lang="en-US" dirty="0" err="1" smtClean="0"/>
              <a:t>Adenergic</a:t>
            </a:r>
            <a:r>
              <a:rPr lang="en-US" baseline="0" dirty="0" smtClean="0"/>
              <a:t> Blockers: preferred for management of CSA</a:t>
            </a:r>
          </a:p>
          <a:p>
            <a:pPr lvl="1"/>
            <a:r>
              <a:rPr lang="en-US" dirty="0" smtClean="0"/>
              <a:t>Decreases myocardial contractility, HR, SVR,</a:t>
            </a:r>
            <a:r>
              <a:rPr lang="en-US" baseline="0" dirty="0" smtClean="0"/>
              <a:t> and BP which all decrease the myocardial oxygen demand</a:t>
            </a:r>
          </a:p>
          <a:p>
            <a:pPr lvl="1"/>
            <a:r>
              <a:rPr lang="en-US" baseline="0" dirty="0" smtClean="0"/>
              <a:t>Decreases M&amp;M risk in CAD, especially following MI</a:t>
            </a:r>
          </a:p>
          <a:p>
            <a:pPr lvl="1"/>
            <a:r>
              <a:rPr lang="en-US" baseline="0" dirty="0" smtClean="0"/>
              <a:t>Side Effects: </a:t>
            </a:r>
            <a:r>
              <a:rPr lang="en-US" baseline="0" dirty="0" err="1" smtClean="0"/>
              <a:t>bradycardia</a:t>
            </a:r>
            <a:r>
              <a:rPr lang="en-US" baseline="0" dirty="0" smtClean="0"/>
              <a:t>, hypotension, wheezing, GI complaints, weight gain, depression, and sexual dysfunction</a:t>
            </a:r>
          </a:p>
          <a:p>
            <a:pPr lvl="1"/>
            <a:r>
              <a:rPr lang="en-US" baseline="0" dirty="0" smtClean="0"/>
              <a:t>Contraindicated in patients with asthma, use cautiously in DM</a:t>
            </a:r>
          </a:p>
        </p:txBody>
      </p:sp>
    </p:spTree>
    <p:extLst>
      <p:ext uri="{BB962C8B-B14F-4D97-AF65-F5344CB8AC3E}">
        <p14:creationId xmlns:p14="http://schemas.microsoft.com/office/powerpoint/2010/main" val="19619770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Collaborative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Calcium</a:t>
            </a:r>
            <a:r>
              <a:rPr lang="en-US" baseline="0" dirty="0" smtClean="0"/>
              <a:t> Channel Blockers: 2</a:t>
            </a:r>
            <a:r>
              <a:rPr lang="en-US" baseline="30000" dirty="0" smtClean="0"/>
              <a:t>nd</a:t>
            </a:r>
            <a:r>
              <a:rPr lang="en-US" baseline="0" dirty="0" smtClean="0"/>
              <a:t> line treatment; used when beta-blockers are contraindicated, poorly tolerated, or ineffective</a:t>
            </a:r>
          </a:p>
          <a:p>
            <a:pPr lvl="1"/>
            <a:r>
              <a:rPr lang="en-US" dirty="0" smtClean="0"/>
              <a:t>Causes systemic vasodilation with decreased SVR</a:t>
            </a:r>
          </a:p>
          <a:p>
            <a:pPr lvl="1"/>
            <a:r>
              <a:rPr lang="en-US" dirty="0" smtClean="0"/>
              <a:t>Decreased myocardial contractility</a:t>
            </a:r>
          </a:p>
          <a:p>
            <a:pPr lvl="1"/>
            <a:r>
              <a:rPr lang="en-US" dirty="0" smtClean="0"/>
              <a:t>Coronary vasodilation causes smooth muscle relaxation and increased blood flow</a:t>
            </a:r>
          </a:p>
          <a:p>
            <a:pPr lvl="1"/>
            <a:r>
              <a:rPr lang="en-US" dirty="0" smtClean="0"/>
              <a:t>CCB potentiates digoxin</a:t>
            </a:r>
            <a:r>
              <a:rPr lang="en-US" baseline="0" dirty="0" smtClean="0"/>
              <a:t> action during 1</a:t>
            </a:r>
            <a:r>
              <a:rPr lang="en-US" baseline="30000" dirty="0" smtClean="0"/>
              <a:t>st</a:t>
            </a:r>
            <a:r>
              <a:rPr lang="en-US" baseline="0" dirty="0" smtClean="0"/>
              <a:t> week of therapy</a:t>
            </a:r>
          </a:p>
          <a:p>
            <a:pPr lvl="2"/>
            <a:r>
              <a:rPr lang="en-US" dirty="0" smtClean="0"/>
              <a:t>Monitor</a:t>
            </a:r>
            <a:r>
              <a:rPr lang="en-US" baseline="0" dirty="0" smtClean="0"/>
              <a:t> digoxin levels and for S/S of digoxin toxicity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211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Collaborative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ACE Inhibitors:</a:t>
            </a:r>
            <a:r>
              <a:rPr lang="en-US" baseline="0" dirty="0" smtClean="0"/>
              <a:t> added to patients regimen for patients at high risk for cardiac event (EF &lt;40%, DM)</a:t>
            </a:r>
          </a:p>
          <a:p>
            <a:pPr lvl="1"/>
            <a:r>
              <a:rPr lang="en-US" dirty="0" smtClean="0"/>
              <a:t>Captopril (</a:t>
            </a:r>
            <a:r>
              <a:rPr lang="en-US" dirty="0" err="1" smtClean="0"/>
              <a:t>Capoten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ARB’s:</a:t>
            </a:r>
            <a:r>
              <a:rPr lang="en-US" baseline="0" dirty="0" smtClean="0"/>
              <a:t> can be used if patient is intolerant of ACE</a:t>
            </a:r>
          </a:p>
          <a:p>
            <a:pPr lvl="1"/>
            <a:r>
              <a:rPr lang="en-US" dirty="0" err="1" smtClean="0"/>
              <a:t>Losarten</a:t>
            </a:r>
            <a:r>
              <a:rPr lang="en-US" dirty="0" smtClean="0"/>
              <a:t> (</a:t>
            </a:r>
            <a:r>
              <a:rPr lang="en-US" dirty="0" err="1" smtClean="0"/>
              <a:t>Cozaar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Sodium Current Inhibitor: for patients with inadequate response to other </a:t>
            </a:r>
            <a:r>
              <a:rPr lang="en-US" dirty="0" err="1" smtClean="0"/>
              <a:t>antianginals</a:t>
            </a:r>
            <a:endParaRPr lang="en-US" dirty="0" smtClean="0"/>
          </a:p>
          <a:p>
            <a:pPr lvl="1"/>
            <a:r>
              <a:rPr lang="en-US" dirty="0" err="1" smtClean="0"/>
              <a:t>Ranozaline</a:t>
            </a:r>
            <a:r>
              <a:rPr lang="en-US" dirty="0" smtClean="0"/>
              <a:t> (</a:t>
            </a:r>
            <a:r>
              <a:rPr lang="en-US" dirty="0" err="1" smtClean="0"/>
              <a:t>Ranexa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Prolongs</a:t>
            </a:r>
            <a:r>
              <a:rPr lang="en-US" baseline="0" dirty="0" smtClean="0"/>
              <a:t> the QT interval; contraindicated in patients with long QT or who take other drugs which prolong QT interval (Prozac)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6498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Diagnostic Studies for CAD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CXR: detects cardiac enlargement, aortic</a:t>
            </a:r>
            <a:r>
              <a:rPr lang="en-US" baseline="0" dirty="0" smtClean="0"/>
              <a:t> calcifications, and pulmonary congestion</a:t>
            </a:r>
          </a:p>
          <a:p>
            <a:r>
              <a:rPr lang="en-US" baseline="0" dirty="0" smtClean="0"/>
              <a:t>12-lead ECG: done to compare to prior ECG</a:t>
            </a:r>
          </a:p>
          <a:p>
            <a:r>
              <a:rPr lang="en-US" baseline="0" dirty="0" smtClean="0"/>
              <a:t>Labs: lipid profile to identify presence of risk factors</a:t>
            </a:r>
          </a:p>
          <a:p>
            <a:r>
              <a:rPr lang="en-US" baseline="0" dirty="0" smtClean="0"/>
              <a:t>Echocardiogram: to confirm CAD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3272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Diagnostics</a:t>
            </a:r>
            <a:r>
              <a:rPr lang="en-US" baseline="0" dirty="0" smtClean="0"/>
              <a:t> for known CAD or CSA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12-lead ECG</a:t>
            </a:r>
          </a:p>
          <a:p>
            <a:r>
              <a:rPr lang="en-US" dirty="0" smtClean="0"/>
              <a:t>Echocardiogram</a:t>
            </a:r>
          </a:p>
          <a:p>
            <a:r>
              <a:rPr lang="en-US" dirty="0" smtClean="0"/>
              <a:t>Exercise stress test</a:t>
            </a:r>
          </a:p>
          <a:p>
            <a:r>
              <a:rPr lang="en-US" dirty="0" smtClean="0"/>
              <a:t>Pharmacologic</a:t>
            </a:r>
            <a:r>
              <a:rPr lang="en-US" baseline="0" dirty="0" smtClean="0"/>
              <a:t> nuclear imaging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283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Coronary Artery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CAD:</a:t>
            </a:r>
            <a:r>
              <a:rPr lang="en-US" baseline="0" dirty="0" smtClean="0"/>
              <a:t> a blood vessel disorder included in atherosclerosis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5644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Cardiac Catheterization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Done in cases where symptoms</a:t>
            </a:r>
            <a:r>
              <a:rPr lang="en-US" baseline="0" dirty="0" smtClean="0"/>
              <a:t> worsening over time or significant amount of myocardium ischemic under stress</a:t>
            </a:r>
          </a:p>
          <a:p>
            <a:r>
              <a:rPr lang="en-US" baseline="0" dirty="0" smtClean="0"/>
              <a:t>Cardiac </a:t>
            </a:r>
            <a:r>
              <a:rPr lang="en-US" baseline="0" dirty="0" err="1" smtClean="0"/>
              <a:t>Cath</a:t>
            </a:r>
            <a:r>
              <a:rPr lang="en-US" baseline="0" dirty="0" smtClean="0"/>
              <a:t>:</a:t>
            </a:r>
            <a:r>
              <a:rPr lang="en-US" dirty="0" smtClean="0"/>
              <a:t> provides picture of heart circulation and the severity of lesions</a:t>
            </a:r>
          </a:p>
          <a:p>
            <a:r>
              <a:rPr lang="en-US" dirty="0" smtClean="0"/>
              <a:t>Elective PCI</a:t>
            </a:r>
          </a:p>
          <a:p>
            <a:pPr lvl="1"/>
            <a:r>
              <a:rPr lang="en-US" dirty="0" smtClean="0"/>
              <a:t>For coronary revascularization</a:t>
            </a:r>
          </a:p>
          <a:p>
            <a:pPr lvl="1"/>
            <a:r>
              <a:rPr lang="en-US" dirty="0" smtClean="0"/>
              <a:t>Coronary balloon angioplasty to compress plaque to wall</a:t>
            </a:r>
          </a:p>
          <a:p>
            <a:pPr lvl="1"/>
            <a:r>
              <a:rPr lang="en-US" dirty="0" smtClean="0"/>
              <a:t>LMWH to help keep it open after angioplasty</a:t>
            </a:r>
          </a:p>
          <a:p>
            <a:pPr lvl="1"/>
            <a:r>
              <a:rPr lang="en-US" dirty="0" smtClean="0"/>
              <a:t>Stents placed to help keep artery open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9252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Cardiac Catheterization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Patients given oral anticoagulant</a:t>
            </a:r>
            <a:r>
              <a:rPr lang="en-US" baseline="0" dirty="0" smtClean="0"/>
              <a:t> until the intimal lining covers the stent</a:t>
            </a:r>
          </a:p>
          <a:p>
            <a:pPr lvl="1"/>
            <a:r>
              <a:rPr lang="en-US" dirty="0" err="1" smtClean="0"/>
              <a:t>Clopidogrel</a:t>
            </a:r>
            <a:r>
              <a:rPr lang="en-US" baseline="0" dirty="0" smtClean="0"/>
              <a:t> (Plavix)</a:t>
            </a:r>
          </a:p>
          <a:p>
            <a:pPr lvl="1"/>
            <a:r>
              <a:rPr lang="en-US" baseline="0" dirty="0" err="1" smtClean="0"/>
              <a:t>Prasugrel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Effient</a:t>
            </a:r>
            <a:r>
              <a:rPr lang="en-US" baseline="0" dirty="0" smtClean="0"/>
              <a:t>)</a:t>
            </a:r>
          </a:p>
          <a:p>
            <a:pPr lvl="1"/>
            <a:r>
              <a:rPr lang="en-US" baseline="0" dirty="0" smtClean="0"/>
              <a:t>ASA</a:t>
            </a:r>
          </a:p>
          <a:p>
            <a:pPr lvl="0"/>
            <a:r>
              <a:rPr lang="en-US" dirty="0" smtClean="0"/>
              <a:t>IV infusion of glycoprotein </a:t>
            </a:r>
            <a:r>
              <a:rPr lang="en-US" dirty="0" err="1" smtClean="0"/>
              <a:t>IIa</a:t>
            </a:r>
            <a:r>
              <a:rPr lang="en-US" dirty="0" smtClean="0"/>
              <a:t>/</a:t>
            </a:r>
            <a:r>
              <a:rPr lang="en-US" dirty="0" err="1" smtClean="0"/>
              <a:t>IIIb</a:t>
            </a:r>
            <a:r>
              <a:rPr lang="en-US" baseline="0" dirty="0" smtClean="0"/>
              <a:t> receptor to prevent abrupt closure of stent</a:t>
            </a:r>
          </a:p>
          <a:p>
            <a:pPr lvl="1"/>
            <a:r>
              <a:rPr lang="en-US" dirty="0" err="1" smtClean="0"/>
              <a:t>Tirofiban</a:t>
            </a:r>
            <a:r>
              <a:rPr lang="en-US" dirty="0" smtClean="0"/>
              <a:t> (</a:t>
            </a:r>
            <a:r>
              <a:rPr lang="en-US" dirty="0" err="1" smtClean="0"/>
              <a:t>Aggrastat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Initially</a:t>
            </a:r>
            <a:r>
              <a:rPr lang="en-US" baseline="0" dirty="0" smtClean="0"/>
              <a:t> given during PCI, and continued for 12 hours after procedure</a:t>
            </a:r>
          </a:p>
          <a:p>
            <a:pPr lvl="0"/>
            <a:r>
              <a:rPr lang="en-US" dirty="0" smtClean="0"/>
              <a:t>Oral anticoagulants</a:t>
            </a:r>
            <a:r>
              <a:rPr lang="en-US" baseline="0" dirty="0" smtClean="0"/>
              <a:t> needed in combination with drug eluding stent for 12 months or longer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7108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Cardiac Catheterization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Complications</a:t>
            </a:r>
          </a:p>
          <a:p>
            <a:pPr lvl="1"/>
            <a:r>
              <a:rPr lang="en-US" dirty="0" smtClean="0"/>
              <a:t>Abrupt closure and vessel injury</a:t>
            </a:r>
          </a:p>
          <a:p>
            <a:pPr lvl="1"/>
            <a:r>
              <a:rPr lang="en-US" dirty="0" smtClean="0"/>
              <a:t>Acute MI</a:t>
            </a:r>
          </a:p>
          <a:p>
            <a:pPr lvl="1"/>
            <a:r>
              <a:rPr lang="en-US" dirty="0" smtClean="0"/>
              <a:t>Stent embolization</a:t>
            </a:r>
          </a:p>
          <a:p>
            <a:pPr lvl="1"/>
            <a:r>
              <a:rPr lang="en-US" dirty="0" smtClean="0"/>
              <a:t>Coronary spasm</a:t>
            </a:r>
          </a:p>
          <a:p>
            <a:pPr lvl="1"/>
            <a:r>
              <a:rPr lang="en-US" dirty="0" smtClean="0"/>
              <a:t>Emergent CABG</a:t>
            </a:r>
          </a:p>
          <a:p>
            <a:pPr lvl="1"/>
            <a:r>
              <a:rPr lang="en-US" dirty="0" smtClean="0"/>
              <a:t>Dysrhythmias</a:t>
            </a:r>
          </a:p>
          <a:p>
            <a:pPr lvl="0"/>
            <a:r>
              <a:rPr lang="en-US" dirty="0" smtClean="0"/>
              <a:t>Contraindicated</a:t>
            </a:r>
            <a:r>
              <a:rPr lang="en-US" baseline="0" dirty="0" smtClean="0"/>
              <a:t> in disease of 3+ vessels, or in significant left main coronary artery disease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6886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Acute Coronary Syndrome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Ischemia is prolonged and not immediately</a:t>
            </a:r>
            <a:r>
              <a:rPr lang="en-US" baseline="0" dirty="0" smtClean="0"/>
              <a:t> reversible</a:t>
            </a:r>
          </a:p>
          <a:p>
            <a:pPr lvl="1"/>
            <a:r>
              <a:rPr lang="en-US" dirty="0" smtClean="0"/>
              <a:t>Unstable angina</a:t>
            </a:r>
          </a:p>
          <a:p>
            <a:pPr lvl="1"/>
            <a:r>
              <a:rPr lang="en-US" dirty="0" smtClean="0"/>
              <a:t>Non-STEMI</a:t>
            </a:r>
          </a:p>
          <a:p>
            <a:pPr lvl="1"/>
            <a:r>
              <a:rPr lang="en-US" dirty="0" smtClean="0"/>
              <a:t>STEMI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4902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ACS: Etiology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Deterioration of once stable atherosclerotic</a:t>
            </a:r>
            <a:r>
              <a:rPr lang="en-US" baseline="0" dirty="0" smtClean="0"/>
              <a:t> plaque</a:t>
            </a:r>
          </a:p>
          <a:p>
            <a:r>
              <a:rPr lang="en-US" baseline="0" dirty="0" smtClean="0"/>
              <a:t>Plaque ruptures, exposing intima to blood and stimulates platelet aggregation and local vasoconstriction with thrombus formation</a:t>
            </a:r>
          </a:p>
          <a:p>
            <a:r>
              <a:rPr lang="en-US" baseline="0" dirty="0" smtClean="0"/>
              <a:t>Partial occlusion causes unstable angina or Non-STEMI</a:t>
            </a:r>
          </a:p>
          <a:p>
            <a:r>
              <a:rPr lang="en-US" baseline="0" dirty="0" smtClean="0"/>
              <a:t>Total occlusion results in STEMI</a:t>
            </a:r>
          </a:p>
          <a:p>
            <a:r>
              <a:rPr lang="en-US" baseline="0" dirty="0" smtClean="0"/>
              <a:t>Suspected ACS requires immediate hospitalization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2908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Unstable Angina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Chest pain, new in onset, </a:t>
            </a:r>
            <a:r>
              <a:rPr lang="en-US" dirty="0" err="1" smtClean="0"/>
              <a:t>occuring</a:t>
            </a:r>
            <a:r>
              <a:rPr lang="en-US" baseline="0" dirty="0" smtClean="0"/>
              <a:t> at rest to has a worsening pattern</a:t>
            </a:r>
          </a:p>
          <a:p>
            <a:r>
              <a:rPr lang="en-US" baseline="0" dirty="0" smtClean="0"/>
              <a:t>Patient with stable angina may develop unstable angina; UA or Non-STEMI may also be first sign of CAD</a:t>
            </a:r>
          </a:p>
          <a:p>
            <a:r>
              <a:rPr lang="en-US" baseline="0" dirty="0" smtClean="0"/>
              <a:t>Unstable angina is unpredictable and is emergency</a:t>
            </a:r>
          </a:p>
          <a:p>
            <a:r>
              <a:rPr lang="en-US" baseline="0" dirty="0" smtClean="0"/>
              <a:t>Patients with prior stable angina report significant change in pattern</a:t>
            </a:r>
          </a:p>
          <a:p>
            <a:pPr lvl="1"/>
            <a:r>
              <a:rPr lang="en-US" dirty="0" smtClean="0"/>
              <a:t>Increasing frequency,</a:t>
            </a:r>
            <a:r>
              <a:rPr lang="en-US" baseline="0" dirty="0" smtClean="0"/>
              <a:t> provoked with less exertion or at rest</a:t>
            </a:r>
          </a:p>
          <a:p>
            <a:pPr lvl="0"/>
            <a:r>
              <a:rPr lang="en-US" baseline="0" dirty="0" smtClean="0"/>
              <a:t>Patients with no prior history will report </a:t>
            </a:r>
            <a:r>
              <a:rPr lang="en-US" baseline="0" dirty="0" err="1" smtClean="0"/>
              <a:t>anginal</a:t>
            </a:r>
            <a:r>
              <a:rPr lang="en-US" baseline="0" dirty="0" smtClean="0"/>
              <a:t> pain that progressed rapidly in past hours, days, or weeks, usually culminating in pain at rest</a:t>
            </a:r>
          </a:p>
          <a:p>
            <a:pPr marL="0" lvl="0" indent="0">
              <a:buNone/>
            </a:pP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7411780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Myocardial Infarction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Occurs d/t sustained ischemia causing irreversible</a:t>
            </a:r>
            <a:r>
              <a:rPr lang="en-US" baseline="0" dirty="0" smtClean="0"/>
              <a:t> cell death (necrosis)</a:t>
            </a:r>
          </a:p>
          <a:p>
            <a:pPr lvl="1"/>
            <a:r>
              <a:rPr lang="en-US" dirty="0" smtClean="0"/>
              <a:t>80-90% of all MI’s are secondary to thrombus formation</a:t>
            </a:r>
          </a:p>
          <a:p>
            <a:pPr lvl="1"/>
            <a:r>
              <a:rPr lang="en-US" dirty="0" smtClean="0"/>
              <a:t>Thrombus develops, perfusion to myocardium distal to thrombus is halted, resulting in necrosis</a:t>
            </a:r>
          </a:p>
          <a:p>
            <a:pPr lvl="1"/>
            <a:r>
              <a:rPr lang="en-US" dirty="0" smtClean="0"/>
              <a:t>Contractile function</a:t>
            </a:r>
            <a:r>
              <a:rPr lang="en-US" baseline="0" dirty="0" smtClean="0"/>
              <a:t> in necrotic area stops</a:t>
            </a:r>
          </a:p>
          <a:p>
            <a:pPr lvl="1"/>
            <a:r>
              <a:rPr lang="en-US" baseline="0" dirty="0" smtClean="0"/>
              <a:t>Degree of altered function depends on area involved and size of infarct</a:t>
            </a:r>
          </a:p>
          <a:p>
            <a:pPr lvl="1"/>
            <a:r>
              <a:rPr lang="en-US" baseline="0" dirty="0" smtClean="0"/>
              <a:t>Most MI’s include some portion of left ventricle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0336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Myocardial Infarction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Cardiac cells can tolerate ischemia for 20 minutes</a:t>
            </a:r>
            <a:r>
              <a:rPr lang="en-US" baseline="0" dirty="0" smtClean="0"/>
              <a:t> before cellular death begins</a:t>
            </a:r>
          </a:p>
          <a:p>
            <a:pPr lvl="1"/>
            <a:r>
              <a:rPr lang="en-US" dirty="0" smtClean="0"/>
              <a:t>First area to be affected is </a:t>
            </a:r>
            <a:r>
              <a:rPr lang="en-US" dirty="0" err="1" smtClean="0"/>
              <a:t>subendocardium</a:t>
            </a:r>
            <a:r>
              <a:rPr lang="en-US" dirty="0" smtClean="0"/>
              <a:t> (innermost layer</a:t>
            </a:r>
            <a:r>
              <a:rPr lang="en-US" baseline="0" dirty="0" smtClean="0"/>
              <a:t> of the muscle)</a:t>
            </a:r>
          </a:p>
          <a:p>
            <a:pPr lvl="1"/>
            <a:r>
              <a:rPr lang="en-US" baseline="0" dirty="0" smtClean="0"/>
              <a:t>With persisting ischemia, the entire thickness will die within 4-6 hours</a:t>
            </a:r>
          </a:p>
          <a:p>
            <a:pPr lvl="2"/>
            <a:r>
              <a:rPr lang="en-US" dirty="0" smtClean="0"/>
              <a:t>If partial occlusion, may take up to 12 hours</a:t>
            </a:r>
          </a:p>
          <a:p>
            <a:pPr lvl="0"/>
            <a:r>
              <a:rPr lang="en-US" dirty="0" smtClean="0"/>
              <a:t>Infarctions are described on location of damage</a:t>
            </a:r>
          </a:p>
          <a:p>
            <a:pPr lvl="1"/>
            <a:r>
              <a:rPr lang="en-US" dirty="0" smtClean="0"/>
              <a:t>Location correlates to the coronary artery involved</a:t>
            </a:r>
          </a:p>
          <a:p>
            <a:pPr lvl="0"/>
            <a:r>
              <a:rPr lang="en-US" dirty="0" smtClean="0"/>
              <a:t>Amount</a:t>
            </a:r>
            <a:r>
              <a:rPr lang="en-US" baseline="0" dirty="0" smtClean="0"/>
              <a:t> of preexisting collateral circulation influences the severity of MI</a:t>
            </a:r>
          </a:p>
          <a:p>
            <a:pPr lvl="1"/>
            <a:r>
              <a:rPr lang="en-US" dirty="0" smtClean="0"/>
              <a:t>This is why younger patients tend to have higher mortality level</a:t>
            </a:r>
            <a:r>
              <a:rPr lang="en-US" baseline="0" dirty="0" smtClean="0"/>
              <a:t> than older patient, with same level of damage</a:t>
            </a:r>
          </a:p>
          <a:p>
            <a:pPr lvl="1"/>
            <a:r>
              <a:rPr lang="en-US" baseline="0" dirty="0" smtClean="0"/>
              <a:t>A patient who has been symptomatic for years will have had time to develop collateral circulation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0444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Manifestations of 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Pain: severe, immobilizing chest pain not relieved by rest,</a:t>
            </a:r>
            <a:r>
              <a:rPr lang="en-US" baseline="0" dirty="0" smtClean="0"/>
              <a:t> position change, or nitrates is the hallmark of MI</a:t>
            </a:r>
          </a:p>
          <a:p>
            <a:pPr lvl="0"/>
            <a:r>
              <a:rPr lang="en-US" dirty="0" smtClean="0"/>
              <a:t>May</a:t>
            </a:r>
            <a:r>
              <a:rPr lang="en-US" baseline="0" dirty="0" smtClean="0"/>
              <a:t> occur while active or at rest; often occur in early morning hours</a:t>
            </a:r>
          </a:p>
          <a:p>
            <a:pPr lvl="0"/>
            <a:r>
              <a:rPr lang="en-US" baseline="0" dirty="0" smtClean="0"/>
              <a:t>Typically last 20 minutes or longer</a:t>
            </a:r>
          </a:p>
          <a:p>
            <a:pPr lvl="0"/>
            <a:r>
              <a:rPr lang="en-US" baseline="0" dirty="0" smtClean="0"/>
              <a:t>Atypical S/S: (women, DM, elderly) discomfort, weakness, SOB, fatigue, silent (asymptomatic), dyspnea, change in LOC, pulmonary edema, dizziness, dysrhythmia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7066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Manifestations</a:t>
            </a:r>
            <a:r>
              <a:rPr lang="en-US" baseline="0" dirty="0" smtClean="0"/>
              <a:t> of 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Sympathetic Nervous system stimulation</a:t>
            </a:r>
          </a:p>
          <a:p>
            <a:pPr lvl="1"/>
            <a:r>
              <a:rPr lang="en-US" dirty="0" smtClean="0"/>
              <a:t>During initial MI, ischemic myocardial cells release norepinephrine and epinephrine normally found in cells</a:t>
            </a:r>
          </a:p>
          <a:p>
            <a:pPr lvl="2"/>
            <a:r>
              <a:rPr lang="en-US" dirty="0" smtClean="0"/>
              <a:t>Causes release of glycogen, diaphoresis, and vasoconstriction of blood vessels</a:t>
            </a:r>
          </a:p>
          <a:p>
            <a:pPr lvl="3"/>
            <a:r>
              <a:rPr lang="en-US" dirty="0" smtClean="0"/>
              <a:t>Patient may be ashen, clammy, and cool to touch</a:t>
            </a:r>
          </a:p>
          <a:p>
            <a:pPr marL="36576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05979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Atherosclerosis</a:t>
            </a:r>
            <a:r>
              <a:rPr lang="en-US" baseline="0" dirty="0" smtClean="0"/>
              <a:t> is the major cause of CAD</a:t>
            </a:r>
          </a:p>
          <a:p>
            <a:pPr lvl="1"/>
            <a:r>
              <a:rPr lang="en-US" dirty="0" smtClean="0"/>
              <a:t>Characterized</a:t>
            </a:r>
            <a:r>
              <a:rPr lang="en-US" baseline="0" dirty="0" smtClean="0"/>
              <a:t> by focal deposits of cholesterol &amp; lipids within intimal wall of the artery</a:t>
            </a:r>
          </a:p>
          <a:p>
            <a:pPr lvl="1"/>
            <a:r>
              <a:rPr lang="en-US" baseline="0" dirty="0" smtClean="0"/>
              <a:t>Inflammation and endothelial injury play central role in development of atherosclerosis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628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Cardiovascular Manifestations of 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BP &amp; HR elevated initially</a:t>
            </a:r>
          </a:p>
          <a:p>
            <a:pPr lvl="1"/>
            <a:r>
              <a:rPr lang="en-US" dirty="0" smtClean="0"/>
              <a:t>BP later drops due to decreased CO</a:t>
            </a:r>
          </a:p>
          <a:p>
            <a:r>
              <a:rPr lang="en-US" dirty="0" smtClean="0"/>
              <a:t>May cause decreased renal perfusion and urine output</a:t>
            </a:r>
          </a:p>
          <a:p>
            <a:r>
              <a:rPr lang="en-US" dirty="0" smtClean="0"/>
              <a:t>Crackles may suggest left ventricular dysfunction</a:t>
            </a:r>
          </a:p>
          <a:p>
            <a:r>
              <a:rPr lang="en-US" dirty="0" smtClean="0"/>
              <a:t>JVD, hepatic engorgement, and peripheral</a:t>
            </a:r>
            <a:r>
              <a:rPr lang="en-US" baseline="0" dirty="0" smtClean="0"/>
              <a:t> edema may indicate right dysfunction</a:t>
            </a:r>
          </a:p>
          <a:p>
            <a:r>
              <a:rPr lang="en-US" baseline="0" dirty="0" smtClean="0"/>
              <a:t>Abnormal heart sounds that may seem distant</a:t>
            </a:r>
          </a:p>
          <a:p>
            <a:r>
              <a:rPr lang="en-US" baseline="0" dirty="0" smtClean="0"/>
              <a:t>S3 &amp; S4 sounds</a:t>
            </a:r>
          </a:p>
          <a:p>
            <a:r>
              <a:rPr lang="en-US" baseline="0" dirty="0" smtClean="0"/>
              <a:t>Loud, </a:t>
            </a:r>
            <a:r>
              <a:rPr lang="en-US" baseline="0" dirty="0" err="1" smtClean="0"/>
              <a:t>holosystolic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murmer</a:t>
            </a:r>
            <a:r>
              <a:rPr lang="en-US" baseline="0" dirty="0" smtClean="0"/>
              <a:t> may indicate </a:t>
            </a:r>
            <a:r>
              <a:rPr lang="en-US" baseline="0" dirty="0" err="1" smtClean="0"/>
              <a:t>septal</a:t>
            </a:r>
            <a:r>
              <a:rPr lang="en-US" baseline="0" dirty="0" smtClean="0"/>
              <a:t> defect or mitral valve dysfunction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930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manifestations of 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Nausea and vomiting</a:t>
            </a:r>
          </a:p>
          <a:p>
            <a:pPr lvl="1"/>
            <a:r>
              <a:rPr lang="en-US" dirty="0" smtClean="0"/>
              <a:t>May</a:t>
            </a:r>
            <a:r>
              <a:rPr lang="en-US" baseline="0" dirty="0" smtClean="0"/>
              <a:t> be caused by reflex stimulation d/t severe pain</a:t>
            </a:r>
          </a:p>
          <a:p>
            <a:pPr lvl="1"/>
            <a:r>
              <a:rPr lang="en-US" baseline="0" dirty="0" smtClean="0"/>
              <a:t>Vasovagal reflexes initiated from affected area of myocardium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Fever</a:t>
            </a:r>
          </a:p>
          <a:p>
            <a:pPr lvl="1"/>
            <a:r>
              <a:rPr lang="en-US" dirty="0" smtClean="0"/>
              <a:t>Increased up to 100.4° for first 24</a:t>
            </a:r>
            <a:r>
              <a:rPr lang="en-US" baseline="0" dirty="0" smtClean="0"/>
              <a:t> hours</a:t>
            </a:r>
          </a:p>
          <a:p>
            <a:pPr lvl="2"/>
            <a:r>
              <a:rPr lang="en-US" dirty="0" smtClean="0"/>
              <a:t>May last up to 1 week d/t inflammatory response d/t myocardial cell</a:t>
            </a:r>
            <a:r>
              <a:rPr lang="en-US" baseline="0" dirty="0" smtClean="0"/>
              <a:t> death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0079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Healing</a:t>
            </a:r>
            <a:r>
              <a:rPr lang="en-US" baseline="0" dirty="0" smtClean="0"/>
              <a:t> Process after 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Necrotic zone noted by ECG changes (ST</a:t>
            </a:r>
            <a:r>
              <a:rPr lang="en-US" baseline="0" dirty="0" smtClean="0"/>
              <a:t> segment elevation, pathologic Q-wave</a:t>
            </a:r>
          </a:p>
          <a:p>
            <a:r>
              <a:rPr lang="en-US" baseline="0" dirty="0" smtClean="0"/>
              <a:t>10-14 days after MI, new scar tissue is weak and </a:t>
            </a:r>
            <a:r>
              <a:rPr lang="en-US" baseline="0" dirty="0" err="1" smtClean="0"/>
              <a:t>vunerable</a:t>
            </a:r>
            <a:r>
              <a:rPr lang="en-US" baseline="0" dirty="0" smtClean="0"/>
              <a:t> to increased stress</a:t>
            </a:r>
          </a:p>
          <a:p>
            <a:r>
              <a:rPr lang="en-US" baseline="0" dirty="0" smtClean="0"/>
              <a:t>By 6 weeks, scar tissue is formed and considered to be healed</a:t>
            </a:r>
          </a:p>
          <a:p>
            <a:pPr lvl="1"/>
            <a:r>
              <a:rPr lang="en-US" dirty="0" smtClean="0"/>
              <a:t>There is less compliance of tissue</a:t>
            </a:r>
          </a:p>
          <a:p>
            <a:pPr lvl="1"/>
            <a:r>
              <a:rPr lang="en-US" dirty="0" smtClean="0"/>
              <a:t>Manifests uncoordinated</a:t>
            </a:r>
            <a:r>
              <a:rPr lang="en-US" baseline="0" dirty="0" smtClean="0"/>
              <a:t> wall motion, ventricular dysfunction, or HF</a:t>
            </a:r>
          </a:p>
          <a:p>
            <a:pPr lvl="2"/>
            <a:r>
              <a:rPr lang="en-US" dirty="0" smtClean="0"/>
              <a:t>Normal</a:t>
            </a:r>
            <a:r>
              <a:rPr lang="en-US" baseline="0" dirty="0" smtClean="0"/>
              <a:t> myocardial tissue attempts to compensate; results in hypertrophy and dilated ventricles</a:t>
            </a:r>
          </a:p>
          <a:p>
            <a:pPr lvl="2"/>
            <a:r>
              <a:rPr lang="en-US" baseline="0" dirty="0" smtClean="0"/>
              <a:t>Called ventricular </a:t>
            </a:r>
            <a:r>
              <a:rPr lang="en-US" baseline="0" dirty="0" err="1" smtClean="0"/>
              <a:t>remodelin</a:t>
            </a:r>
            <a:endParaRPr lang="en-US" baseline="0" dirty="0" smtClean="0"/>
          </a:p>
          <a:p>
            <a:pPr lvl="2"/>
            <a:r>
              <a:rPr lang="en-US" baseline="0" dirty="0" smtClean="0"/>
              <a:t>Can lead to development of late HF, especially in cases of other atherosclerotic coronary arteries and anterior MI</a:t>
            </a:r>
          </a:p>
        </p:txBody>
      </p:sp>
    </p:spTree>
    <p:extLst>
      <p:ext uri="{BB962C8B-B14F-4D97-AF65-F5344CB8AC3E}">
        <p14:creationId xmlns:p14="http://schemas.microsoft.com/office/powerpoint/2010/main" val="42913726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Collaborative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8949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Varient</a:t>
            </a:r>
            <a:r>
              <a:rPr lang="en-US" baseline="0" dirty="0" smtClean="0"/>
              <a:t> Angina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0592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</a:t>
            </a:r>
            <a:r>
              <a:rPr lang="en-US" dirty="0" err="1" smtClean="0"/>
              <a:t>Stemi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633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Stemi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8415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Diagnostic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Labs</a:t>
            </a:r>
          </a:p>
          <a:p>
            <a:r>
              <a:rPr lang="en-US" dirty="0" smtClean="0"/>
              <a:t>ECG</a:t>
            </a:r>
          </a:p>
          <a:p>
            <a:r>
              <a:rPr lang="en-US" dirty="0" smtClean="0"/>
              <a:t>Stress Test</a:t>
            </a:r>
          </a:p>
          <a:p>
            <a:r>
              <a:rPr lang="en-US" dirty="0" err="1" smtClean="0"/>
              <a:t>Holter</a:t>
            </a:r>
            <a:r>
              <a:rPr lang="en-US" dirty="0" smtClean="0"/>
              <a:t> Monitor</a:t>
            </a:r>
          </a:p>
          <a:p>
            <a:r>
              <a:rPr lang="en-US" dirty="0" smtClean="0"/>
              <a:t>Myocardial Imaging</a:t>
            </a:r>
          </a:p>
          <a:p>
            <a:r>
              <a:rPr lang="en-US" dirty="0" smtClean="0"/>
              <a:t>Echocardiogram</a:t>
            </a:r>
          </a:p>
          <a:p>
            <a:r>
              <a:rPr lang="en-US" dirty="0" smtClean="0"/>
              <a:t>Cardiac Catheterization</a:t>
            </a:r>
          </a:p>
          <a:p>
            <a:r>
              <a:rPr lang="en-US" dirty="0" smtClean="0"/>
              <a:t>EPS Studies</a:t>
            </a:r>
          </a:p>
        </p:txBody>
      </p:sp>
    </p:spTree>
    <p:extLst>
      <p:ext uri="{BB962C8B-B14F-4D97-AF65-F5344CB8AC3E}">
        <p14:creationId xmlns:p14="http://schemas.microsoft.com/office/powerpoint/2010/main" val="29281732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Measures for ACS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Pain Control</a:t>
            </a:r>
          </a:p>
          <a:p>
            <a:r>
              <a:rPr lang="en-US" dirty="0" smtClean="0"/>
              <a:t>Promote Tissue Perfusion</a:t>
            </a:r>
          </a:p>
          <a:p>
            <a:r>
              <a:rPr lang="en-US" dirty="0" smtClean="0"/>
              <a:t>Reduce</a:t>
            </a:r>
            <a:r>
              <a:rPr lang="en-US" baseline="0" dirty="0" smtClean="0"/>
              <a:t> Anxiety</a:t>
            </a:r>
          </a:p>
          <a:p>
            <a:r>
              <a:rPr lang="en-US" baseline="0" dirty="0" smtClean="0"/>
              <a:t>Promote Activity Tolerance</a:t>
            </a:r>
          </a:p>
          <a:p>
            <a:r>
              <a:rPr lang="en-US" baseline="0" dirty="0" smtClean="0"/>
              <a:t>Sexuality</a:t>
            </a:r>
          </a:p>
        </p:txBody>
      </p:sp>
    </p:spTree>
    <p:extLst>
      <p:ext uri="{BB962C8B-B14F-4D97-AF65-F5344CB8AC3E}">
        <p14:creationId xmlns:p14="http://schemas.microsoft.com/office/powerpoint/2010/main" val="22541127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Interventional Treatment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16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Pathophysiology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Injury to endothelial lining cause local inflammatory response</a:t>
            </a:r>
          </a:p>
          <a:p>
            <a:pPr lvl="1"/>
            <a:r>
              <a:rPr lang="en-US" dirty="0" smtClean="0"/>
              <a:t>Tobacco, hyperlipidemia, HTN, DM, </a:t>
            </a:r>
            <a:r>
              <a:rPr lang="en-US" dirty="0" err="1" smtClean="0"/>
              <a:t>hyperhomocystenemia</a:t>
            </a:r>
            <a:r>
              <a:rPr lang="en-US" dirty="0" smtClean="0"/>
              <a:t>,</a:t>
            </a:r>
            <a:r>
              <a:rPr lang="en-US" baseline="0" dirty="0" smtClean="0"/>
              <a:t> and infection</a:t>
            </a:r>
          </a:p>
          <a:p>
            <a:r>
              <a:rPr lang="en-US" dirty="0" smtClean="0"/>
              <a:t>C-reactive protein is produced by liver; non-specific marker of inflammation</a:t>
            </a:r>
          </a:p>
          <a:p>
            <a:pPr lvl="1"/>
            <a:r>
              <a:rPr lang="en-US" dirty="0" smtClean="0"/>
              <a:t>Chronic elevations associated with unstable plaques and oxidation of LDL</a:t>
            </a:r>
          </a:p>
          <a:p>
            <a:pPr lvl="1"/>
            <a:r>
              <a:rPr lang="en-US" dirty="0" smtClean="0"/>
              <a:t>Leads to increased uptake my macrophages in endothelial lining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70160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Complications of AMI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Ventricular Aneurysm</a:t>
            </a:r>
          </a:p>
          <a:p>
            <a:r>
              <a:rPr lang="en-US" dirty="0" smtClean="0"/>
              <a:t>Myocardial</a:t>
            </a:r>
            <a:r>
              <a:rPr lang="en-US" baseline="0" dirty="0" smtClean="0"/>
              <a:t> Rupture</a:t>
            </a:r>
          </a:p>
          <a:p>
            <a:r>
              <a:rPr lang="en-US" baseline="0" dirty="0" smtClean="0"/>
              <a:t>Pericarditis</a:t>
            </a:r>
          </a:p>
          <a:p>
            <a:r>
              <a:rPr lang="en-US" baseline="0" dirty="0" smtClean="0"/>
              <a:t>Dressler’s Syndrome</a:t>
            </a:r>
          </a:p>
          <a:p>
            <a:r>
              <a:rPr lang="en-US" baseline="0" dirty="0" smtClean="0"/>
              <a:t>Cardiogenic Shock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571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Pathophysiology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Fatty streak: the beginning</a:t>
            </a:r>
            <a:r>
              <a:rPr lang="en-US" baseline="0" dirty="0" smtClean="0"/>
              <a:t> of the atherosclerosis disease process; can reverse the process with treatment to lower LDL</a:t>
            </a:r>
          </a:p>
          <a:p>
            <a:r>
              <a:rPr lang="en-US" baseline="0" dirty="0" smtClean="0"/>
              <a:t>Fibrous Plaque: beginning of progressive changes in the wall of the vessel</a:t>
            </a:r>
          </a:p>
          <a:p>
            <a:pPr lvl="1"/>
            <a:r>
              <a:rPr lang="en-US" dirty="0" smtClean="0"/>
              <a:t>LDL’s and growth factor from platelets</a:t>
            </a:r>
            <a:r>
              <a:rPr lang="en-US" baseline="0" dirty="0" smtClean="0"/>
              <a:t> cause smooth muscle proliferation and thickening of the wall of vessel</a:t>
            </a:r>
          </a:p>
          <a:p>
            <a:pPr lvl="1"/>
            <a:r>
              <a:rPr lang="en-US" baseline="0" dirty="0" smtClean="0"/>
              <a:t>Results in narrowed vessel lumen and decreased peripheral tissue perfusion</a:t>
            </a:r>
          </a:p>
          <a:p>
            <a:pPr lvl="0"/>
            <a:r>
              <a:rPr lang="en-US" dirty="0" smtClean="0"/>
              <a:t>Complicated</a:t>
            </a:r>
            <a:r>
              <a:rPr lang="en-US" baseline="0" dirty="0" smtClean="0"/>
              <a:t> Lesion: final stage and most dangerous</a:t>
            </a:r>
          </a:p>
          <a:p>
            <a:pPr lvl="1"/>
            <a:r>
              <a:rPr lang="en-US" dirty="0" smtClean="0"/>
              <a:t>Plaque</a:t>
            </a:r>
            <a:r>
              <a:rPr lang="en-US" baseline="0" dirty="0" smtClean="0"/>
              <a:t> instability, ulceration, and rupture</a:t>
            </a:r>
          </a:p>
          <a:p>
            <a:pPr lvl="1"/>
            <a:r>
              <a:rPr lang="en-US" baseline="0" dirty="0" smtClean="0"/>
              <a:t>Platelets occur in large numbers when the lining is damaged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48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Pathophysiology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Platelets cause the formation of a</a:t>
            </a:r>
            <a:r>
              <a:rPr lang="en-US" baseline="0" dirty="0" smtClean="0"/>
              <a:t> thrombus</a:t>
            </a:r>
          </a:p>
          <a:p>
            <a:r>
              <a:rPr lang="en-US" baseline="0" dirty="0" smtClean="0"/>
              <a:t>Activation of exposed platelets causes expression of glycoprotein </a:t>
            </a:r>
            <a:r>
              <a:rPr lang="en-US" baseline="0" dirty="0" err="1" smtClean="0"/>
              <a:t>IIb</a:t>
            </a:r>
            <a:r>
              <a:rPr lang="en-US" baseline="0" dirty="0" smtClean="0"/>
              <a:t>/</a:t>
            </a:r>
            <a:r>
              <a:rPr lang="en-US" baseline="0" dirty="0" err="1" smtClean="0"/>
              <a:t>IIIa</a:t>
            </a:r>
            <a:r>
              <a:rPr lang="en-US" baseline="0" dirty="0" smtClean="0"/>
              <a:t> receptors that bind fibrinogen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718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Collateral Circulation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Collateral circulation is the anastomosis and connections that develop between blood vessels</a:t>
            </a:r>
          </a:p>
          <a:p>
            <a:r>
              <a:rPr lang="en-US" dirty="0" smtClean="0"/>
              <a:t>2 factors increase collateral circulation</a:t>
            </a:r>
          </a:p>
          <a:p>
            <a:pPr lvl="1"/>
            <a:r>
              <a:rPr lang="en-US" dirty="0" smtClean="0"/>
              <a:t>Angiogenesis: inherited predisposition to develop new blood vessels</a:t>
            </a:r>
          </a:p>
          <a:p>
            <a:pPr lvl="1"/>
            <a:r>
              <a:rPr lang="en-US" dirty="0" smtClean="0"/>
              <a:t>Presence of chronic ischemia over a long period of time which causes the blood vessels to form</a:t>
            </a:r>
          </a:p>
          <a:p>
            <a:pPr lvl="2"/>
            <a:r>
              <a:rPr lang="en-US" dirty="0" smtClean="0"/>
              <a:t>Allows for development of adequate tissue perfusion to the myocardium</a:t>
            </a:r>
          </a:p>
          <a:p>
            <a:pPr lvl="2"/>
            <a:r>
              <a:rPr lang="en-US" dirty="0" smtClean="0"/>
              <a:t>Patients with sudden onset ACS often have worse outcome than chronic, since there was not time to form collateral blood vessels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585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Stable Angina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Chronic, stable chest pain syndrome</a:t>
            </a:r>
          </a:p>
          <a:p>
            <a:r>
              <a:rPr lang="en-US" dirty="0" smtClean="0"/>
              <a:t>Angina: clinical manifestation of reversible myocardial ischemia</a:t>
            </a:r>
          </a:p>
          <a:p>
            <a:pPr lvl="1"/>
            <a:r>
              <a:rPr lang="en-US" dirty="0" smtClean="0"/>
              <a:t>Lactic acid builds up and irritates myocardial nerve fibers, causing</a:t>
            </a:r>
            <a:r>
              <a:rPr lang="en-US" baseline="0" dirty="0" smtClean="0"/>
              <a:t> pain</a:t>
            </a:r>
          </a:p>
          <a:p>
            <a:pPr lvl="1"/>
            <a:r>
              <a:rPr lang="en-US" baseline="0" dirty="0" smtClean="0"/>
              <a:t>Caused by increased demand or decreased supply</a:t>
            </a:r>
          </a:p>
          <a:p>
            <a:pPr lvl="2"/>
            <a:r>
              <a:rPr lang="en-US" dirty="0" smtClean="0"/>
              <a:t>Insufficient blood flow due to atherosclerosis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267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Chronic Stable Angina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Chest pain occurs intermittently over a long period of time</a:t>
            </a:r>
          </a:p>
          <a:p>
            <a:r>
              <a:rPr lang="en-US" dirty="0" smtClean="0"/>
              <a:t>Same pattern of onset</a:t>
            </a:r>
            <a:r>
              <a:rPr lang="en-US" baseline="0" dirty="0" smtClean="0"/>
              <a:t> and duration</a:t>
            </a:r>
          </a:p>
          <a:p>
            <a:r>
              <a:rPr lang="en-US" baseline="0" dirty="0" smtClean="0"/>
              <a:t>Lasts 5-15 minutes, and is relieved when precipitating activity is stopped</a:t>
            </a:r>
          </a:p>
          <a:p>
            <a:r>
              <a:rPr lang="en-US" baseline="0" dirty="0" smtClean="0"/>
              <a:t>ECG may show ST segment depression and/or T-wave inversion</a:t>
            </a:r>
          </a:p>
          <a:p>
            <a:r>
              <a:rPr lang="en-US" baseline="0" dirty="0" smtClean="0"/>
              <a:t>Usually controlled by medications on an outpatient basis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6502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114</TotalTime>
  <Words>1914</Words>
  <Application>Microsoft Office PowerPoint</Application>
  <PresentationFormat>On-screen Show (4:3)</PresentationFormat>
  <Paragraphs>252</Paragraphs>
  <Slides>40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Oriel</vt:lpstr>
      <vt:lpstr>Nursing Care of Adults III Critical Care</vt:lpstr>
      <vt:lpstr>Coronary Artery Disease</vt:lpstr>
      <vt:lpstr>Etiology</vt:lpstr>
      <vt:lpstr>Pathophysiology</vt:lpstr>
      <vt:lpstr>Pathophysiology</vt:lpstr>
      <vt:lpstr>Pathophysiology </vt:lpstr>
      <vt:lpstr>Collateral Circulation</vt:lpstr>
      <vt:lpstr>Stable Angina</vt:lpstr>
      <vt:lpstr>Chronic Stable Angina</vt:lpstr>
      <vt:lpstr>Types of Chronic, Stable Angina</vt:lpstr>
      <vt:lpstr>Types of chronic, stable angina</vt:lpstr>
      <vt:lpstr>PQRST Assessment of angina</vt:lpstr>
      <vt:lpstr>Chronic Stable Angina: Collaborative Care</vt:lpstr>
      <vt:lpstr>Collaborative Care</vt:lpstr>
      <vt:lpstr>Collaborative Care</vt:lpstr>
      <vt:lpstr>Collaborative Care</vt:lpstr>
      <vt:lpstr>Collaborative Care</vt:lpstr>
      <vt:lpstr>Diagnostic Studies for CAD</vt:lpstr>
      <vt:lpstr>Diagnostics for known CAD or CSA</vt:lpstr>
      <vt:lpstr>Cardiac Catheterization</vt:lpstr>
      <vt:lpstr>Cardiac Catheterization</vt:lpstr>
      <vt:lpstr>Cardiac Catheterization</vt:lpstr>
      <vt:lpstr>Acute Coronary Syndrome</vt:lpstr>
      <vt:lpstr>ACS: Etiology</vt:lpstr>
      <vt:lpstr>Unstable Angina</vt:lpstr>
      <vt:lpstr>Myocardial Infarction</vt:lpstr>
      <vt:lpstr>Myocardial Infarction</vt:lpstr>
      <vt:lpstr>Clinical Manifestations of MI</vt:lpstr>
      <vt:lpstr>Clinical Manifestations of MI</vt:lpstr>
      <vt:lpstr>Cardiovascular Manifestations of MI</vt:lpstr>
      <vt:lpstr>Clinical manifestations of MI</vt:lpstr>
      <vt:lpstr>Healing Process after MI</vt:lpstr>
      <vt:lpstr>Collaborative Care</vt:lpstr>
      <vt:lpstr>Varient Angina</vt:lpstr>
      <vt:lpstr>Non-Stemi</vt:lpstr>
      <vt:lpstr>Stemi</vt:lpstr>
      <vt:lpstr>Diagnostic tests</vt:lpstr>
      <vt:lpstr>Nursing Measures for ACS</vt:lpstr>
      <vt:lpstr>Interventional Treatment Options</vt:lpstr>
      <vt:lpstr>Complications of AMI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Acct For School Lab</dc:creator>
  <cp:lastModifiedBy>Acct For School Lab</cp:lastModifiedBy>
  <cp:revision>10</cp:revision>
  <dcterms:created xsi:type="dcterms:W3CDTF">2013-02-25T19:12:30Z</dcterms:created>
  <dcterms:modified xsi:type="dcterms:W3CDTF">2013-02-25T21:07:17Z</dcterms:modified>
</cp:coreProperties>
</file>