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88" r:id="rId34"/>
    <p:sldId id="289" r:id="rId35"/>
    <p:sldId id="290" r:id="rId36"/>
    <p:sldId id="292" r:id="rId37"/>
    <p:sldId id="294" r:id="rId38"/>
    <p:sldId id="287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104" d="100"/>
          <a:sy n="104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47CA2-2CF5-4E56-B0E5-751FDA680C9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E8395-D88B-4D26-BF5D-9B795E186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8395-D88B-4D26-BF5D-9B795E18694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8395-D88B-4D26-BF5D-9B795E18694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Townsend:  Fifth Ed.</a:t>
            </a:r>
          </a:p>
          <a:p>
            <a:r>
              <a:rPr lang="en-US" dirty="0" smtClean="0"/>
              <a:t>Pages 378-382</a:t>
            </a:r>
          </a:p>
          <a:p>
            <a:r>
              <a:rPr lang="en-US" dirty="0" smtClean="0"/>
              <a:t>Read</a:t>
            </a:r>
            <a:r>
              <a:rPr lang="en-US" baseline="0" dirty="0" smtClean="0"/>
              <a:t> and review each treatment modality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8395-D88B-4D26-BF5D-9B795E18694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8395-D88B-4D26-BF5D-9B795E186942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AB9D66-18FC-44EA-8C13-48C9160E6556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568A-A809-4CD1-BCE7-A05139453B61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A3B08-3A7B-41B6-9C65-BC420E784E8B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E6E4F-E824-4E6A-A81C-5BC80C67CC06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C96E5-EE96-45EF-AC7A-CBCFB41FD974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75C93-1EB7-46FE-8D10-76D47F71C1BE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5F39E-31EF-4C9D-A5BE-AF9493B98843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2CAA89-B541-4E55-9E82-1A0BB9CF8E51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42639-BF70-4176-BD2F-9D0105891EF8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97EE19-811A-45DA-BA41-2D7D020C2D05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028222-7540-4950-9B60-8863090076B0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143BDA-0DF3-4B53-991B-987E86595D87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AC1FB3-9746-47C6-84E5-9BD8E48F2F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MOOD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ESSENTIALS OF PSYCHIATRIC</a:t>
            </a:r>
          </a:p>
          <a:p>
            <a:r>
              <a:rPr lang="en-US" dirty="0" smtClean="0"/>
              <a:t>MENTAL HEALTH NURSING, 5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MARY C. TOWNSEND</a:t>
            </a:r>
          </a:p>
          <a:p>
            <a:r>
              <a:rPr lang="en-US" dirty="0" smtClean="0"/>
              <a:t>CHAP. 15 &amp; 16</a:t>
            </a:r>
          </a:p>
          <a:p>
            <a:r>
              <a:rPr lang="en-US" dirty="0" smtClean="0"/>
              <a:t>AMY M. ROCKWELL, MSN, 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Neuroendocrine disturbances</a:t>
            </a:r>
            <a:endParaRPr lang="en-US" dirty="0" smtClean="0"/>
          </a:p>
          <a:p>
            <a:pPr lvl="1"/>
            <a:r>
              <a:rPr lang="en-US" dirty="0" smtClean="0"/>
              <a:t>Possible failure within the hypothalamic-pituitary-adrenocortical axis</a:t>
            </a:r>
          </a:p>
          <a:p>
            <a:pPr lvl="1"/>
            <a:r>
              <a:rPr lang="en-US" dirty="0" smtClean="0"/>
              <a:t>Possible diminished release of thyroid-                                stimulating hormone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</a:t>
            </a:r>
            <a:r>
              <a:rPr lang="en-US" sz="3200" dirty="0" smtClean="0"/>
              <a:t>: Biological</a:t>
            </a:r>
            <a:endParaRPr lang="en-US" dirty="0"/>
          </a:p>
        </p:txBody>
      </p:sp>
      <p:pic>
        <p:nvPicPr>
          <p:cNvPr id="4" name="Picture 4" descr="C:\Documents and Settings\Owner\My Documents\My Scans\My Sketches\scan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733800"/>
            <a:ext cx="1743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Physiological influences</a:t>
            </a:r>
            <a:endParaRPr lang="en-US" sz="2400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Depressive symptoms that occur as a consequence of a non-mood disorder</a:t>
            </a:r>
          </a:p>
          <a:p>
            <a:pPr lvl="1"/>
            <a:r>
              <a:rPr lang="en-US" dirty="0" smtClean="0"/>
              <a:t>Depressive symptoms that occur as an adverse effect of certain medications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Termed as a </a:t>
            </a:r>
            <a:r>
              <a:rPr lang="en-US" i="1" dirty="0" smtClean="0"/>
              <a:t>Secondary Depression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Biological</a:t>
            </a:r>
            <a:endParaRPr lang="en-US" dirty="0"/>
          </a:p>
        </p:txBody>
      </p:sp>
      <p:pic>
        <p:nvPicPr>
          <p:cNvPr id="4" name="Picture 1028" descr="C:\Documents and Settings\Owner\Application Data\Microsoft\Media Catalog\Downloaded Clips\cl0\HM00245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505200"/>
            <a:ext cx="16240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Physiological influences</a:t>
            </a:r>
            <a:endParaRPr lang="en-US" sz="2400" dirty="0" smtClean="0"/>
          </a:p>
          <a:p>
            <a:pPr lvl="1"/>
            <a:r>
              <a:rPr lang="en-US" dirty="0" smtClean="0"/>
              <a:t>Medication Side Effects</a:t>
            </a:r>
          </a:p>
          <a:p>
            <a:pPr lvl="2"/>
            <a:r>
              <a:rPr lang="en-US" dirty="0" smtClean="0"/>
              <a:t>Certain drugs may cause a depressive syndrome</a:t>
            </a:r>
          </a:p>
          <a:p>
            <a:pPr lvl="3"/>
            <a:r>
              <a:rPr lang="en-US" dirty="0" smtClean="0"/>
              <a:t>Anxiolytics</a:t>
            </a:r>
          </a:p>
          <a:p>
            <a:pPr lvl="3"/>
            <a:r>
              <a:rPr lang="en-US" dirty="0" smtClean="0"/>
              <a:t>Antipsychotics</a:t>
            </a:r>
          </a:p>
          <a:p>
            <a:pPr lvl="3"/>
            <a:r>
              <a:rPr lang="en-US" dirty="0" smtClean="0"/>
              <a:t>Sedative-hypnotics</a:t>
            </a:r>
          </a:p>
          <a:p>
            <a:pPr lvl="3"/>
            <a:r>
              <a:rPr lang="en-US" dirty="0" smtClean="0"/>
              <a:t>Antihypertensives</a:t>
            </a:r>
          </a:p>
          <a:p>
            <a:pPr lvl="3"/>
            <a:r>
              <a:rPr lang="en-US" dirty="0" smtClean="0"/>
              <a:t>Steroids</a:t>
            </a:r>
          </a:p>
          <a:p>
            <a:pPr lvl="3"/>
            <a:r>
              <a:rPr lang="en-US" dirty="0" smtClean="0"/>
              <a:t>Hormones</a:t>
            </a:r>
          </a:p>
          <a:p>
            <a:pPr lvl="3"/>
            <a:r>
              <a:rPr lang="en-US" dirty="0" smtClean="0"/>
              <a:t>Antibacterial/Antifungal</a:t>
            </a:r>
          </a:p>
          <a:p>
            <a:pPr lvl="3"/>
            <a:r>
              <a:rPr lang="en-US" dirty="0" smtClean="0"/>
              <a:t>Antineoplastics</a:t>
            </a:r>
          </a:p>
          <a:p>
            <a:pPr lvl="3"/>
            <a:r>
              <a:rPr lang="en-US" dirty="0" smtClean="0"/>
              <a:t>Analgesics/Anti-inflammatory</a:t>
            </a:r>
          </a:p>
          <a:p>
            <a:pPr lvl="3"/>
            <a:r>
              <a:rPr lang="en-US" dirty="0" smtClean="0"/>
              <a:t>Antiulcer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Biological</a:t>
            </a:r>
            <a:endParaRPr lang="en-US" dirty="0"/>
          </a:p>
        </p:txBody>
      </p:sp>
      <p:pic>
        <p:nvPicPr>
          <p:cNvPr id="1028" name="Picture 4" descr="C:\Documents and Settings\rockwea.FIRELANDS\Local Settings\Temporary Internet Files\Content.IE5\X2FDMAP8\MP9102210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971800"/>
            <a:ext cx="1905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Physiological influences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Neurological Disorders</a:t>
            </a:r>
          </a:p>
          <a:p>
            <a:pPr lvl="2"/>
            <a:r>
              <a:rPr lang="en-US" dirty="0" smtClean="0"/>
              <a:t>CVA</a:t>
            </a:r>
          </a:p>
          <a:p>
            <a:pPr lvl="2"/>
            <a:r>
              <a:rPr lang="en-US" dirty="0" smtClean="0"/>
              <a:t>Brain Tumor (esp. temporal lobe)</a:t>
            </a:r>
          </a:p>
          <a:p>
            <a:pPr lvl="2"/>
            <a:r>
              <a:rPr lang="en-US" dirty="0" smtClean="0"/>
              <a:t>Alzheimer’s Disease</a:t>
            </a:r>
          </a:p>
          <a:p>
            <a:pPr lvl="2"/>
            <a:r>
              <a:rPr lang="en-US" dirty="0" smtClean="0"/>
              <a:t>Parkinson’s Disease</a:t>
            </a:r>
          </a:p>
          <a:p>
            <a:pPr lvl="2"/>
            <a:r>
              <a:rPr lang="en-US" dirty="0" smtClean="0"/>
              <a:t>Huntington’s Disease</a:t>
            </a:r>
          </a:p>
          <a:p>
            <a:pPr lvl="2"/>
            <a:r>
              <a:rPr lang="en-US" dirty="0" smtClean="0"/>
              <a:t>Multiple Sclerosis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Biological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Physiological influences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Electrolyte Disturbances</a:t>
            </a:r>
          </a:p>
          <a:p>
            <a:pPr lvl="2"/>
            <a:r>
              <a:rPr lang="en-US" dirty="0" smtClean="0"/>
              <a:t>Sodium Bicarbonate: excess</a:t>
            </a:r>
          </a:p>
          <a:p>
            <a:pPr lvl="2"/>
            <a:r>
              <a:rPr lang="en-US" dirty="0" smtClean="0"/>
              <a:t>Calcium: excess</a:t>
            </a:r>
          </a:p>
          <a:p>
            <a:pPr lvl="2"/>
            <a:r>
              <a:rPr lang="en-US" dirty="0" smtClean="0"/>
              <a:t>Magnesium: deficit</a:t>
            </a:r>
          </a:p>
          <a:p>
            <a:pPr lvl="2"/>
            <a:r>
              <a:rPr lang="en-US" dirty="0" smtClean="0"/>
              <a:t>Sodium: deficit</a:t>
            </a:r>
          </a:p>
          <a:p>
            <a:pPr lvl="2"/>
            <a:r>
              <a:rPr lang="en-US" dirty="0" smtClean="0"/>
              <a:t>Potassium: both excess and deficit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Biological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Physiological influences</a:t>
            </a:r>
            <a:endParaRPr lang="en-US" sz="2400" dirty="0" smtClean="0"/>
          </a:p>
          <a:p>
            <a:pPr lvl="1"/>
            <a:r>
              <a:rPr lang="en-US" dirty="0" smtClean="0"/>
              <a:t>Hormonal Disturbances</a:t>
            </a:r>
          </a:p>
          <a:p>
            <a:pPr lvl="2">
              <a:buNone/>
            </a:pPr>
            <a:r>
              <a:rPr lang="en-US" dirty="0" smtClean="0"/>
              <a:t>	Dysfunction of Adrenal Cortex</a:t>
            </a:r>
          </a:p>
          <a:p>
            <a:pPr lvl="3"/>
            <a:r>
              <a:rPr lang="en-US" dirty="0" smtClean="0"/>
              <a:t>Addison’s Disease</a:t>
            </a:r>
          </a:p>
          <a:p>
            <a:pPr lvl="3"/>
            <a:r>
              <a:rPr lang="en-US" dirty="0" smtClean="0"/>
              <a:t>Cushing’s Syndrome</a:t>
            </a:r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r>
              <a:rPr lang="en-US" dirty="0" smtClean="0"/>
              <a:t>Others include:</a:t>
            </a:r>
          </a:p>
          <a:p>
            <a:pPr lvl="3">
              <a:buNone/>
            </a:pPr>
            <a:r>
              <a:rPr lang="en-US" dirty="0" smtClean="0"/>
              <a:t>	Hypoparathyroidism</a:t>
            </a:r>
          </a:p>
          <a:p>
            <a:pPr lvl="3">
              <a:buNone/>
            </a:pPr>
            <a:r>
              <a:rPr lang="en-US" dirty="0" smtClean="0"/>
              <a:t>	Hyperparathyroidism</a:t>
            </a:r>
          </a:p>
          <a:p>
            <a:pPr lvl="3">
              <a:buNone/>
            </a:pPr>
            <a:r>
              <a:rPr lang="en-US" dirty="0" smtClean="0"/>
              <a:t>	Hypothyroidism</a:t>
            </a:r>
          </a:p>
          <a:p>
            <a:pPr lvl="3">
              <a:buNone/>
            </a:pPr>
            <a:r>
              <a:rPr lang="en-US" dirty="0" smtClean="0"/>
              <a:t>	Hyperthyroidism</a:t>
            </a:r>
          </a:p>
          <a:p>
            <a:pPr lvl="3">
              <a:buNone/>
            </a:pPr>
            <a:r>
              <a:rPr lang="en-US" dirty="0" smtClean="0"/>
              <a:t>	Estrogen Imbalance</a:t>
            </a:r>
          </a:p>
          <a:p>
            <a:pPr lvl="3">
              <a:buNone/>
            </a:pPr>
            <a:r>
              <a:rPr lang="en-US" dirty="0" smtClean="0"/>
              <a:t>	Progesterone Imbalance</a:t>
            </a:r>
          </a:p>
          <a:p>
            <a:pPr lvl="3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Biological</a:t>
            </a:r>
            <a:endParaRPr lang="en-US" dirty="0"/>
          </a:p>
        </p:txBody>
      </p:sp>
      <p:pic>
        <p:nvPicPr>
          <p:cNvPr id="2052" name="Picture 4" descr="C:\Documents and Settings\rockwea.FIRELANDS\Local Settings\Temporary Internet Files\Content.IE5\23CFG8KG\MC9004387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286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Physiological influences</a:t>
            </a:r>
            <a:endParaRPr lang="en-US" sz="2400" dirty="0" smtClean="0"/>
          </a:p>
          <a:p>
            <a:pPr lvl="1"/>
            <a:r>
              <a:rPr lang="en-US" dirty="0" smtClean="0"/>
              <a:t>Nutritional Deficiencies</a:t>
            </a:r>
          </a:p>
          <a:p>
            <a:pPr lvl="2"/>
            <a:r>
              <a:rPr lang="en-US" dirty="0" smtClean="0"/>
              <a:t>May produce symptoms of depression:</a:t>
            </a:r>
          </a:p>
          <a:p>
            <a:pPr lvl="3"/>
            <a:r>
              <a:rPr lang="en-US" dirty="0" smtClean="0"/>
              <a:t>Vitamin B1</a:t>
            </a:r>
          </a:p>
          <a:p>
            <a:pPr lvl="3"/>
            <a:r>
              <a:rPr lang="en-US" dirty="0" smtClean="0"/>
              <a:t>Vitamin B6</a:t>
            </a:r>
          </a:p>
          <a:p>
            <a:pPr lvl="3"/>
            <a:r>
              <a:rPr lang="en-US" dirty="0" smtClean="0"/>
              <a:t>Vitamin B12</a:t>
            </a:r>
          </a:p>
          <a:p>
            <a:pPr lvl="3"/>
            <a:r>
              <a:rPr lang="en-US" dirty="0" smtClean="0"/>
              <a:t>Niacin</a:t>
            </a:r>
          </a:p>
          <a:p>
            <a:pPr lvl="3"/>
            <a:r>
              <a:rPr lang="en-US" dirty="0" smtClean="0"/>
              <a:t>Vitamin C</a:t>
            </a:r>
          </a:p>
          <a:p>
            <a:pPr lvl="3"/>
            <a:r>
              <a:rPr lang="en-US" dirty="0" smtClean="0"/>
              <a:t>Iron</a:t>
            </a:r>
          </a:p>
          <a:p>
            <a:pPr lvl="3"/>
            <a:r>
              <a:rPr lang="en-US" dirty="0" smtClean="0"/>
              <a:t>Folic Acid</a:t>
            </a:r>
          </a:p>
          <a:p>
            <a:pPr lvl="3"/>
            <a:r>
              <a:rPr lang="en-US" dirty="0" smtClean="0"/>
              <a:t>Zinc</a:t>
            </a:r>
          </a:p>
          <a:p>
            <a:pPr lvl="3"/>
            <a:r>
              <a:rPr lang="en-US" dirty="0" smtClean="0"/>
              <a:t>Calcium</a:t>
            </a:r>
          </a:p>
          <a:p>
            <a:pPr lvl="3"/>
            <a:r>
              <a:rPr lang="en-US" dirty="0" smtClean="0"/>
              <a:t>Potassium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Biological</a:t>
            </a:r>
            <a:endParaRPr lang="en-US" dirty="0"/>
          </a:p>
        </p:txBody>
      </p:sp>
      <p:pic>
        <p:nvPicPr>
          <p:cNvPr id="3074" name="Picture 2" descr="C:\Documents and Settings\rockwea.FIRELANDS\Local Settings\Temporary Internet Files\Content.IE5\C2D6I2IF\MC9002868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352800"/>
            <a:ext cx="1750337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Physiological influences</a:t>
            </a:r>
          </a:p>
          <a:p>
            <a:pPr lvl="1"/>
            <a:r>
              <a:rPr lang="en-US" sz="2000" b="1" dirty="0" smtClean="0"/>
              <a:t>Other conditions:</a:t>
            </a:r>
          </a:p>
          <a:p>
            <a:pPr lvl="1"/>
            <a:endParaRPr lang="en-US" sz="2000" b="1" dirty="0" smtClean="0"/>
          </a:p>
          <a:p>
            <a:pPr lvl="2">
              <a:buNone/>
            </a:pPr>
            <a:r>
              <a:rPr lang="en-US" sz="1800" b="1" dirty="0" smtClean="0"/>
              <a:t>	</a:t>
            </a:r>
            <a:r>
              <a:rPr lang="en-US" sz="1800" b="1" u="sng" dirty="0" smtClean="0"/>
              <a:t>Collagen disorders</a:t>
            </a:r>
          </a:p>
          <a:p>
            <a:pPr lvl="3">
              <a:buNone/>
            </a:pPr>
            <a:r>
              <a:rPr lang="en-US" sz="1500" b="1" dirty="0" smtClean="0"/>
              <a:t>	Systemic Lupus Erythematosus (SLE)</a:t>
            </a:r>
          </a:p>
          <a:p>
            <a:pPr lvl="3">
              <a:buNone/>
            </a:pPr>
            <a:r>
              <a:rPr lang="en-US" sz="1500" b="1" dirty="0" smtClean="0"/>
              <a:t>	Polyarteritis nodosa</a:t>
            </a:r>
          </a:p>
          <a:p>
            <a:pPr lvl="3"/>
            <a:endParaRPr lang="en-US" sz="1500" b="1" dirty="0" smtClean="0"/>
          </a:p>
          <a:p>
            <a:pPr lvl="3">
              <a:buNone/>
            </a:pPr>
            <a:r>
              <a:rPr lang="en-US" sz="1800" b="1" u="sng" dirty="0" smtClean="0"/>
              <a:t>Cardiovascular disease</a:t>
            </a:r>
          </a:p>
          <a:p>
            <a:pPr lvl="3">
              <a:buNone/>
            </a:pPr>
            <a:r>
              <a:rPr lang="en-US" sz="1500" b="1" dirty="0" smtClean="0"/>
              <a:t>	Cardiomyopathy</a:t>
            </a:r>
          </a:p>
          <a:p>
            <a:pPr lvl="3">
              <a:buNone/>
            </a:pPr>
            <a:r>
              <a:rPr lang="en-US" sz="1500" b="1" dirty="0" smtClean="0"/>
              <a:t>	Congestive Heart Failure</a:t>
            </a:r>
          </a:p>
          <a:p>
            <a:pPr lvl="3">
              <a:buNone/>
            </a:pPr>
            <a:r>
              <a:rPr lang="en-US" sz="1500" b="1" dirty="0" smtClean="0"/>
              <a:t>	Myocardial Infarction</a:t>
            </a:r>
          </a:p>
          <a:p>
            <a:pPr lvl="3">
              <a:buNone/>
            </a:pPr>
            <a:r>
              <a:rPr lang="en-US" sz="1500" b="1" dirty="0" smtClean="0"/>
              <a:t>	CVA (stroke)</a:t>
            </a:r>
          </a:p>
          <a:p>
            <a:pPr lvl="3">
              <a:buNone/>
            </a:pPr>
            <a:endParaRPr lang="en-US" sz="1500" b="1" dirty="0" smtClean="0"/>
          </a:p>
          <a:p>
            <a:pPr lvl="3">
              <a:buNone/>
            </a:pPr>
            <a:r>
              <a:rPr lang="en-US" sz="1800" b="1" u="sng" dirty="0" smtClean="0"/>
              <a:t>Infection</a:t>
            </a:r>
          </a:p>
          <a:p>
            <a:pPr lvl="3">
              <a:buNone/>
            </a:pPr>
            <a:r>
              <a:rPr lang="en-US" sz="1800" b="1" dirty="0" smtClean="0"/>
              <a:t>	</a:t>
            </a:r>
            <a:r>
              <a:rPr lang="en-US" sz="1400" b="1" dirty="0" smtClean="0"/>
              <a:t>Encephalitis</a:t>
            </a:r>
          </a:p>
          <a:p>
            <a:pPr lvl="3">
              <a:buNone/>
            </a:pPr>
            <a:r>
              <a:rPr lang="en-US" sz="1400" b="1" dirty="0" smtClean="0"/>
              <a:t>	Hepatitis</a:t>
            </a:r>
          </a:p>
          <a:p>
            <a:pPr lvl="3">
              <a:buNone/>
            </a:pPr>
            <a:r>
              <a:rPr lang="en-US" sz="1400" b="1" dirty="0" smtClean="0"/>
              <a:t>	Mononucleosis</a:t>
            </a:r>
          </a:p>
          <a:p>
            <a:pPr lvl="3">
              <a:buNone/>
            </a:pPr>
            <a:r>
              <a:rPr lang="en-US" sz="1400" b="1" dirty="0" smtClean="0"/>
              <a:t>	Pneumonia</a:t>
            </a:r>
          </a:p>
          <a:p>
            <a:pPr lvl="3">
              <a:buNone/>
            </a:pPr>
            <a:r>
              <a:rPr lang="en-US" sz="1400" b="1" dirty="0" smtClean="0"/>
              <a:t>	Syphilis</a:t>
            </a:r>
          </a:p>
          <a:p>
            <a:pPr lvl="3">
              <a:buNone/>
            </a:pPr>
            <a:endParaRPr lang="en-US" sz="1400" b="1" dirty="0" smtClean="0"/>
          </a:p>
          <a:p>
            <a:pPr lvl="3">
              <a:buNone/>
            </a:pPr>
            <a:r>
              <a:rPr lang="en-US" sz="1800" b="1" u="sng" dirty="0" smtClean="0"/>
              <a:t>Metabolic Disorders</a:t>
            </a:r>
            <a:endParaRPr lang="en-US" sz="1800" b="1" dirty="0" smtClean="0"/>
          </a:p>
          <a:p>
            <a:pPr lvl="3">
              <a:buNone/>
            </a:pPr>
            <a:r>
              <a:rPr lang="en-US" sz="1800" b="1" dirty="0" smtClean="0"/>
              <a:t>	Diabetes</a:t>
            </a:r>
          </a:p>
          <a:p>
            <a:pPr lvl="3">
              <a:buNone/>
            </a:pPr>
            <a:r>
              <a:rPr lang="en-US" sz="1800" b="1" dirty="0" smtClean="0"/>
              <a:t>	Porphyria</a:t>
            </a:r>
            <a:endParaRPr lang="en-US" b="1" dirty="0" smtClean="0"/>
          </a:p>
          <a:p>
            <a:pPr lvl="3">
              <a:buNone/>
            </a:pPr>
            <a:endParaRPr lang="en-US" sz="15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Biological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Psychosocial theories</a:t>
            </a:r>
            <a:endParaRPr lang="en-US" sz="3600" b="1" dirty="0" smtClean="0"/>
          </a:p>
          <a:p>
            <a:pPr lvl="1"/>
            <a:r>
              <a:rPr lang="en-US" dirty="0" smtClean="0"/>
              <a:t>Psychoanalytical theory (Freud)</a:t>
            </a:r>
            <a:endParaRPr lang="en-US" b="1" dirty="0" smtClean="0"/>
          </a:p>
          <a:p>
            <a:pPr lvl="2"/>
            <a:r>
              <a:rPr lang="en-US" dirty="0" smtClean="0"/>
              <a:t>Mourning </a:t>
            </a:r>
          </a:p>
          <a:p>
            <a:pPr lvl="2"/>
            <a:r>
              <a:rPr lang="en-US" dirty="0" smtClean="0"/>
              <a:t>Melancholia</a:t>
            </a:r>
            <a:r>
              <a:rPr lang="en-US" sz="2000" dirty="0" smtClean="0"/>
              <a:t>  </a:t>
            </a:r>
          </a:p>
          <a:p>
            <a:pPr lvl="3"/>
            <a:r>
              <a:rPr lang="en-US" sz="1700" dirty="0" smtClean="0"/>
              <a:t>Cessation of interest in outside world</a:t>
            </a:r>
          </a:p>
          <a:p>
            <a:pPr lvl="3"/>
            <a:r>
              <a:rPr lang="en-US" sz="1700" dirty="0" smtClean="0"/>
              <a:t>Loss of capacity to love</a:t>
            </a:r>
          </a:p>
          <a:p>
            <a:pPr lvl="3"/>
            <a:r>
              <a:rPr lang="en-US" sz="1700" dirty="0" smtClean="0"/>
              <a:t>Inhibition of all activity</a:t>
            </a:r>
          </a:p>
          <a:p>
            <a:pPr lvl="3"/>
            <a:r>
              <a:rPr lang="en-US" sz="1700" dirty="0" smtClean="0"/>
              <a:t>Lowering of self-regarding feelings </a:t>
            </a:r>
          </a:p>
          <a:p>
            <a:pPr lvl="3"/>
            <a:r>
              <a:rPr lang="en-US" sz="1700" dirty="0" smtClean="0"/>
              <a:t>Occurs after loss of a loved object</a:t>
            </a:r>
          </a:p>
          <a:p>
            <a:pPr lvl="4"/>
            <a:r>
              <a:rPr lang="en-US" sz="1600" dirty="0" smtClean="0"/>
              <a:t>Death</a:t>
            </a:r>
          </a:p>
          <a:p>
            <a:pPr lvl="4"/>
            <a:r>
              <a:rPr lang="en-US" sz="1600" dirty="0" smtClean="0"/>
              <a:t>Emotional by rejection</a:t>
            </a:r>
            <a:r>
              <a:rPr lang="en-US" sz="1500" dirty="0" smtClean="0"/>
              <a:t>                                                     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Psychosocial</a:t>
            </a:r>
            <a:endParaRPr lang="en-US" dirty="0"/>
          </a:p>
        </p:txBody>
      </p:sp>
      <p:pic>
        <p:nvPicPr>
          <p:cNvPr id="5" name="Picture 6" descr="C:\Documents and Settings\Owner\Application Data\Microsoft\Media Catalog\Downloaded Clips\cl3c\j015148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09800"/>
            <a:ext cx="1890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Psychosocial theories (cont’d)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Learning theory (Seligman)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Learned helplessness</a:t>
            </a:r>
            <a:r>
              <a:rPr lang="en-US" sz="2000" dirty="0" smtClean="0"/>
              <a:t> 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Experience of numerous failures (real or perceived)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Repeated failure to control life,                                                  leading to feelings of helplessness                                                  and dependence on others 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A possible predisposition to depression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Psychosocial</a:t>
            </a:r>
            <a:endParaRPr lang="en-US" dirty="0"/>
          </a:p>
        </p:txBody>
      </p:sp>
      <p:pic>
        <p:nvPicPr>
          <p:cNvPr id="5" name="Picture 1029" descr="depen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52800"/>
            <a:ext cx="32432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Depression is the oldest and most frequently described psychiatric illness.</a:t>
            </a:r>
          </a:p>
          <a:p>
            <a:r>
              <a:rPr lang="en-US" dirty="0" smtClean="0"/>
              <a:t>Transient symptoms are normal, healthy responses to everyday disappointments in life.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5" descr="PE0698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"/>
            <a:ext cx="20621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Psychosocial theories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Psychosocial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143000"/>
            <a:ext cx="5791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Object </a:t>
            </a:r>
            <a:r>
              <a:rPr lang="en-US" sz="2000" b="1" dirty="0" smtClean="0"/>
              <a:t>Loss Theory</a:t>
            </a:r>
          </a:p>
          <a:p>
            <a:pPr lvl="1"/>
            <a:endParaRPr lang="en-US" sz="2000" b="1" dirty="0" smtClean="0">
              <a:solidFill>
                <a:srgbClr val="33CC33"/>
              </a:solidFill>
            </a:endParaRPr>
          </a:p>
          <a:p>
            <a:pPr lvl="2"/>
            <a:r>
              <a:rPr lang="en-US" dirty="0" smtClean="0"/>
              <a:t>Experiences loss of significant other during first 6 months of life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Absence of attachment: Physical or Emotional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Feelings of helplessness and despair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Early loss or trauma may predispose</a:t>
            </a:r>
            <a:r>
              <a:rPr lang="en-US" sz="2000" dirty="0" smtClean="0"/>
              <a:t> </a:t>
            </a:r>
            <a:r>
              <a:rPr lang="en-US" dirty="0" smtClean="0"/>
              <a:t>                             client to</a:t>
            </a:r>
            <a:r>
              <a:rPr lang="en-US" sz="2000" dirty="0" smtClean="0"/>
              <a:t> </a:t>
            </a:r>
            <a:r>
              <a:rPr lang="en-US" dirty="0" smtClean="0"/>
              <a:t>lifelong periods of depression</a:t>
            </a:r>
          </a:p>
        </p:txBody>
      </p:sp>
      <p:pic>
        <p:nvPicPr>
          <p:cNvPr id="6" name="Picture 9" descr="C:\Documents and Settings\Owner\Application Data\Microsoft\Media Catalog\Downloaded Clips\cl5c\j023073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724400"/>
            <a:ext cx="196532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Psychosocial </a:t>
            </a:r>
            <a:r>
              <a:rPr lang="en-US" b="1" dirty="0" smtClean="0"/>
              <a:t>theories (cont’d)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Cognitive theory (Beck): </a:t>
            </a:r>
            <a:r>
              <a:rPr lang="en-US" dirty="0" smtClean="0"/>
              <a:t>views primary disturbance in depression as </a:t>
            </a:r>
            <a:r>
              <a:rPr lang="en-US" i="1" dirty="0" smtClean="0"/>
              <a:t>cognitive</a:t>
            </a:r>
            <a:r>
              <a:rPr lang="en-US" dirty="0" smtClean="0"/>
              <a:t> rather than </a:t>
            </a:r>
            <a:r>
              <a:rPr lang="en-US" i="1" dirty="0" smtClean="0"/>
              <a:t>affective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Three cognitive distortions that serve as the basis for depression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Negative expectations of the environment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Negative expectations of the self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Negative expectations of the future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 lvl="3">
              <a:lnSpc>
                <a:spcPct val="90000"/>
              </a:lnSpc>
              <a:buNone/>
            </a:pPr>
            <a:endParaRPr lang="en-US" dirty="0" smtClean="0"/>
          </a:p>
          <a:p>
            <a:pPr lvl="3">
              <a:lnSpc>
                <a:spcPct val="90000"/>
              </a:lnSpc>
              <a:buNone/>
            </a:pPr>
            <a:r>
              <a:rPr lang="en-US" dirty="0" smtClean="0"/>
              <a:t>Cognitive </a:t>
            </a:r>
            <a:r>
              <a:rPr lang="en-US" dirty="0" smtClean="0"/>
              <a:t>therapy focuses on helping the individual to alter mood by changing the way he or she thinks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Psychosocial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Developmental Implications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Childhood</a:t>
            </a:r>
          </a:p>
          <a:p>
            <a:pPr lvl="2"/>
            <a:r>
              <a:rPr lang="en-US" dirty="0" smtClean="0"/>
              <a:t>Major depressive disorder in children can be identified using criteria similar to those used for adults</a:t>
            </a:r>
          </a:p>
          <a:p>
            <a:pPr lvl="2"/>
            <a:r>
              <a:rPr lang="en-US" dirty="0" smtClean="0"/>
              <a:t>Symptoms of depression in childhood may be manifested differently</a:t>
            </a:r>
          </a:p>
          <a:p>
            <a:pPr lvl="3"/>
            <a:r>
              <a:rPr lang="en-US" dirty="0" smtClean="0"/>
              <a:t>Changes with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9" name="Picture 3" descr="C:\Documents and Settings\rockwea.FIRELANDS\Local Settings\Temporary Internet Files\Content.IE5\C2D6I2IF\MP9001788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343400"/>
            <a:ext cx="2819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dirty="0" smtClean="0"/>
              <a:t>Childhood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b="1" i="1" u="sng" dirty="0" smtClean="0"/>
              <a:t>Up to age 3</a:t>
            </a:r>
            <a:r>
              <a:rPr lang="en-US" dirty="0" smtClean="0"/>
              <a:t>: Feeding problems, tantrums, lack of playfulness, lack of emotional expressiveness, failure to thrive, delays in speech and gross motor development</a:t>
            </a:r>
          </a:p>
          <a:p>
            <a:pPr lvl="2"/>
            <a:r>
              <a:rPr lang="en-US" b="1" i="1" u="sng" dirty="0" smtClean="0"/>
              <a:t>3-5</a:t>
            </a:r>
            <a:r>
              <a:rPr lang="en-US" dirty="0" smtClean="0"/>
              <a:t>: Accident proneness, phobias, aggressiveness, excessive self-reproach for minor infractions</a:t>
            </a:r>
          </a:p>
          <a:p>
            <a:pPr lvl="2"/>
            <a:r>
              <a:rPr lang="en-US" b="1" i="1" u="sng" dirty="0" smtClean="0"/>
              <a:t>6-8</a:t>
            </a:r>
            <a:r>
              <a:rPr lang="en-US" dirty="0" smtClean="0"/>
              <a:t>: Vague physical complaints, aggressive behavior, cling to parents, avoid new people and challenges, behind in social skills and academic competence</a:t>
            </a:r>
          </a:p>
          <a:p>
            <a:pPr lvl="2"/>
            <a:r>
              <a:rPr lang="en-US" b="1" i="1" u="sng" dirty="0" smtClean="0"/>
              <a:t>9-12</a:t>
            </a:r>
            <a:r>
              <a:rPr lang="en-US" dirty="0" smtClean="0"/>
              <a:t>: Morbid thoughts, excessive worrying, lack of interest in friends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183880" cy="10515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5176" lvl="1" indent="-265176">
              <a:buSzPct val="80000"/>
              <a:buFont typeface="Wingdings 2"/>
              <a:buChar char=""/>
            </a:pPr>
            <a:endParaRPr lang="en-US" dirty="0" smtClean="0"/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dirty="0" smtClean="0"/>
              <a:t>Childhood</a:t>
            </a:r>
          </a:p>
          <a:p>
            <a:pPr lvl="1"/>
            <a:r>
              <a:rPr lang="en-US" dirty="0" smtClean="0"/>
              <a:t>Precipitating factors:</a:t>
            </a:r>
          </a:p>
          <a:p>
            <a:pPr lvl="2"/>
            <a:r>
              <a:rPr lang="en-US" dirty="0" smtClean="0"/>
              <a:t>Physical or emotion detachment by primary caregiver</a:t>
            </a:r>
          </a:p>
          <a:p>
            <a:pPr lvl="2"/>
            <a:r>
              <a:rPr lang="en-US" dirty="0" smtClean="0"/>
              <a:t>Parental separation or divorce</a:t>
            </a:r>
          </a:p>
          <a:p>
            <a:pPr lvl="2"/>
            <a:r>
              <a:rPr lang="en-US" dirty="0" smtClean="0"/>
              <a:t>Death of loved one (person or pet)</a:t>
            </a:r>
          </a:p>
          <a:p>
            <a:pPr lvl="2"/>
            <a:r>
              <a:rPr lang="en-US" dirty="0" smtClean="0"/>
              <a:t>Move</a:t>
            </a:r>
          </a:p>
          <a:p>
            <a:pPr lvl="2"/>
            <a:r>
              <a:rPr lang="en-US" dirty="0" smtClean="0"/>
              <a:t>Academic failure</a:t>
            </a:r>
          </a:p>
          <a:p>
            <a:pPr lvl="2"/>
            <a:r>
              <a:rPr lang="en-US" dirty="0" smtClean="0"/>
              <a:t>Physical illness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Common denominator: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Developmental Implications</a:t>
            </a:r>
          </a:p>
          <a:p>
            <a:endParaRPr lang="en-US" dirty="0" smtClean="0"/>
          </a:p>
          <a:p>
            <a:r>
              <a:rPr lang="en-US" b="1" dirty="0" smtClean="0"/>
              <a:t>Adolescence</a:t>
            </a:r>
          </a:p>
          <a:p>
            <a:pPr lvl="1"/>
            <a:r>
              <a:rPr lang="en-US" dirty="0" smtClean="0"/>
              <a:t>Symptoms include</a:t>
            </a:r>
          </a:p>
          <a:p>
            <a:pPr lvl="2"/>
            <a:r>
              <a:rPr lang="en-US" dirty="0" smtClean="0"/>
              <a:t>Anger, aggressiveness</a:t>
            </a:r>
          </a:p>
          <a:p>
            <a:pPr lvl="2"/>
            <a:r>
              <a:rPr lang="en-US" dirty="0" smtClean="0"/>
              <a:t>Running away</a:t>
            </a:r>
          </a:p>
          <a:p>
            <a:pPr lvl="2"/>
            <a:r>
              <a:rPr lang="en-US" dirty="0" smtClean="0"/>
              <a:t>Delinquency</a:t>
            </a:r>
          </a:p>
          <a:p>
            <a:pPr lvl="2"/>
            <a:r>
              <a:rPr lang="en-US" dirty="0" smtClean="0"/>
              <a:t>Social withdrawal</a:t>
            </a:r>
          </a:p>
          <a:p>
            <a:pPr lvl="2"/>
            <a:r>
              <a:rPr lang="en-US" dirty="0" smtClean="0"/>
              <a:t>Sexual acting out</a:t>
            </a:r>
          </a:p>
          <a:p>
            <a:pPr lvl="2"/>
            <a:r>
              <a:rPr lang="en-US" dirty="0" smtClean="0"/>
              <a:t>Substance abuse</a:t>
            </a:r>
          </a:p>
          <a:p>
            <a:pPr lvl="2"/>
            <a:r>
              <a:rPr lang="en-US" dirty="0" smtClean="0"/>
              <a:t>Restlessness; apathy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j0088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194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Adolescence (cont’d)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Best clue that differentiates depression from normal stormy adolescent behavior</a:t>
            </a:r>
            <a:endParaRPr lang="en-US" sz="2600" dirty="0" smtClean="0"/>
          </a:p>
          <a:p>
            <a:pPr lvl="2"/>
            <a:r>
              <a:rPr lang="en-US" dirty="0" smtClean="0"/>
              <a:t>A visible manifestation of </a:t>
            </a:r>
            <a:r>
              <a:rPr lang="en-US" b="1" i="1" dirty="0" smtClean="0"/>
              <a:t>behavioral                     change</a:t>
            </a:r>
            <a:r>
              <a:rPr lang="en-US" dirty="0" smtClean="0"/>
              <a:t> </a:t>
            </a:r>
            <a:r>
              <a:rPr lang="en-US" b="1" i="1" dirty="0" smtClean="0"/>
              <a:t>that lasts for several weeks</a:t>
            </a:r>
          </a:p>
          <a:p>
            <a:pPr lvl="2"/>
            <a:r>
              <a:rPr lang="en-US" dirty="0" smtClean="0"/>
              <a:t>Most common precipitant to                                 adolescent suicide: perception                                          of abandonment by parents or                                       close peer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8e\j035538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7338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Adolescence (cont’d)</a:t>
            </a:r>
          </a:p>
          <a:p>
            <a:pPr lvl="1"/>
            <a:r>
              <a:rPr lang="en-US" dirty="0" smtClean="0"/>
              <a:t>Treatment with</a:t>
            </a:r>
          </a:p>
          <a:p>
            <a:pPr lvl="2"/>
            <a:r>
              <a:rPr lang="en-US" dirty="0" smtClean="0"/>
              <a:t>Supportive psychosocial intervention</a:t>
            </a:r>
          </a:p>
          <a:p>
            <a:pPr lvl="2"/>
            <a:r>
              <a:rPr lang="en-US" dirty="0" smtClean="0"/>
              <a:t>Antidepressant medication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	NOTE: </a:t>
            </a:r>
            <a:r>
              <a:rPr lang="en-US" b="1" u="sng" dirty="0" smtClean="0"/>
              <a:t>All antidepressants carry an FDA black box warning for increased risk of </a:t>
            </a:r>
            <a:r>
              <a:rPr lang="en-US" b="1" u="sng" dirty="0" err="1" smtClean="0"/>
              <a:t>suicidality</a:t>
            </a:r>
            <a:r>
              <a:rPr lang="en-US" b="1" u="sng" dirty="0" smtClean="0"/>
              <a:t> in children and adolescents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183880" cy="10515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Senescence</a:t>
            </a:r>
          </a:p>
          <a:p>
            <a:pPr>
              <a:buNone/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Bereavement overload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High percentage of suicides                                              among elderly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Symptoms of depression often                                            confused with symptoms of                                       dementia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Treatment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Antidepressant medication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Electroconvulsive therapy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Psychosocial therapies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BD2007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743200"/>
            <a:ext cx="26289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Postpartum depression</a:t>
            </a:r>
          </a:p>
          <a:p>
            <a:pPr>
              <a:lnSpc>
                <a:spcPct val="80000"/>
              </a:lnSpc>
              <a:buNone/>
            </a:pPr>
            <a:endParaRPr lang="en-US" b="1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May last for a few weeks to several months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Associated with hormonal changes, tryptophan metabolism, or cell alterations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Treatments: antidepressants and psychosocial therapies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Symptoms include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Fatigue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Irritability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Loss of appetite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Sleep disturbances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Loss of libido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Concern about inability to care for infant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6" descr="C:\Documents and Settings\Owner\Application Data\Microsoft\Media Catalog\Downloaded Clips\cl23\j008963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267200"/>
            <a:ext cx="1839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Approximately 9.5 million persons reported a depressive episode in 2008.</a:t>
            </a:r>
          </a:p>
          <a:p>
            <a:r>
              <a:rPr lang="en-US" dirty="0" smtClean="0"/>
              <a:t>During their lifetime, about 21% of women and 13% of men will become clinically depressed.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pic>
        <p:nvPicPr>
          <p:cNvPr id="4" name="Picture 4" descr="C:\Documents and Settings\Owner\Application Data\Microsoft\Media Catalog\Downloaded Clips\cl2\PE06347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15367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Major depressive disorder</a:t>
            </a:r>
          </a:p>
          <a:p>
            <a:r>
              <a:rPr lang="en-US" dirty="0" err="1" smtClean="0"/>
              <a:t>Dysthymic</a:t>
            </a:r>
            <a:r>
              <a:rPr lang="en-US" dirty="0" smtClean="0"/>
              <a:t> disorder</a:t>
            </a:r>
          </a:p>
          <a:p>
            <a:r>
              <a:rPr lang="en-US" dirty="0" smtClean="0"/>
              <a:t>Premenstrual </a:t>
            </a:r>
            <a:r>
              <a:rPr lang="en-US" dirty="0" err="1" smtClean="0"/>
              <a:t>dysphoric</a:t>
            </a:r>
            <a:r>
              <a:rPr lang="en-US" dirty="0" smtClean="0"/>
              <a:t> disorder</a:t>
            </a:r>
          </a:p>
          <a:p>
            <a:r>
              <a:rPr lang="en-US" dirty="0" smtClean="0"/>
              <a:t>Mood disorder due to a general                       medical condition</a:t>
            </a:r>
          </a:p>
          <a:p>
            <a:r>
              <a:rPr lang="en-US" dirty="0" smtClean="0"/>
              <a:t>Substance-induced mood                                        disorder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Depressive Disorders</a:t>
            </a:r>
            <a:endParaRPr lang="en-US" dirty="0"/>
          </a:p>
        </p:txBody>
      </p:sp>
      <p:pic>
        <p:nvPicPr>
          <p:cNvPr id="5" name="Picture 1028" descr="C:\Documents and Settings\Owner\Application Data\Microsoft\Media Catalog\Downloaded Clips\cl2\BD05961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76600"/>
            <a:ext cx="17176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Major depressive disorder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Characterized by depressed mood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Loss of interest or pleasure in usual activities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Social and occupational functioning impaired for at least 2 weeks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No history of manic behavior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Cannot be attributed to use of</a:t>
            </a:r>
            <a:r>
              <a:rPr lang="en-US" sz="2600" dirty="0" smtClean="0"/>
              <a:t> </a:t>
            </a:r>
            <a:r>
              <a:rPr lang="en-US" dirty="0" smtClean="0"/>
              <a:t>substances </a:t>
            </a:r>
            <a:r>
              <a:rPr lang="en-US" dirty="0" smtClean="0"/>
              <a:t>or a general</a:t>
            </a:r>
            <a:r>
              <a:rPr lang="en-US" sz="2600" dirty="0" smtClean="0"/>
              <a:t> </a:t>
            </a:r>
            <a:r>
              <a:rPr lang="en-US" dirty="0" smtClean="0"/>
              <a:t>medical condition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Depressive Disorders</a:t>
            </a:r>
            <a:endParaRPr lang="en-US" dirty="0"/>
          </a:p>
        </p:txBody>
      </p:sp>
      <p:pic>
        <p:nvPicPr>
          <p:cNvPr id="7" name="Picture 5" descr="C:\Documents and Settings\Owner\Application Data\Microsoft\Media Catalog\Downloaded Clips\cl3d\j015294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029200"/>
            <a:ext cx="1214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Transient depression</a:t>
            </a:r>
            <a:endParaRPr lang="en-US" dirty="0" smtClean="0"/>
          </a:p>
          <a:p>
            <a:pPr lvl="1"/>
            <a:r>
              <a:rPr lang="en-US" dirty="0" smtClean="0"/>
              <a:t>Symptoms at this level of the continuum not necessarily dysfunctional </a:t>
            </a:r>
          </a:p>
          <a:p>
            <a:pPr lvl="2"/>
            <a:r>
              <a:rPr lang="en-US" dirty="0" smtClean="0"/>
              <a:t>Affective: the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en-US" dirty="0" smtClean="0"/>
              <a:t>blues</a:t>
            </a:r>
            <a:r>
              <a:rPr lang="en-US" dirty="0" smtClean="0">
                <a:latin typeface="Comic Sans MS" pitchFamily="66" charset="0"/>
              </a:rPr>
              <a:t>”</a:t>
            </a:r>
            <a:endParaRPr lang="en-US" dirty="0" smtClean="0"/>
          </a:p>
          <a:p>
            <a:pPr lvl="2"/>
            <a:r>
              <a:rPr lang="en-US" dirty="0" smtClean="0"/>
              <a:t>Behavioral: some crying</a:t>
            </a:r>
          </a:p>
          <a:p>
            <a:pPr lvl="2"/>
            <a:r>
              <a:rPr lang="en-US" dirty="0" smtClean="0"/>
              <a:t>Cognitive: some difficulty getting                              mind off one’s disappointment</a:t>
            </a:r>
          </a:p>
          <a:p>
            <a:pPr lvl="2"/>
            <a:r>
              <a:rPr lang="en-US" dirty="0" smtClean="0"/>
              <a:t>Physiological: feeling tired and                                    listless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DEPRESSION: CLASSIFICATIONS</a:t>
            </a:r>
            <a:endParaRPr lang="en-US" dirty="0"/>
          </a:p>
        </p:txBody>
      </p:sp>
      <p:pic>
        <p:nvPicPr>
          <p:cNvPr id="5" name="Picture 6" descr="C:\Documents and Settings\Owner\Application Data\Microsoft\Media Catalog\Downloaded Clips\cla4\j041024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971800"/>
            <a:ext cx="178276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Mild depression</a:t>
            </a:r>
            <a:endParaRPr lang="en-US" dirty="0" smtClean="0"/>
          </a:p>
          <a:p>
            <a:pPr lvl="1"/>
            <a:r>
              <a:rPr lang="en-US" dirty="0" smtClean="0"/>
              <a:t>Symptoms of mild depression are identified by clinicians as those associated with normal grieving</a:t>
            </a:r>
          </a:p>
          <a:p>
            <a:pPr lvl="2"/>
            <a:r>
              <a:rPr lang="en-US" dirty="0" smtClean="0"/>
              <a:t>Affective: anger, anxiety</a:t>
            </a:r>
          </a:p>
          <a:p>
            <a:pPr lvl="2"/>
            <a:r>
              <a:rPr lang="en-US" dirty="0" smtClean="0"/>
              <a:t>Behavioral: tearful, regression </a:t>
            </a:r>
          </a:p>
          <a:p>
            <a:pPr lvl="2"/>
            <a:r>
              <a:rPr lang="en-US" dirty="0" smtClean="0"/>
              <a:t>Cognitive: preoccupied with loss</a:t>
            </a:r>
          </a:p>
          <a:p>
            <a:pPr lvl="2"/>
            <a:r>
              <a:rPr lang="en-US" dirty="0" smtClean="0"/>
              <a:t>Physiological: anorexia, insomnia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DEPRESSION: CLASSIFICATIONS</a:t>
            </a:r>
            <a:endParaRPr lang="en-US" dirty="0"/>
          </a:p>
        </p:txBody>
      </p:sp>
      <p:pic>
        <p:nvPicPr>
          <p:cNvPr id="5" name="Picture 6" descr="C:\Documents and Settings\Owner\Application Data\Microsoft\Media Catalog\Downloaded Clips\cl1\PE04030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581400"/>
            <a:ext cx="1452563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Moderate depression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Symptoms associated with </a:t>
            </a:r>
            <a:r>
              <a:rPr lang="en-US" dirty="0" err="1" smtClean="0"/>
              <a:t>dysthymic</a:t>
            </a:r>
            <a:r>
              <a:rPr lang="en-US" dirty="0" smtClean="0"/>
              <a:t> disorder</a:t>
            </a:r>
          </a:p>
          <a:p>
            <a:pPr lvl="2"/>
            <a:r>
              <a:rPr lang="en-US" dirty="0" smtClean="0"/>
              <a:t>Affective: helpless, powerless</a:t>
            </a:r>
          </a:p>
          <a:p>
            <a:pPr lvl="2"/>
            <a:r>
              <a:rPr lang="en-US" dirty="0" smtClean="0"/>
              <a:t>Behavioral: slowed physical movements,                     slumped posture, limited verbalization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Cognitive: retarded thinking processes,                   difficulty with concentration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Physiological: anorexia or overeating,                              sleep disturbance, headaches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DEPRESSION: CLASSIFICATIONS</a:t>
            </a:r>
            <a:endParaRPr lang="en-US" dirty="0"/>
          </a:p>
        </p:txBody>
      </p:sp>
      <p:pic>
        <p:nvPicPr>
          <p:cNvPr id="5" name="Picture 1030" descr="C:\Documents and Settings\Owner\Application Data\Microsoft\Media Catalog\Downloaded Clips\cl8e\j035539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657600"/>
            <a:ext cx="168751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Severe depression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Includes symptoms of major depressive disorder and bipolar depression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Affective</a:t>
            </a:r>
            <a:r>
              <a:rPr lang="en-US" sz="2000" dirty="0" smtClean="0"/>
              <a:t>: </a:t>
            </a:r>
            <a:r>
              <a:rPr lang="en-US" dirty="0" smtClean="0"/>
              <a:t>feelings of total despair, worthlessness,</a:t>
            </a:r>
            <a:r>
              <a:rPr lang="en-US" sz="2000" dirty="0" smtClean="0"/>
              <a:t>  </a:t>
            </a:r>
            <a:r>
              <a:rPr lang="en-US" dirty="0" smtClean="0"/>
              <a:t>flat affect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Behavioral</a:t>
            </a:r>
            <a:r>
              <a:rPr lang="en-US" sz="2000" dirty="0" smtClean="0"/>
              <a:t>: </a:t>
            </a:r>
            <a:r>
              <a:rPr lang="en-US" dirty="0" smtClean="0"/>
              <a:t>psychomotor retardation, curled-up position, absence of communication</a:t>
            </a:r>
          </a:p>
          <a:p>
            <a:pPr lvl="2"/>
            <a:r>
              <a:rPr lang="en-US" dirty="0" smtClean="0"/>
              <a:t>Cognitive: prevalent delusional thinking,                               with delusions of persecution and 			 somatic delusions; confusion; suicidal thoughts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Physiological: a general slow-down of the entire body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DEPRESSION: CLASSIFICATIONS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TRANSIENT DEPRESSION: LIFE’S EVERYDAY DISAPPOINTMENTS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MILD DEPRESSION: NORMAL GRIEF RESPONSE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MODERATE DEPRESSION: DYSTHYMIC DISORDER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SEVERE DEPRESSION: MAJOR DEPRESSIVE DISORDER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OF DEPRESSION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Mood Disorders: </a:t>
            </a:r>
            <a:br>
              <a:rPr lang="en-US" dirty="0" smtClean="0"/>
            </a:br>
            <a:r>
              <a:rPr lang="en-US" dirty="0" smtClean="0"/>
              <a:t>Major Depressive Symptoms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Most common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Other </a:t>
            </a:r>
            <a:r>
              <a:rPr lang="en-US" b="1" dirty="0" smtClean="0"/>
              <a:t>symptoms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Apathy </a:t>
            </a:r>
            <a:r>
              <a:rPr lang="en-US" sz="2800" dirty="0" smtClean="0"/>
              <a:t>(</a:t>
            </a:r>
            <a:r>
              <a:rPr lang="en-US" sz="2800" dirty="0" err="1" smtClean="0"/>
              <a:t>anhedonia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Sadness</a:t>
            </a:r>
          </a:p>
          <a:p>
            <a:r>
              <a:rPr lang="en-US" sz="2800" dirty="0" smtClean="0"/>
              <a:t>Sleep disturbances</a:t>
            </a:r>
          </a:p>
          <a:p>
            <a:r>
              <a:rPr lang="en-US" sz="2800" dirty="0" smtClean="0"/>
              <a:t>Hopelessness</a:t>
            </a:r>
          </a:p>
          <a:p>
            <a:r>
              <a:rPr lang="en-US" sz="2800" dirty="0" smtClean="0"/>
              <a:t>Helplessness</a:t>
            </a:r>
          </a:p>
          <a:p>
            <a:r>
              <a:rPr lang="en-US" sz="2800" dirty="0" smtClean="0"/>
              <a:t>Worthlessness</a:t>
            </a:r>
          </a:p>
          <a:p>
            <a:r>
              <a:rPr lang="en-US" sz="2800" dirty="0" smtClean="0"/>
              <a:t>Guilt</a:t>
            </a:r>
          </a:p>
          <a:p>
            <a:r>
              <a:rPr lang="en-US" sz="2800" dirty="0" smtClean="0"/>
              <a:t>Anger</a:t>
            </a:r>
          </a:p>
          <a:p>
            <a:r>
              <a:rPr lang="en-US" sz="2800" dirty="0" smtClean="0"/>
              <a:t>Total despair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Fatigue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Thoughts of death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Decreased libido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Ruminations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Psychomotor agitation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Verbal berating of self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Spontaneous crying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Dependency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Passiveness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Dysthymic</a:t>
            </a:r>
            <a:r>
              <a:rPr lang="en-US" b="1" dirty="0" smtClean="0"/>
              <a:t> disorder</a:t>
            </a:r>
          </a:p>
          <a:p>
            <a:pPr lvl="1"/>
            <a:r>
              <a:rPr lang="en-US" dirty="0" smtClean="0"/>
              <a:t>Sad or</a:t>
            </a:r>
            <a:r>
              <a:rPr lang="en-US" sz="2600" dirty="0" smtClean="0"/>
              <a:t>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en-US" dirty="0" smtClean="0"/>
              <a:t>down in the dumps</a:t>
            </a:r>
            <a:r>
              <a:rPr lang="en-US" dirty="0" smtClean="0">
                <a:latin typeface="Comic Sans MS" pitchFamily="66" charset="0"/>
              </a:rPr>
              <a:t>”</a:t>
            </a:r>
            <a:endParaRPr lang="en-US" sz="2600" dirty="0" smtClean="0"/>
          </a:p>
          <a:p>
            <a:pPr lvl="1"/>
            <a:r>
              <a:rPr lang="en-US" dirty="0" smtClean="0"/>
              <a:t>No evidence of psychotic symptoms</a:t>
            </a:r>
            <a:endParaRPr lang="en-US" sz="2600" dirty="0" smtClean="0"/>
          </a:p>
          <a:p>
            <a:pPr lvl="1"/>
            <a:r>
              <a:rPr lang="en-US" dirty="0" smtClean="0"/>
              <a:t>Essential feature is a chronically</a:t>
            </a:r>
            <a:r>
              <a:rPr lang="en-US" sz="2600" dirty="0" smtClean="0"/>
              <a:t>               </a:t>
            </a:r>
            <a:r>
              <a:rPr lang="en-US" dirty="0" smtClean="0"/>
              <a:t>depressed mood for</a:t>
            </a:r>
            <a:r>
              <a:rPr lang="en-US" sz="2600" dirty="0" smtClean="0"/>
              <a:t> </a:t>
            </a:r>
          </a:p>
          <a:p>
            <a:pPr lvl="2"/>
            <a:r>
              <a:rPr lang="en-US" dirty="0" smtClean="0"/>
              <a:t>Most of the day </a:t>
            </a:r>
          </a:p>
          <a:p>
            <a:pPr lvl="2"/>
            <a:r>
              <a:rPr lang="en-US" dirty="0" smtClean="0"/>
              <a:t>More days than not </a:t>
            </a:r>
          </a:p>
          <a:p>
            <a:pPr lvl="2"/>
            <a:r>
              <a:rPr lang="en-US" dirty="0" smtClean="0"/>
              <a:t>For at least 2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Depressive Disorders</a:t>
            </a:r>
            <a:endParaRPr lang="en-US" dirty="0"/>
          </a:p>
        </p:txBody>
      </p:sp>
      <p:pic>
        <p:nvPicPr>
          <p:cNvPr id="5" name="Picture 5" descr="C:\Documents and Settings\Owner\Application Data\Microsoft\Media Catalog\Downloaded Clips\cl2f\j011986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3000"/>
            <a:ext cx="18256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Premenstrual </a:t>
            </a:r>
            <a:r>
              <a:rPr lang="en-US" dirty="0" err="1" smtClean="0"/>
              <a:t>Dysphoric</a:t>
            </a:r>
            <a:r>
              <a:rPr lang="en-US" dirty="0" smtClean="0"/>
              <a:t> Disorder</a:t>
            </a:r>
          </a:p>
          <a:p>
            <a:pPr lvl="1"/>
            <a:r>
              <a:rPr lang="en-US" dirty="0" smtClean="0"/>
              <a:t>Markedly depressed mood</a:t>
            </a:r>
          </a:p>
          <a:p>
            <a:pPr lvl="1"/>
            <a:r>
              <a:rPr lang="en-US" dirty="0" smtClean="0"/>
              <a:t>Excessive anxiety</a:t>
            </a:r>
          </a:p>
          <a:p>
            <a:pPr lvl="1"/>
            <a:r>
              <a:rPr lang="en-US" dirty="0" smtClean="0"/>
              <a:t>Mood swings</a:t>
            </a:r>
          </a:p>
          <a:p>
            <a:pPr lvl="1"/>
            <a:r>
              <a:rPr lang="en-US" dirty="0" smtClean="0"/>
              <a:t>Decreased interest in activities during week prior to menses; subsides shortly after onset of menstruation</a:t>
            </a:r>
          </a:p>
          <a:p>
            <a:pPr lvl="1"/>
            <a:r>
              <a:rPr lang="en-US" dirty="0" smtClean="0"/>
              <a:t>Interferes with work, school, or </a:t>
            </a:r>
            <a:r>
              <a:rPr lang="en-US" smtClean="0"/>
              <a:t>social activities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Depressive Disorders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Age</a:t>
            </a:r>
            <a:r>
              <a:rPr lang="en-US" dirty="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Depression more common in young women than young men.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gender difference is less pronounced between ages 44 and 65, but after age 65, women are again more likely to be depressed than men.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r>
              <a:rPr lang="en-US" sz="2800" dirty="0" smtClean="0"/>
              <a:t> </a:t>
            </a:r>
            <a:r>
              <a:rPr lang="en-US" dirty="0" smtClean="0"/>
              <a:t>(cont’d)</a:t>
            </a:r>
            <a:endParaRPr lang="en-US" dirty="0"/>
          </a:p>
        </p:txBody>
      </p:sp>
      <p:pic>
        <p:nvPicPr>
          <p:cNvPr id="4" name="Picture 5" descr="C:\Documents and Settings\Owner\Application Data\Microsoft\Media Catalog\Downloaded Clips\cl2\PE06900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191000"/>
            <a:ext cx="14589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Owner\Application Data\Microsoft\Media Catalog\Downloaded Clips\cl2\PE06923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191000"/>
            <a:ext cx="12938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Nature of the illness</a:t>
            </a:r>
            <a:endParaRPr lang="en-US" dirty="0" smtClean="0"/>
          </a:p>
          <a:p>
            <a:pPr lvl="1"/>
            <a:r>
              <a:rPr lang="en-US" dirty="0" smtClean="0"/>
              <a:t>Stages of grief and symptoms associated with each stage</a:t>
            </a:r>
          </a:p>
          <a:p>
            <a:pPr lvl="1"/>
            <a:r>
              <a:rPr lang="en-US" dirty="0" smtClean="0"/>
              <a:t>What is depression?</a:t>
            </a:r>
          </a:p>
          <a:p>
            <a:pPr lvl="1"/>
            <a:r>
              <a:rPr lang="en-US" dirty="0" smtClean="0"/>
              <a:t>Why do people get depressed?</a:t>
            </a:r>
          </a:p>
          <a:p>
            <a:pPr lvl="1"/>
            <a:r>
              <a:rPr lang="en-US" dirty="0" smtClean="0"/>
              <a:t>What are the symptoms of </a:t>
            </a:r>
            <a:r>
              <a:rPr lang="en-US" dirty="0" smtClean="0"/>
              <a:t>depression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Client/Family Education</a:t>
            </a:r>
            <a:endParaRPr lang="en-US" dirty="0"/>
          </a:p>
        </p:txBody>
      </p:sp>
      <p:pic>
        <p:nvPicPr>
          <p:cNvPr id="5" name="Picture 5" descr="C:\Documents and Settings\Owner\Application Data\Microsoft\Media Catalog\Downloaded Clips\cl0\BS01651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95800"/>
            <a:ext cx="23272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Management of the illness</a:t>
            </a:r>
            <a:endParaRPr lang="en-US" sz="3000" b="1" dirty="0" smtClean="0"/>
          </a:p>
          <a:p>
            <a:pPr lvl="1"/>
            <a:r>
              <a:rPr lang="en-US" dirty="0" smtClean="0"/>
              <a:t>Medication management</a:t>
            </a:r>
            <a:endParaRPr lang="en-US" sz="2600" dirty="0" smtClean="0"/>
          </a:p>
          <a:p>
            <a:pPr lvl="1"/>
            <a:r>
              <a:rPr lang="en-US" dirty="0" smtClean="0"/>
              <a:t>Assertive techniques</a:t>
            </a:r>
            <a:endParaRPr lang="en-US" sz="2600" dirty="0" smtClean="0"/>
          </a:p>
          <a:p>
            <a:pPr lvl="1"/>
            <a:r>
              <a:rPr lang="en-US" dirty="0" smtClean="0"/>
              <a:t>Stress-management techniques</a:t>
            </a:r>
            <a:endParaRPr lang="en-US" sz="2600" dirty="0" smtClean="0"/>
          </a:p>
          <a:p>
            <a:pPr lvl="1"/>
            <a:r>
              <a:rPr lang="en-US" dirty="0" smtClean="0"/>
              <a:t>Ways to increase self-esteem</a:t>
            </a:r>
            <a:r>
              <a:rPr lang="en-US" sz="2600" dirty="0" smtClean="0"/>
              <a:t> </a:t>
            </a:r>
          </a:p>
          <a:p>
            <a:pPr lvl="1"/>
            <a:r>
              <a:rPr lang="en-US" dirty="0" smtClean="0"/>
              <a:t>Electroconvulsive therapy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Client/Family Education</a:t>
            </a:r>
            <a:r>
              <a:rPr lang="en-US" sz="2800" dirty="0" smtClean="0"/>
              <a:t> </a:t>
            </a:r>
            <a:r>
              <a:rPr lang="en-US" dirty="0" smtClean="0"/>
              <a:t>(cont’d)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Support services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Suicide hotline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Support groups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Legal/financial assistance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Client/Family Education</a:t>
            </a:r>
            <a:r>
              <a:rPr lang="en-US" sz="3200" dirty="0" smtClean="0"/>
              <a:t> </a:t>
            </a:r>
            <a:r>
              <a:rPr lang="en-US" dirty="0" smtClean="0"/>
              <a:t>(cont’d)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Individual</a:t>
            </a:r>
            <a:r>
              <a:rPr lang="en-US" b="1" dirty="0" smtClean="0"/>
              <a:t> </a:t>
            </a:r>
            <a:r>
              <a:rPr lang="en-US" dirty="0" smtClean="0"/>
              <a:t>psychotherapy</a:t>
            </a:r>
            <a:endParaRPr lang="en-US" b="1" dirty="0" smtClean="0"/>
          </a:p>
          <a:p>
            <a:r>
              <a:rPr lang="en-US" dirty="0" smtClean="0"/>
              <a:t>Group</a:t>
            </a:r>
            <a:r>
              <a:rPr lang="en-US" b="1" dirty="0" smtClean="0"/>
              <a:t> </a:t>
            </a:r>
            <a:r>
              <a:rPr lang="en-US" dirty="0" smtClean="0"/>
              <a:t>therapy</a:t>
            </a:r>
            <a:endParaRPr lang="en-US" b="1" dirty="0" smtClean="0"/>
          </a:p>
          <a:p>
            <a:r>
              <a:rPr lang="en-US" dirty="0" smtClean="0"/>
              <a:t>Family</a:t>
            </a:r>
            <a:r>
              <a:rPr lang="en-US" b="1" dirty="0" smtClean="0"/>
              <a:t> </a:t>
            </a:r>
            <a:r>
              <a:rPr lang="en-US" dirty="0" smtClean="0"/>
              <a:t>therapy</a:t>
            </a:r>
            <a:endParaRPr lang="en-US" b="1" dirty="0" smtClean="0"/>
          </a:p>
          <a:p>
            <a:r>
              <a:rPr lang="en-US" dirty="0" smtClean="0"/>
              <a:t>Cognitive</a:t>
            </a:r>
            <a:r>
              <a:rPr lang="en-US" b="1" dirty="0" smtClean="0"/>
              <a:t> </a:t>
            </a:r>
            <a:r>
              <a:rPr lang="en-US" dirty="0" smtClean="0"/>
              <a:t>therapy</a:t>
            </a:r>
            <a:endParaRPr lang="en-US" b="1" dirty="0" smtClean="0"/>
          </a:p>
          <a:p>
            <a:r>
              <a:rPr lang="en-US" dirty="0" smtClean="0"/>
              <a:t>Electroconvulsive</a:t>
            </a:r>
            <a:r>
              <a:rPr lang="en-US" b="1" dirty="0" smtClean="0"/>
              <a:t> </a:t>
            </a:r>
            <a:r>
              <a:rPr lang="en-US" dirty="0" smtClean="0"/>
              <a:t>therapy</a:t>
            </a:r>
            <a:endParaRPr lang="en-US" b="1" dirty="0" smtClean="0"/>
          </a:p>
          <a:p>
            <a:r>
              <a:rPr lang="en-US" dirty="0" err="1" smtClean="0"/>
              <a:t>Transcranial</a:t>
            </a:r>
            <a:r>
              <a:rPr lang="en-US" b="1" dirty="0" smtClean="0"/>
              <a:t> </a:t>
            </a:r>
            <a:r>
              <a:rPr lang="en-US" dirty="0" smtClean="0"/>
              <a:t>magnetic stimulation</a:t>
            </a:r>
            <a:endParaRPr lang="en-US" b="1" dirty="0" smtClean="0"/>
          </a:p>
          <a:p>
            <a:r>
              <a:rPr lang="en-US" dirty="0" smtClean="0"/>
              <a:t>Light</a:t>
            </a:r>
            <a:r>
              <a:rPr lang="en-US" b="1" dirty="0" smtClean="0"/>
              <a:t> </a:t>
            </a:r>
            <a:r>
              <a:rPr lang="en-US" dirty="0" smtClean="0"/>
              <a:t>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Modalities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Psychopharmacology</a:t>
            </a:r>
            <a:endParaRPr lang="en-US" sz="3600" b="1" dirty="0" smtClean="0"/>
          </a:p>
          <a:p>
            <a:pPr lvl="1"/>
            <a:r>
              <a:rPr lang="en-US" dirty="0" err="1" smtClean="0"/>
              <a:t>Tricyclics</a:t>
            </a:r>
            <a:r>
              <a:rPr lang="en-US" dirty="0" smtClean="0"/>
              <a:t> Antidepressants</a:t>
            </a:r>
            <a:endParaRPr lang="en-US" sz="3200" dirty="0" smtClean="0"/>
          </a:p>
          <a:p>
            <a:pPr lvl="1"/>
            <a:r>
              <a:rPr lang="en-US" dirty="0" smtClean="0"/>
              <a:t>SSRIs: Selective Serotonin Reuptake Inhibitors</a:t>
            </a:r>
            <a:endParaRPr lang="en-US" sz="3200" dirty="0" smtClean="0"/>
          </a:p>
          <a:p>
            <a:pPr lvl="1"/>
            <a:r>
              <a:rPr lang="en-US" dirty="0" smtClean="0"/>
              <a:t>MAO (Monoamine </a:t>
            </a:r>
            <a:r>
              <a:rPr lang="en-US" dirty="0" err="1" smtClean="0"/>
              <a:t>Oxidase</a:t>
            </a:r>
            <a:r>
              <a:rPr lang="en-US" dirty="0" smtClean="0"/>
              <a:t>) inhibitors</a:t>
            </a:r>
            <a:endParaRPr lang="en-US" sz="3200" dirty="0" smtClean="0"/>
          </a:p>
          <a:p>
            <a:pPr lvl="1"/>
            <a:r>
              <a:rPr lang="en-US" dirty="0" err="1" smtClean="0"/>
              <a:t>Heterocyclics</a:t>
            </a:r>
            <a:endParaRPr lang="en-US" sz="3200" dirty="0" smtClean="0"/>
          </a:p>
          <a:p>
            <a:pPr lvl="1"/>
            <a:r>
              <a:rPr lang="en-US" dirty="0" smtClean="0"/>
              <a:t>SNRIs: Serotonin-</a:t>
            </a:r>
            <a:r>
              <a:rPr lang="en-US" dirty="0" err="1" smtClean="0"/>
              <a:t>Norepinephrine</a:t>
            </a:r>
            <a:r>
              <a:rPr lang="en-US" dirty="0" smtClean="0"/>
              <a:t> Reuptake Inhibitors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Psychopharmacology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5b\j02297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958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Psychopharmacology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/>
              <a:t>Antidepressants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Tricyclics</a:t>
            </a:r>
            <a:r>
              <a:rPr lang="en-US" sz="2400" dirty="0" smtClean="0"/>
              <a:t> (TCAs)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Elavil</a:t>
            </a:r>
            <a:r>
              <a:rPr lang="en-US" dirty="0" smtClean="0"/>
              <a:t>, </a:t>
            </a:r>
            <a:r>
              <a:rPr lang="en-US" dirty="0" err="1" smtClean="0"/>
              <a:t>Anafranil</a:t>
            </a:r>
            <a:r>
              <a:rPr lang="en-US" dirty="0" smtClean="0"/>
              <a:t>, </a:t>
            </a:r>
            <a:r>
              <a:rPr lang="en-US" dirty="0" err="1" smtClean="0"/>
              <a:t>Sinequan</a:t>
            </a:r>
            <a:r>
              <a:rPr lang="en-US" dirty="0" smtClean="0"/>
              <a:t>, </a:t>
            </a:r>
            <a:r>
              <a:rPr lang="en-US" dirty="0" err="1" smtClean="0"/>
              <a:t>Pamelor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Heterocyclics</a:t>
            </a:r>
            <a:r>
              <a:rPr lang="en-US" sz="2400" dirty="0" smtClean="0"/>
              <a:t>: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generation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Ludiomil</a:t>
            </a:r>
            <a:r>
              <a:rPr lang="en-US" dirty="0" smtClean="0"/>
              <a:t>, </a:t>
            </a:r>
            <a:r>
              <a:rPr lang="en-US" dirty="0" err="1" smtClean="0"/>
              <a:t>Asendin</a:t>
            </a:r>
            <a:r>
              <a:rPr lang="en-US" dirty="0" smtClean="0"/>
              <a:t>, </a:t>
            </a:r>
            <a:r>
              <a:rPr lang="en-US" dirty="0" err="1" smtClean="0"/>
              <a:t>Desyrel</a:t>
            </a:r>
            <a:r>
              <a:rPr lang="en-US" dirty="0" smtClean="0"/>
              <a:t>, </a:t>
            </a:r>
            <a:r>
              <a:rPr lang="en-US" dirty="0" err="1" smtClean="0"/>
              <a:t>Wellbutrin</a:t>
            </a:r>
            <a:r>
              <a:rPr lang="en-US" dirty="0" smtClean="0"/>
              <a:t>, </a:t>
            </a:r>
            <a:r>
              <a:rPr lang="en-US" dirty="0" err="1" smtClean="0"/>
              <a:t>Remeron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 smtClean="0"/>
              <a:t>Serotonin-</a:t>
            </a:r>
            <a:r>
              <a:rPr lang="en-US" sz="2400" dirty="0" err="1" smtClean="0"/>
              <a:t>norephirine</a:t>
            </a:r>
            <a:r>
              <a:rPr lang="en-US" sz="2400" dirty="0" smtClean="0"/>
              <a:t> reuptake inhibitors (SNRIs)</a:t>
            </a:r>
          </a:p>
          <a:p>
            <a:pPr lvl="1"/>
            <a:r>
              <a:rPr lang="en-US" dirty="0" err="1" smtClean="0"/>
              <a:t>Effexor</a:t>
            </a:r>
            <a:r>
              <a:rPr lang="en-US" dirty="0" smtClean="0"/>
              <a:t>, </a:t>
            </a:r>
            <a:r>
              <a:rPr lang="en-US" dirty="0" err="1" smtClean="0"/>
              <a:t>Serzone</a:t>
            </a:r>
            <a:r>
              <a:rPr lang="en-US" dirty="0" smtClean="0"/>
              <a:t>, </a:t>
            </a:r>
            <a:r>
              <a:rPr lang="en-US" dirty="0" err="1" smtClean="0"/>
              <a:t>Cymbalta</a:t>
            </a:r>
            <a:endParaRPr lang="en-US" dirty="0" smtClean="0"/>
          </a:p>
          <a:p>
            <a:r>
              <a:rPr lang="en-US" sz="2400" dirty="0" smtClean="0"/>
              <a:t>Selective serotonin reuptake inhibitors (SSRIs)</a:t>
            </a:r>
          </a:p>
          <a:p>
            <a:pPr lvl="1"/>
            <a:r>
              <a:rPr lang="en-US" dirty="0" smtClean="0"/>
              <a:t>Prozac, Paxil, Zoloft, </a:t>
            </a:r>
            <a:r>
              <a:rPr lang="en-US" dirty="0" err="1" smtClean="0"/>
              <a:t>Celexa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3" name="Picture 4" descr="BD0841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0"/>
            <a:ext cx="2209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Action</a:t>
            </a:r>
            <a:endParaRPr lang="en-US" b="1" dirty="0" smtClean="0"/>
          </a:p>
          <a:p>
            <a:pPr lvl="2"/>
            <a:r>
              <a:rPr lang="en-US" dirty="0" smtClean="0"/>
              <a:t>TCAs, </a:t>
            </a:r>
            <a:r>
              <a:rPr lang="en-US" dirty="0" err="1" smtClean="0"/>
              <a:t>heterocyclics</a:t>
            </a:r>
            <a:r>
              <a:rPr lang="en-US" dirty="0" smtClean="0"/>
              <a:t>, SSRIs, SNRIs</a:t>
            </a:r>
            <a:endParaRPr lang="en-US" b="1" dirty="0" smtClean="0"/>
          </a:p>
          <a:p>
            <a:pPr lvl="3"/>
            <a:r>
              <a:rPr lang="en-US" dirty="0" smtClean="0"/>
              <a:t>Block reuptake of </a:t>
            </a:r>
            <a:r>
              <a:rPr lang="en-US" dirty="0" err="1" smtClean="0"/>
              <a:t>norepinephrine</a:t>
            </a:r>
            <a:r>
              <a:rPr lang="en-US" dirty="0" smtClean="0"/>
              <a:t>, serotonin, and/or dopamine</a:t>
            </a:r>
            <a:endParaRPr lang="en-US" sz="2400" dirty="0" smtClean="0"/>
          </a:p>
          <a:p>
            <a:pPr lvl="2"/>
            <a:r>
              <a:rPr lang="en-US" dirty="0" smtClean="0"/>
              <a:t>MAOIs</a:t>
            </a:r>
            <a:endParaRPr lang="en-US" b="1" dirty="0" smtClean="0"/>
          </a:p>
          <a:p>
            <a:pPr lvl="3"/>
            <a:r>
              <a:rPr lang="en-US" dirty="0" smtClean="0"/>
              <a:t>Inhibit monoamine </a:t>
            </a:r>
            <a:r>
              <a:rPr lang="en-US" dirty="0" err="1" smtClean="0"/>
              <a:t>oxidase</a:t>
            </a:r>
            <a:r>
              <a:rPr lang="en-US" dirty="0" smtClean="0"/>
              <a:t>, an enzyme known to inactivate </a:t>
            </a:r>
            <a:r>
              <a:rPr lang="en-US" dirty="0" err="1" smtClean="0"/>
              <a:t>norepinephrine</a:t>
            </a:r>
            <a:r>
              <a:rPr lang="en-US" dirty="0" smtClean="0"/>
              <a:t>, serotonin, and dopamine</a:t>
            </a:r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r>
              <a:rPr lang="en-US" b="1" i="1" u="sng" dirty="0" smtClean="0"/>
              <a:t>As these drugs take effect and mood begins to lift, the individual may have increased energy with which to implement a suicide plan.  Suicide potential often increases as level of depression decreases.  The nurse should be particularly alert to sudden lifts in mood.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Psychopharmacology (cont’d)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Monoamine </a:t>
            </a:r>
            <a:r>
              <a:rPr lang="en-US" b="1" dirty="0" err="1" smtClean="0"/>
              <a:t>Oxidase</a:t>
            </a:r>
            <a:r>
              <a:rPr lang="en-US" b="1" dirty="0" smtClean="0"/>
              <a:t> (MAOIs) Inhibitors</a:t>
            </a:r>
          </a:p>
          <a:p>
            <a:pPr lvl="1"/>
            <a:r>
              <a:rPr lang="en-US" sz="2800" dirty="0" err="1" smtClean="0"/>
              <a:t>Marplan</a:t>
            </a:r>
            <a:r>
              <a:rPr lang="en-US" sz="2800" dirty="0" smtClean="0"/>
              <a:t>, </a:t>
            </a:r>
            <a:r>
              <a:rPr lang="en-US" sz="2800" dirty="0" err="1" smtClean="0"/>
              <a:t>Nardil</a:t>
            </a:r>
            <a:r>
              <a:rPr lang="en-US" sz="2800" dirty="0" smtClean="0"/>
              <a:t>, </a:t>
            </a:r>
            <a:r>
              <a:rPr lang="en-US" sz="2800" dirty="0" err="1" smtClean="0"/>
              <a:t>Parnate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Psychopharmacology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2514600"/>
            <a:ext cx="3657600" cy="4038600"/>
          </a:xfrm>
        </p:spPr>
        <p:txBody>
          <a:bodyPr>
            <a:normAutofit fontScale="77500" lnSpcReduction="20000"/>
          </a:bodyPr>
          <a:lstStyle/>
          <a:p>
            <a:pPr lvl="1"/>
            <a:endParaRPr lang="en-US" sz="1600" dirty="0" smtClean="0"/>
          </a:p>
          <a:p>
            <a:pPr>
              <a:buNone/>
            </a:pPr>
            <a:r>
              <a:rPr lang="en-US" b="1" dirty="0" smtClean="0"/>
              <a:t>Adverse side effect</a:t>
            </a:r>
          </a:p>
          <a:p>
            <a:r>
              <a:rPr lang="en-US" dirty="0" smtClean="0"/>
              <a:t>Hypertensive crisis</a:t>
            </a:r>
          </a:p>
          <a:p>
            <a:pPr lvl="1"/>
            <a:r>
              <a:rPr lang="en-US" dirty="0" smtClean="0"/>
              <a:t>Symptoms develop within 2 hrs of ingestion of food or drug with </a:t>
            </a:r>
            <a:r>
              <a:rPr lang="en-US" dirty="0" err="1" smtClean="0"/>
              <a:t>tyramine</a:t>
            </a:r>
            <a:endParaRPr lang="en-US" dirty="0" smtClean="0"/>
          </a:p>
          <a:p>
            <a:pPr lvl="1"/>
            <a:r>
              <a:rPr lang="en-US" dirty="0" smtClean="0"/>
              <a:t>Severe occipital &amp; or temporal H/A</a:t>
            </a:r>
          </a:p>
          <a:p>
            <a:pPr lvl="1"/>
            <a:r>
              <a:rPr lang="en-US" dirty="0" smtClean="0"/>
              <a:t>Photophobia</a:t>
            </a:r>
          </a:p>
          <a:p>
            <a:pPr lvl="1"/>
            <a:r>
              <a:rPr lang="en-US" dirty="0" smtClean="0"/>
              <a:t>Choking sensation</a:t>
            </a:r>
          </a:p>
          <a:p>
            <a:pPr lvl="1"/>
            <a:r>
              <a:rPr lang="en-US" dirty="0" smtClean="0"/>
              <a:t>Palpitations and feeling of ‘dread’ marked by systolic &amp; diastolic hypertension</a:t>
            </a:r>
          </a:p>
          <a:p>
            <a:pPr lvl="1"/>
            <a:r>
              <a:rPr lang="en-US" dirty="0" smtClean="0"/>
              <a:t>May experience a stiff neck</a:t>
            </a:r>
          </a:p>
          <a:p>
            <a:endParaRPr lang="en-US" dirty="0"/>
          </a:p>
        </p:txBody>
      </p:sp>
      <p:pic>
        <p:nvPicPr>
          <p:cNvPr id="2050" name="Picture 2" descr="C:\Documents and Settings\rockwea.FIRELANDS\Local Settings\Temporary Internet Files\Content.IE5\Z9WVOJ26\MP9004096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352800"/>
            <a:ext cx="2590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65176" lvl="1" indent="-265176">
              <a:buSzPct val="80000"/>
              <a:buFont typeface="Wingdings 2"/>
              <a:buChar char=""/>
            </a:pPr>
            <a:r>
              <a:rPr lang="en-US" dirty="0" smtClean="0"/>
              <a:t>Avoid foods and medications high in </a:t>
            </a:r>
            <a:r>
              <a:rPr lang="en-US" dirty="0" err="1" smtClean="0"/>
              <a:t>tyramine</a:t>
            </a:r>
            <a:r>
              <a:rPr lang="en-US" dirty="0" smtClean="0"/>
              <a:t> when taking MAOIs, including </a:t>
            </a:r>
          </a:p>
          <a:p>
            <a:pPr>
              <a:buNone/>
            </a:pPr>
            <a:r>
              <a:rPr lang="en-US" sz="2000" dirty="0" smtClean="0"/>
              <a:t>			Aged cheese                                    </a:t>
            </a:r>
            <a:endParaRPr lang="en-US" sz="2200" dirty="0" smtClean="0"/>
          </a:p>
          <a:p>
            <a:pPr>
              <a:buNone/>
            </a:pPr>
            <a:r>
              <a:rPr lang="en-US" sz="2000" dirty="0" smtClean="0"/>
              <a:t>    			Wine; beer                                       </a:t>
            </a:r>
            <a:endParaRPr lang="en-US" sz="2200" dirty="0" smtClean="0"/>
          </a:p>
          <a:p>
            <a:pPr>
              <a:buNone/>
            </a:pPr>
            <a:r>
              <a:rPr lang="en-US" sz="2000" dirty="0" smtClean="0"/>
              <a:t>     		Chocolate; colas</a:t>
            </a:r>
            <a:r>
              <a:rPr lang="en-US" sz="2200" dirty="0" smtClean="0"/>
              <a:t>                          	</a:t>
            </a:r>
            <a:r>
              <a:rPr lang="en-US" sz="2000" dirty="0" smtClean="0"/>
              <a:t> 				Pickled herring</a:t>
            </a:r>
            <a:endParaRPr lang="en-US" sz="2200" dirty="0" smtClean="0"/>
          </a:p>
          <a:p>
            <a:pPr>
              <a:buNone/>
            </a:pPr>
            <a:r>
              <a:rPr lang="en-US" sz="2000" dirty="0" smtClean="0"/>
              <a:t>    			Coffee; tea</a:t>
            </a:r>
            <a:endParaRPr lang="en-US" sz="2200" dirty="0" smtClean="0"/>
          </a:p>
          <a:p>
            <a:pPr>
              <a:buNone/>
            </a:pPr>
            <a:r>
              <a:rPr lang="en-US" sz="2000" dirty="0" smtClean="0"/>
              <a:t>     		Sour cream; yogurt</a:t>
            </a:r>
            <a:endParaRPr lang="en-US" sz="2200" dirty="0" smtClean="0"/>
          </a:p>
          <a:p>
            <a:pPr>
              <a:buNone/>
            </a:pPr>
            <a:r>
              <a:rPr lang="en-US" sz="2000" dirty="0" smtClean="0"/>
              <a:t>     		Smoked and processed meats</a:t>
            </a:r>
            <a:r>
              <a:rPr lang="en-US" sz="2200" dirty="0" smtClean="0"/>
              <a:t>     </a:t>
            </a:r>
          </a:p>
          <a:p>
            <a:pPr>
              <a:buNone/>
            </a:pPr>
            <a:r>
              <a:rPr lang="en-US" sz="2000" dirty="0" smtClean="0"/>
              <a:t>     		Beef or chicken liver</a:t>
            </a:r>
            <a:r>
              <a:rPr lang="en-US" sz="2200" dirty="0" smtClean="0"/>
              <a:t>                    </a:t>
            </a:r>
          </a:p>
          <a:p>
            <a:pPr>
              <a:buNone/>
            </a:pPr>
            <a:r>
              <a:rPr lang="en-US" sz="2000" dirty="0" smtClean="0"/>
              <a:t>     		Canned figs </a:t>
            </a:r>
          </a:p>
          <a:p>
            <a:pPr>
              <a:buNone/>
            </a:pPr>
            <a:r>
              <a:rPr lang="en-US" sz="2000" dirty="0" smtClean="0"/>
              <a:t>			Yeast products  </a:t>
            </a:r>
          </a:p>
          <a:p>
            <a:pPr>
              <a:buNone/>
            </a:pPr>
            <a:r>
              <a:rPr lang="en-US" sz="2000" dirty="0" smtClean="0"/>
              <a:t>                              Diet pills</a:t>
            </a:r>
          </a:p>
          <a:p>
            <a:pPr>
              <a:buNone/>
            </a:pPr>
            <a:r>
              <a:rPr lang="en-US" sz="2000" dirty="0" smtClean="0"/>
              <a:t>			Broad beans</a:t>
            </a:r>
          </a:p>
          <a:p>
            <a:pPr>
              <a:buNone/>
            </a:pPr>
            <a:r>
              <a:rPr lang="en-US" sz="2000" dirty="0" smtClean="0"/>
              <a:t>			Caviar</a:t>
            </a:r>
          </a:p>
          <a:p>
            <a:pPr>
              <a:buNone/>
            </a:pPr>
            <a:r>
              <a:rPr lang="en-US" sz="2000" dirty="0" smtClean="0"/>
              <a:t>			Raisins</a:t>
            </a:r>
          </a:p>
          <a:p>
            <a:pPr>
              <a:buNone/>
            </a:pPr>
            <a:r>
              <a:rPr lang="en-US" sz="2000" dirty="0" smtClean="0"/>
              <a:t>			Soy sauce</a:t>
            </a:r>
          </a:p>
          <a:p>
            <a:pPr>
              <a:buNone/>
            </a:pPr>
            <a:r>
              <a:rPr lang="en-US" sz="2000" dirty="0" smtClean="0"/>
              <a:t>			Cold remedies</a:t>
            </a:r>
            <a:endParaRPr lang="en-US" sz="2200" dirty="0" smtClean="0"/>
          </a:p>
          <a:p>
            <a:pPr marL="265176" lvl="1" indent="-265176">
              <a:buSzPct val="80000"/>
              <a:buFont typeface="Wingdings 2"/>
              <a:buChar char="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Psychopharmacology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2d\j01128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048000"/>
            <a:ext cx="20859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Contraindications/precautions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Contraindicated in known hypersensitivity (SSRIs, MAOIs, </a:t>
            </a:r>
            <a:r>
              <a:rPr lang="en-US" sz="2000" dirty="0" err="1" smtClean="0"/>
              <a:t>tricyclics</a:t>
            </a:r>
            <a:r>
              <a:rPr lang="en-US" sz="2000" dirty="0" smtClean="0"/>
              <a:t>); acute phase of recovery from myocardial infarction; angle-closure glaucoma (</a:t>
            </a:r>
            <a:r>
              <a:rPr lang="en-US" sz="2000" dirty="0" err="1" smtClean="0"/>
              <a:t>tricyclics</a:t>
            </a:r>
            <a:r>
              <a:rPr lang="en-US" sz="2000" dirty="0" smtClean="0"/>
              <a:t>); and concomitant with MAOIs (TCAs, </a:t>
            </a:r>
            <a:r>
              <a:rPr lang="en-US" sz="2000" dirty="0" err="1" smtClean="0"/>
              <a:t>heterocyclics</a:t>
            </a:r>
            <a:r>
              <a:rPr lang="en-US" sz="2000" dirty="0" smtClean="0"/>
              <a:t>, SSRIs, SNRIs)  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Caution with elderly or debilitated clients; clients with hepatic, cardiac, or renal insufficiency; psychotic clients; clients with benign prostatic hypertrophy; and those with history of seizures (</a:t>
            </a:r>
            <a:r>
              <a:rPr lang="en-US" sz="2000" dirty="0" err="1" smtClean="0"/>
              <a:t>tricyclics</a:t>
            </a:r>
            <a:r>
              <a:rPr lang="en-US" sz="2000" dirty="0" smtClean="0"/>
              <a:t>, MAOIs)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Psychopharmacology (cont’d)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5" descr="j03036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029200"/>
            <a:ext cx="1289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Social class: </a:t>
            </a:r>
            <a:r>
              <a:rPr lang="en-US" sz="2400" dirty="0" smtClean="0"/>
              <a:t>there is an inverse relationship between social class and report of depressive symptoms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Race and culture: </a:t>
            </a:r>
            <a:r>
              <a:rPr lang="en-US" sz="2400" dirty="0" smtClean="0"/>
              <a:t>no consistent relationship between race and affective disorder has been reported; one recent survey revealed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Depression</a:t>
            </a:r>
            <a:r>
              <a:rPr lang="en-US" sz="2200" dirty="0" smtClean="0"/>
              <a:t> </a:t>
            </a:r>
            <a:r>
              <a:rPr lang="en-US" sz="2000" dirty="0" smtClean="0"/>
              <a:t>is more prevalent in</a:t>
            </a:r>
            <a:r>
              <a:rPr lang="en-US" sz="2200" dirty="0" smtClean="0"/>
              <a:t>                                                 </a:t>
            </a:r>
            <a:r>
              <a:rPr lang="en-US" sz="2000" dirty="0" smtClean="0"/>
              <a:t>whites than blacks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Depression</a:t>
            </a:r>
            <a:r>
              <a:rPr lang="en-US" sz="2200" dirty="0" smtClean="0"/>
              <a:t> </a:t>
            </a:r>
            <a:r>
              <a:rPr lang="en-US" sz="2000" dirty="0" smtClean="0"/>
              <a:t>is more severe and</a:t>
            </a:r>
            <a:r>
              <a:rPr lang="en-US" sz="2200" dirty="0" smtClean="0"/>
              <a:t>                                             </a:t>
            </a:r>
            <a:r>
              <a:rPr lang="en-US" sz="2000" dirty="0" smtClean="0"/>
              <a:t>disabling in blacks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Blacks</a:t>
            </a:r>
            <a:r>
              <a:rPr lang="en-US" sz="2200" dirty="0" smtClean="0"/>
              <a:t> </a:t>
            </a:r>
            <a:r>
              <a:rPr lang="en-US" sz="2000" dirty="0" smtClean="0"/>
              <a:t>are less likely to receive</a:t>
            </a:r>
            <a:r>
              <a:rPr lang="en-US" sz="2200" dirty="0" smtClean="0"/>
              <a:t>                                               </a:t>
            </a:r>
            <a:r>
              <a:rPr lang="en-US" sz="2000" dirty="0" smtClean="0"/>
              <a:t>treatment than whites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r>
              <a:rPr lang="en-US" sz="2800" dirty="0" smtClean="0"/>
              <a:t> </a:t>
            </a:r>
            <a:r>
              <a:rPr lang="en-US" dirty="0" smtClean="0"/>
              <a:t>(cont’d)</a:t>
            </a:r>
            <a:endParaRPr lang="en-US" dirty="0"/>
          </a:p>
        </p:txBody>
      </p:sp>
      <p:pic>
        <p:nvPicPr>
          <p:cNvPr id="4" name="Picture 4" descr="C:\Documents and Settings\Owner\Application Data\Microsoft\Media Catalog\Downloaded Clips\cl2\PE06900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10000"/>
            <a:ext cx="14589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Owner\Application Data\Microsoft\Media Catalog\Downloaded Clips\cl2\PE0691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181600"/>
            <a:ext cx="12938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Interactions (with </a:t>
            </a:r>
            <a:r>
              <a:rPr lang="en-US" dirty="0" err="1" smtClean="0"/>
              <a:t>tricyclics</a:t>
            </a:r>
            <a:r>
              <a:rPr lang="en-US" dirty="0" smtClean="0"/>
              <a:t>)</a:t>
            </a:r>
          </a:p>
          <a:p>
            <a:pPr lvl="2">
              <a:lnSpc>
                <a:spcPct val="80000"/>
              </a:lnSpc>
              <a:buClr>
                <a:srgbClr val="3B669B"/>
              </a:buClr>
            </a:pPr>
            <a:r>
              <a:rPr lang="en-US" sz="2000" dirty="0" smtClean="0">
                <a:cs typeface="Times New Roman" pitchFamily="18" charset="0"/>
              </a:rPr>
              <a:t>Increased effects of </a:t>
            </a:r>
            <a:r>
              <a:rPr lang="en-US" sz="2000" dirty="0" err="1" smtClean="0">
                <a:cs typeface="Times New Roman" pitchFamily="18" charset="0"/>
              </a:rPr>
              <a:t>tricyclics</a:t>
            </a:r>
            <a:r>
              <a:rPr lang="en-US" sz="2000" dirty="0" smtClean="0">
                <a:cs typeface="Times New Roman" pitchFamily="18" charset="0"/>
              </a:rPr>
              <a:t> with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                                            </a:t>
            </a:r>
            <a:r>
              <a:rPr lang="en-US" sz="1600" dirty="0" smtClean="0">
                <a:cs typeface="Times New Roman" pitchFamily="18" charset="0"/>
              </a:rPr>
              <a:t>                                             </a:t>
            </a:r>
            <a:r>
              <a:rPr lang="en-US" sz="1800" dirty="0" smtClean="0">
                <a:cs typeface="Times New Roman" pitchFamily="18" charset="0"/>
              </a:rPr>
              <a:t>       </a:t>
            </a:r>
            <a:r>
              <a:rPr lang="en-US" dirty="0" smtClean="0">
                <a:cs typeface="Times New Roman" pitchFamily="18" charset="0"/>
              </a:rPr>
              <a:t>     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    </a:t>
            </a:r>
            <a:r>
              <a:rPr lang="en-US" sz="2000" dirty="0" err="1" smtClean="0">
                <a:cs typeface="Times New Roman" pitchFamily="18" charset="0"/>
              </a:rPr>
              <a:t>bupropion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cimetidine</a:t>
            </a:r>
            <a:r>
              <a:rPr lang="en-US" sz="2000" dirty="0" smtClean="0">
                <a:cs typeface="Times New Roman" pitchFamily="18" charset="0"/>
              </a:rPr>
              <a:t>, haloperidol,</a:t>
            </a:r>
            <a:r>
              <a:rPr lang="en-US" sz="1800" dirty="0" smtClean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B669B"/>
              </a:buClr>
              <a:buNone/>
            </a:pPr>
            <a:r>
              <a:rPr lang="en-US" sz="2000" dirty="0" smtClean="0">
                <a:cs typeface="Times New Roman" pitchFamily="18" charset="0"/>
              </a:rPr>
              <a:t>    		   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SSRIs, and </a:t>
            </a:r>
            <a:r>
              <a:rPr lang="en-US" sz="2000" dirty="0" err="1" smtClean="0">
                <a:cs typeface="Times New Roman" pitchFamily="18" charset="0"/>
              </a:rPr>
              <a:t>valproic</a:t>
            </a:r>
            <a:r>
              <a:rPr lang="en-US" sz="2000" dirty="0" smtClean="0">
                <a:cs typeface="Times New Roman" pitchFamily="18" charset="0"/>
              </a:rPr>
              <a:t> acid</a:t>
            </a:r>
            <a:endParaRPr lang="en-US" sz="2400" dirty="0" smtClean="0">
              <a:cs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rgbClr val="3B669B"/>
              </a:buClr>
            </a:pPr>
            <a:r>
              <a:rPr lang="en-US" sz="2000" dirty="0" smtClean="0">
                <a:cs typeface="Times New Roman" pitchFamily="18" charset="0"/>
              </a:rPr>
              <a:t>Decreased effects of </a:t>
            </a:r>
            <a:r>
              <a:rPr lang="en-US" sz="2000" dirty="0" err="1" smtClean="0">
                <a:cs typeface="Times New Roman" pitchFamily="18" charset="0"/>
              </a:rPr>
              <a:t>tricyclics</a:t>
            </a:r>
            <a:r>
              <a:rPr lang="en-US" sz="2000" dirty="0" smtClean="0">
                <a:cs typeface="Times New Roman" pitchFamily="18" charset="0"/>
              </a:rPr>
              <a:t> with </a:t>
            </a:r>
            <a:r>
              <a:rPr lang="en-US" sz="2000" dirty="0" err="1" smtClean="0">
                <a:cs typeface="Times New Roman" pitchFamily="18" charset="0"/>
              </a:rPr>
              <a:t>rifamycin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carbamazepine</a:t>
            </a:r>
            <a:r>
              <a:rPr lang="en-US" sz="2000" dirty="0" smtClean="0">
                <a:cs typeface="Times New Roman" pitchFamily="18" charset="0"/>
              </a:rPr>
              <a:t>, and barbiturates</a:t>
            </a:r>
          </a:p>
          <a:p>
            <a:pPr lvl="2">
              <a:lnSpc>
                <a:spcPct val="80000"/>
              </a:lnSpc>
              <a:buClr>
                <a:srgbClr val="3B669B"/>
              </a:buClr>
            </a:pPr>
            <a:r>
              <a:rPr lang="en-US" sz="2000" dirty="0" err="1" smtClean="0">
                <a:cs typeface="Times New Roman" pitchFamily="18" charset="0"/>
              </a:rPr>
              <a:t>Hyperpyretic</a:t>
            </a:r>
            <a:r>
              <a:rPr lang="en-US" sz="2000" dirty="0" smtClean="0">
                <a:cs typeface="Times New Roman" pitchFamily="18" charset="0"/>
              </a:rPr>
              <a:t> crisis, convulsions, and death can occur with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MAOI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inhibitors</a:t>
            </a:r>
          </a:p>
          <a:p>
            <a:pPr lvl="2">
              <a:lnSpc>
                <a:spcPct val="80000"/>
              </a:lnSpc>
              <a:buClr>
                <a:srgbClr val="3B669B"/>
              </a:buClr>
            </a:pPr>
            <a:r>
              <a:rPr lang="en-US" sz="2000" dirty="0" smtClean="0">
                <a:cs typeface="Times New Roman" pitchFamily="18" charset="0"/>
              </a:rPr>
              <a:t>Hypertensive crisis can occur with </a:t>
            </a:r>
            <a:r>
              <a:rPr lang="en-US" sz="2000" dirty="0" err="1" smtClean="0">
                <a:cs typeface="Times New Roman" pitchFamily="18" charset="0"/>
              </a:rPr>
              <a:t>clonidine</a:t>
            </a:r>
            <a:endParaRPr lang="en-US" sz="2000" dirty="0" smtClean="0">
              <a:cs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rgbClr val="3B669B"/>
              </a:buClr>
            </a:pPr>
            <a:r>
              <a:rPr lang="en-US" sz="2000" dirty="0" smtClean="0">
                <a:cs typeface="Times New Roman" pitchFamily="18" charset="0"/>
              </a:rPr>
              <a:t>Decreased effects of </a:t>
            </a:r>
            <a:r>
              <a:rPr lang="en-US" sz="2000" dirty="0" err="1" smtClean="0">
                <a:cs typeface="Times New Roman" pitchFamily="18" charset="0"/>
              </a:rPr>
              <a:t>levodopa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and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guanethidine</a:t>
            </a:r>
            <a:endParaRPr lang="en-US" sz="2000" dirty="0" smtClean="0">
              <a:cs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rgbClr val="3B669B"/>
              </a:buClr>
            </a:pPr>
            <a:r>
              <a:rPr lang="en-US" sz="2000" dirty="0" err="1" smtClean="0">
                <a:cs typeface="Times New Roman" pitchFamily="18" charset="0"/>
              </a:rPr>
              <a:t>Potentiation</a:t>
            </a:r>
            <a:r>
              <a:rPr lang="en-US" sz="2000" dirty="0" smtClean="0">
                <a:cs typeface="Times New Roman" pitchFamily="18" charset="0"/>
              </a:rPr>
              <a:t> of </a:t>
            </a:r>
            <a:r>
              <a:rPr lang="en-US" sz="2000" dirty="0" err="1" smtClean="0">
                <a:cs typeface="Times New Roman" pitchFamily="18" charset="0"/>
              </a:rPr>
              <a:t>pressor</a:t>
            </a:r>
            <a:r>
              <a:rPr lang="en-US" sz="2000" dirty="0" smtClean="0">
                <a:cs typeface="Times New Roman" pitchFamily="18" charset="0"/>
              </a:rPr>
              <a:t> response with direct-acting </a:t>
            </a:r>
            <a:r>
              <a:rPr lang="en-US" sz="2000" dirty="0" err="1" smtClean="0">
                <a:cs typeface="Times New Roman" pitchFamily="18" charset="0"/>
              </a:rPr>
              <a:t>sympathomimetics</a:t>
            </a:r>
            <a:endParaRPr lang="en-US" sz="2000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Psychopharmacology (cont’d)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5" descr="j0311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295400"/>
            <a:ext cx="147796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Interactions (with MAOIs)</a:t>
            </a:r>
          </a:p>
          <a:p>
            <a:pPr lvl="2">
              <a:lnSpc>
                <a:spcPct val="90000"/>
              </a:lnSpc>
              <a:buClr>
                <a:srgbClr val="3B669B"/>
              </a:buClr>
            </a:pPr>
            <a:r>
              <a:rPr lang="en-US" sz="2000" dirty="0" smtClean="0"/>
              <a:t>Hypertensive crisis with amphetamines, methyldopa,</a:t>
            </a:r>
            <a:r>
              <a:rPr lang="en-US" sz="1600" dirty="0" smtClean="0"/>
              <a:t> </a:t>
            </a:r>
            <a:r>
              <a:rPr lang="en-US" sz="2000" dirty="0" smtClean="0"/>
              <a:t>              </a:t>
            </a:r>
            <a:r>
              <a:rPr lang="en-US" sz="1600" dirty="0" smtClean="0"/>
              <a:t>               </a:t>
            </a:r>
            <a:r>
              <a:rPr lang="en-US" sz="2000" dirty="0" err="1" smtClean="0"/>
              <a:t>levodopa</a:t>
            </a:r>
            <a:r>
              <a:rPr lang="en-US" sz="2000" dirty="0" smtClean="0"/>
              <a:t>, dopamine, epinephrine, </a:t>
            </a:r>
            <a:r>
              <a:rPr lang="en-US" sz="2000" dirty="0" err="1" smtClean="0"/>
              <a:t>norepinephrine</a:t>
            </a:r>
            <a:r>
              <a:rPr lang="en-US" sz="2000" dirty="0" smtClean="0"/>
              <a:t>, </a:t>
            </a:r>
            <a:r>
              <a:rPr lang="en-US" sz="2000" dirty="0" err="1" smtClean="0"/>
              <a:t>reserpine</a:t>
            </a:r>
            <a:r>
              <a:rPr lang="en-US" sz="2000" dirty="0" smtClean="0"/>
              <a:t>,  </a:t>
            </a:r>
            <a:r>
              <a:rPr lang="en-US" sz="2000" dirty="0" smtClean="0"/>
              <a:t>vasoconstrictors</a:t>
            </a:r>
            <a:r>
              <a:rPr lang="en-US" sz="2000" dirty="0" smtClean="0"/>
              <a:t>, or foods with </a:t>
            </a:r>
            <a:r>
              <a:rPr lang="en-US" sz="2000" dirty="0" err="1" smtClean="0"/>
              <a:t>tyramine</a:t>
            </a:r>
            <a:endParaRPr lang="en-US" sz="2000" dirty="0" smtClean="0"/>
          </a:p>
          <a:p>
            <a:pPr lvl="2">
              <a:lnSpc>
                <a:spcPct val="90000"/>
              </a:lnSpc>
              <a:buClr>
                <a:srgbClr val="3B669B"/>
              </a:buClr>
            </a:pPr>
            <a:r>
              <a:rPr lang="en-US" sz="2000" dirty="0" smtClean="0"/>
              <a:t>Hypertension, hypotension, coma, convulsions, and death with narcotic analgesics</a:t>
            </a:r>
          </a:p>
          <a:p>
            <a:pPr lvl="2">
              <a:lnSpc>
                <a:spcPct val="90000"/>
              </a:lnSpc>
              <a:buClr>
                <a:srgbClr val="3B669B"/>
              </a:buClr>
            </a:pPr>
            <a:r>
              <a:rPr lang="en-US" sz="2000" dirty="0" smtClean="0"/>
              <a:t>Additive hypotension with </a:t>
            </a:r>
            <a:r>
              <a:rPr lang="en-US" sz="2000" dirty="0" err="1" smtClean="0"/>
              <a:t>antihypertensives</a:t>
            </a:r>
            <a:endParaRPr lang="en-US" sz="2000" dirty="0" smtClean="0"/>
          </a:p>
          <a:p>
            <a:pPr lvl="2">
              <a:lnSpc>
                <a:spcPct val="90000"/>
              </a:lnSpc>
              <a:buClr>
                <a:srgbClr val="3B669B"/>
              </a:buClr>
            </a:pPr>
            <a:r>
              <a:rPr lang="en-US" sz="2000" dirty="0" smtClean="0"/>
              <a:t>Additive hypoglycemia with </a:t>
            </a:r>
            <a:r>
              <a:rPr lang="en-US" sz="2000" dirty="0" err="1" smtClean="0"/>
              <a:t>antihyperglycemic</a:t>
            </a:r>
            <a:r>
              <a:rPr lang="en-US" sz="2000" dirty="0" smtClean="0"/>
              <a:t> agents</a:t>
            </a:r>
          </a:p>
          <a:p>
            <a:pPr lvl="2">
              <a:lnSpc>
                <a:spcPct val="90000"/>
              </a:lnSpc>
              <a:buClr>
                <a:srgbClr val="3B669B"/>
              </a:buClr>
            </a:pPr>
            <a:r>
              <a:rPr lang="en-US" sz="2000" dirty="0" smtClean="0"/>
              <a:t>Potentially fatal reactions with all other antidepressants, </a:t>
            </a:r>
            <a:r>
              <a:rPr lang="en-US" sz="2000" dirty="0" err="1" smtClean="0"/>
              <a:t>carbamazepine</a:t>
            </a:r>
            <a:r>
              <a:rPr lang="en-US" sz="2000" dirty="0" smtClean="0"/>
              <a:t>, </a:t>
            </a:r>
            <a:r>
              <a:rPr lang="en-US" sz="2000" dirty="0" err="1" smtClean="0"/>
              <a:t>buspirone</a:t>
            </a:r>
            <a:r>
              <a:rPr lang="en-US" sz="2000" dirty="0" smtClean="0"/>
              <a:t>, </a:t>
            </a:r>
            <a:r>
              <a:rPr lang="en-US" sz="2000" dirty="0" err="1" smtClean="0"/>
              <a:t>sympathomimetics</a:t>
            </a:r>
            <a:r>
              <a:rPr lang="en-US" sz="2000" dirty="0" smtClean="0"/>
              <a:t>, tryptophan, </a:t>
            </a:r>
            <a:r>
              <a:rPr lang="en-US" sz="2000" dirty="0" err="1" smtClean="0"/>
              <a:t>dextromethorphan</a:t>
            </a:r>
            <a:r>
              <a:rPr lang="en-US" sz="2000" dirty="0" smtClean="0"/>
              <a:t>, CNS depressants, and amphetamines (avoid use within 2 weeks of each other)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Psychopharmacology (cont’d)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Interactions (with SSRIs)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>
                <a:cs typeface="Times New Roman" pitchFamily="18" charset="0"/>
              </a:rPr>
              <a:t>Toxic, sometimes fatal, reactions have occurred with concomitant use of MAOIs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>
                <a:cs typeface="Times New Roman" pitchFamily="18" charset="0"/>
              </a:rPr>
              <a:t>Increased effects of SSRIs with </a:t>
            </a:r>
            <a:r>
              <a:rPr lang="en-US" sz="2000" dirty="0" err="1" smtClean="0">
                <a:cs typeface="Times New Roman" pitchFamily="18" charset="0"/>
              </a:rPr>
              <a:t>cimetidine</a:t>
            </a:r>
            <a:r>
              <a:rPr lang="en-US" sz="2000" dirty="0" smtClean="0">
                <a:cs typeface="Times New Roman" pitchFamily="18" charset="0"/>
              </a:rPr>
              <a:t>, L-tryptophan, and lithium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>
                <a:cs typeface="Times New Roman" pitchFamily="18" charset="0"/>
              </a:rPr>
              <a:t>Concomitant use of SSRIs may increase effects of </a:t>
            </a:r>
            <a:r>
              <a:rPr lang="en-US" sz="2000" dirty="0" err="1" smtClean="0">
                <a:cs typeface="Times New Roman" pitchFamily="18" charset="0"/>
              </a:rPr>
              <a:t>hydantoin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tricyclic</a:t>
            </a:r>
            <a:r>
              <a:rPr lang="en-US" sz="2000" dirty="0" smtClean="0">
                <a:cs typeface="Times New Roman" pitchFamily="18" charset="0"/>
              </a:rPr>
              <a:t> antidepressants, benzodiazepine, beta-blockers, </a:t>
            </a:r>
            <a:r>
              <a:rPr lang="en-US" sz="2000" dirty="0" err="1" smtClean="0">
                <a:cs typeface="Times New Roman" pitchFamily="18" charset="0"/>
              </a:rPr>
              <a:t>carbamazepine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clozapine</a:t>
            </a:r>
            <a:r>
              <a:rPr lang="en-US" sz="2000" dirty="0" smtClean="0">
                <a:cs typeface="Times New Roman" pitchFamily="18" charset="0"/>
              </a:rPr>
              <a:t>, haloperidol, </a:t>
            </a:r>
            <a:r>
              <a:rPr lang="en-US" sz="2000" dirty="0" err="1" smtClean="0">
                <a:cs typeface="Times New Roman" pitchFamily="18" charset="0"/>
              </a:rPr>
              <a:t>phenothiazine</a:t>
            </a:r>
            <a:r>
              <a:rPr lang="en-US" sz="2000" dirty="0" smtClean="0">
                <a:cs typeface="Times New Roman" pitchFamily="18" charset="0"/>
              </a:rPr>
              <a:t>, St. John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000" dirty="0" smtClean="0">
                <a:cs typeface="Times New Roman" pitchFamily="18" charset="0"/>
              </a:rPr>
              <a:t>s </a:t>
            </a:r>
            <a:r>
              <a:rPr lang="en-US" sz="2000" dirty="0" err="1" smtClean="0">
                <a:cs typeface="Times New Roman" pitchFamily="18" charset="0"/>
              </a:rPr>
              <a:t>wort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sumatriptan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sympathomimetics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tacrine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theophylline</a:t>
            </a:r>
            <a:r>
              <a:rPr lang="en-US" sz="2000" dirty="0" smtClean="0">
                <a:cs typeface="Times New Roman" pitchFamily="18" charset="0"/>
              </a:rPr>
              <a:t>, and </a:t>
            </a:r>
            <a:r>
              <a:rPr lang="en-US" sz="2000" dirty="0" err="1" smtClean="0">
                <a:cs typeface="Times New Roman" pitchFamily="18" charset="0"/>
              </a:rPr>
              <a:t>warfarin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>
                <a:cs typeface="Times New Roman" pitchFamily="18" charset="0"/>
              </a:rPr>
              <a:t>Concomitant use of SSRIs may decrease effects of </a:t>
            </a:r>
            <a:r>
              <a:rPr lang="en-US" sz="2000" dirty="0" err="1" smtClean="0">
                <a:cs typeface="Times New Roman" pitchFamily="18" charset="0"/>
              </a:rPr>
              <a:t>buspirone</a:t>
            </a:r>
            <a:r>
              <a:rPr lang="en-US" sz="2000" dirty="0" smtClean="0">
                <a:cs typeface="Times New Roman" pitchFamily="18" charset="0"/>
              </a:rPr>
              <a:t> and </a:t>
            </a:r>
            <a:r>
              <a:rPr lang="en-US" sz="2000" dirty="0" err="1" smtClean="0">
                <a:cs typeface="Times New Roman" pitchFamily="18" charset="0"/>
              </a:rPr>
              <a:t>digoxin</a:t>
            </a:r>
            <a:r>
              <a:rPr lang="en-US" sz="2000" dirty="0" smtClean="0"/>
              <a:t> 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Serotonin syndrome can occur with concurrent use of other drugs that increase serotonin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Psychopharmacology (cont’d)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Side</a:t>
            </a:r>
            <a:r>
              <a:rPr lang="en-US" b="1" dirty="0" smtClean="0"/>
              <a:t> </a:t>
            </a:r>
            <a:r>
              <a:rPr lang="en-US" dirty="0" smtClean="0"/>
              <a:t>effects</a:t>
            </a:r>
          </a:p>
          <a:p>
            <a:pPr lvl="2"/>
            <a:r>
              <a:rPr lang="en-US" dirty="0" smtClean="0"/>
              <a:t>May occur with all chemical classes</a:t>
            </a:r>
          </a:p>
          <a:p>
            <a:pPr lvl="3"/>
            <a:r>
              <a:rPr lang="en-US" dirty="0" smtClean="0"/>
              <a:t>Dry mouth, sedation, nausea</a:t>
            </a:r>
          </a:p>
          <a:p>
            <a:pPr lvl="3"/>
            <a:r>
              <a:rPr lang="en-US" dirty="0" smtClean="0"/>
              <a:t>Discontinuation syndrome with abrupt withdrawal</a:t>
            </a:r>
          </a:p>
          <a:p>
            <a:pPr lvl="2"/>
            <a:r>
              <a:rPr lang="en-US" dirty="0" smtClean="0"/>
              <a:t>Most commonly occur with </a:t>
            </a:r>
            <a:r>
              <a:rPr lang="en-US" dirty="0" err="1" smtClean="0"/>
              <a:t>tricyclics</a:t>
            </a:r>
            <a:r>
              <a:rPr lang="en-US" dirty="0" smtClean="0"/>
              <a:t> and </a:t>
            </a:r>
            <a:r>
              <a:rPr lang="en-US" dirty="0" err="1" smtClean="0"/>
              <a:t>heterocyclics</a:t>
            </a:r>
            <a:r>
              <a:rPr lang="en-US" b="1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Blurred vision, constipation, urinary retention, orthostatic hypotension, reduction of seizure threshold, tachycardia, arrhythmias, photosensitivity, weight 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Psychopharmacology (cont’d)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Side</a:t>
            </a:r>
            <a:r>
              <a:rPr lang="en-US" b="1" dirty="0" smtClean="0"/>
              <a:t> </a:t>
            </a:r>
            <a:r>
              <a:rPr lang="en-US" dirty="0" smtClean="0"/>
              <a:t>effects</a:t>
            </a:r>
            <a:r>
              <a:rPr lang="en-US" b="1" i="1" dirty="0" smtClean="0"/>
              <a:t> </a:t>
            </a:r>
            <a:r>
              <a:rPr lang="en-US" dirty="0" smtClean="0"/>
              <a:t>(cont’d)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Most commonly occur with SSRIs and SNRIs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Insomnia, agitation, headache, weight loss, sexual dysfunction, serotonin syndrome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Most commonly occur with MAOIs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Hypertensive crisis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Application site reactions (</a:t>
            </a:r>
            <a:r>
              <a:rPr lang="en-US" dirty="0" err="1" smtClean="0"/>
              <a:t>transdermal</a:t>
            </a:r>
            <a:r>
              <a:rPr lang="en-US" dirty="0" smtClean="0"/>
              <a:t> system)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Miscellaneous side effects</a:t>
            </a:r>
          </a:p>
          <a:p>
            <a:pPr lvl="3">
              <a:lnSpc>
                <a:spcPct val="90000"/>
              </a:lnSpc>
            </a:pPr>
            <a:r>
              <a:rPr lang="en-US" dirty="0" err="1" smtClean="0"/>
              <a:t>Priapism</a:t>
            </a:r>
            <a:r>
              <a:rPr lang="en-US" dirty="0" smtClean="0"/>
              <a:t> (with </a:t>
            </a:r>
            <a:r>
              <a:rPr lang="en-US" dirty="0" err="1" smtClean="0"/>
              <a:t>trazadone</a:t>
            </a:r>
            <a:r>
              <a:rPr lang="en-US" dirty="0" smtClean="0"/>
              <a:t>)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Hepatic failure (with </a:t>
            </a:r>
            <a:r>
              <a:rPr lang="en-US" dirty="0" err="1" smtClean="0"/>
              <a:t>nafazodone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Psychopharmacology (cont’d)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Client/family education related to</a:t>
            </a:r>
            <a:r>
              <a:rPr lang="en-US" b="1" dirty="0" smtClean="0"/>
              <a:t> </a:t>
            </a:r>
            <a:r>
              <a:rPr lang="en-US" dirty="0" smtClean="0"/>
              <a:t>antidepressants</a:t>
            </a:r>
          </a:p>
          <a:p>
            <a:pPr lvl="2"/>
            <a:r>
              <a:rPr lang="en-US" dirty="0" smtClean="0"/>
              <a:t>Therapeutic effect may not be seen for as long as             4 weeks</a:t>
            </a:r>
          </a:p>
          <a:p>
            <a:pPr lvl="2"/>
            <a:r>
              <a:rPr lang="en-US" dirty="0" smtClean="0"/>
              <a:t>Do not discontinue use of the drug abruptly</a:t>
            </a:r>
          </a:p>
          <a:p>
            <a:pPr lvl="2"/>
            <a:r>
              <a:rPr lang="en-US" dirty="0" smtClean="0"/>
              <a:t>Avoid smoking and drinking alcohol</a:t>
            </a:r>
          </a:p>
          <a:p>
            <a:pPr lvl="2"/>
            <a:r>
              <a:rPr lang="en-US" dirty="0" smtClean="0"/>
              <a:t>Be aware of risks of taking antidepressants during pregnancy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Psychopharmacology (cont’d)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Suicide is not a diagnosis or a disorder; it is a behavior.</a:t>
            </a:r>
          </a:p>
          <a:p>
            <a:r>
              <a:rPr lang="en-US" dirty="0" smtClean="0"/>
              <a:t>Approximately 95 percent </a:t>
            </a:r>
          </a:p>
          <a:p>
            <a:pPr>
              <a:buNone/>
            </a:pPr>
            <a:r>
              <a:rPr lang="en-US" dirty="0" smtClean="0"/>
              <a:t>   of suicides are by individuals </a:t>
            </a:r>
          </a:p>
          <a:p>
            <a:pPr>
              <a:buNone/>
            </a:pPr>
            <a:r>
              <a:rPr lang="en-US" dirty="0" smtClean="0"/>
              <a:t>   with a diagnosed mental disorder.</a:t>
            </a:r>
          </a:p>
          <a:p>
            <a:pPr>
              <a:buNone/>
            </a:pPr>
            <a:r>
              <a:rPr lang="en-US" dirty="0" smtClean="0"/>
              <a:t>		Depressive disorders account for 80 	percent of this figure.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SUICIDAL INDIVIDUAL</a:t>
            </a:r>
            <a:endParaRPr lang="en-US" dirty="0"/>
          </a:p>
        </p:txBody>
      </p:sp>
      <p:pic>
        <p:nvPicPr>
          <p:cNvPr id="5" name="Picture 4" descr="j01787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4196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Approximately 30,000 persons </a:t>
            </a:r>
          </a:p>
          <a:p>
            <a:pPr>
              <a:buNone/>
            </a:pPr>
            <a:r>
              <a:rPr lang="en-US" dirty="0" smtClean="0"/>
              <a:t>   in the United States end their lives </a:t>
            </a:r>
          </a:p>
          <a:p>
            <a:pPr>
              <a:buNone/>
            </a:pPr>
            <a:r>
              <a:rPr lang="en-US" dirty="0" smtClean="0"/>
              <a:t>   each year by suicide.</a:t>
            </a:r>
          </a:p>
          <a:p>
            <a:r>
              <a:rPr lang="en-US" dirty="0" smtClean="0"/>
              <a:t>Suicide is the </a:t>
            </a:r>
          </a:p>
          <a:p>
            <a:pPr>
              <a:buNone/>
            </a:pPr>
            <a:r>
              <a:rPr lang="en-US" dirty="0" smtClean="0"/>
              <a:t>      3</a:t>
            </a:r>
            <a:r>
              <a:rPr lang="en-US" baseline="30000" dirty="0" smtClean="0"/>
              <a:t>rd</a:t>
            </a:r>
            <a:r>
              <a:rPr lang="en-US" dirty="0" smtClean="0"/>
              <a:t> leading cause of death among</a:t>
            </a:r>
          </a:p>
          <a:p>
            <a:pPr>
              <a:buNone/>
            </a:pPr>
            <a:r>
              <a:rPr lang="en-US" dirty="0" smtClean="0"/>
              <a:t>           Americans 15 to 24 years of age </a:t>
            </a:r>
          </a:p>
          <a:p>
            <a:pPr>
              <a:buNone/>
            </a:pPr>
            <a:r>
              <a:rPr lang="en-US" dirty="0" smtClean="0"/>
              <a:t>      2</a:t>
            </a:r>
            <a:r>
              <a:rPr lang="en-US" baseline="30000" dirty="0" smtClean="0"/>
              <a:t>nd</a:t>
            </a:r>
            <a:r>
              <a:rPr lang="en-US" dirty="0" smtClean="0"/>
              <a:t> leading cause of death for ages 25 to</a:t>
            </a:r>
          </a:p>
          <a:p>
            <a:pPr>
              <a:buNone/>
            </a:pPr>
            <a:r>
              <a:rPr lang="en-US" dirty="0" smtClean="0"/>
              <a:t>           34 </a:t>
            </a:r>
          </a:p>
          <a:p>
            <a:pPr>
              <a:buNone/>
            </a:pPr>
            <a:r>
              <a:rPr lang="en-US" dirty="0" smtClean="0"/>
              <a:t>	    4</a:t>
            </a:r>
            <a:r>
              <a:rPr lang="en-US" baseline="30000" dirty="0" smtClean="0"/>
              <a:t>th</a:t>
            </a:r>
            <a:r>
              <a:rPr lang="en-US" dirty="0" smtClean="0"/>
              <a:t> leading cause of death for ages 35-44</a:t>
            </a:r>
          </a:p>
          <a:p>
            <a:pPr>
              <a:buNone/>
            </a:pPr>
            <a:r>
              <a:rPr lang="en-US" dirty="0" smtClean="0"/>
              <a:t>      5</a:t>
            </a:r>
            <a:r>
              <a:rPr lang="en-US" baseline="30000" dirty="0" smtClean="0"/>
              <a:t>th</a:t>
            </a:r>
            <a:r>
              <a:rPr lang="en-US" dirty="0" smtClean="0"/>
              <a:t> leading cause of death for ages 45-54   </a:t>
            </a:r>
          </a:p>
          <a:p>
            <a:pPr>
              <a:buNone/>
            </a:pPr>
            <a:r>
              <a:rPr lang="en-US" dirty="0" smtClean="0"/>
              <a:t>      8</a:t>
            </a:r>
            <a:r>
              <a:rPr lang="en-US" baseline="30000" dirty="0" smtClean="0"/>
              <a:t>th</a:t>
            </a:r>
            <a:r>
              <a:rPr lang="en-US" dirty="0" smtClean="0"/>
              <a:t> leading cause of death for ages 55 to</a:t>
            </a:r>
          </a:p>
          <a:p>
            <a:pPr>
              <a:buNone/>
            </a:pPr>
            <a:r>
              <a:rPr lang="en-US" dirty="0" smtClean="0"/>
              <a:t>          64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Suicidal  Individual: </a:t>
            </a:r>
            <a:br>
              <a:rPr lang="en-US" dirty="0" smtClean="0"/>
            </a:br>
            <a:r>
              <a:rPr lang="en-US" dirty="0" smtClean="0"/>
              <a:t>Epidemiological Factors</a:t>
            </a:r>
            <a:endParaRPr lang="en-US" dirty="0"/>
          </a:p>
        </p:txBody>
      </p:sp>
      <p:pic>
        <p:nvPicPr>
          <p:cNvPr id="5" name="Picture 4" descr="j02905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09600"/>
            <a:ext cx="21288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Marital status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The suicide rate for single </a:t>
            </a:r>
          </a:p>
          <a:p>
            <a:pPr lvl="1">
              <a:buNone/>
            </a:pPr>
            <a:r>
              <a:rPr lang="en-US" dirty="0" smtClean="0"/>
              <a:t>     persons is twice that of </a:t>
            </a:r>
          </a:p>
          <a:p>
            <a:pPr lvl="1">
              <a:buNone/>
            </a:pPr>
            <a:r>
              <a:rPr lang="en-US" dirty="0" smtClean="0"/>
              <a:t>     married persons.</a:t>
            </a:r>
          </a:p>
          <a:p>
            <a:r>
              <a:rPr lang="en-US" b="1" dirty="0" smtClean="0"/>
              <a:t>Gender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Women attempt suicide more                           often, but more men succeed.</a:t>
            </a:r>
          </a:p>
          <a:p>
            <a:pPr lvl="1"/>
            <a:r>
              <a:rPr lang="en-US" dirty="0" smtClean="0"/>
              <a:t> Men commonly choose more </a:t>
            </a:r>
          </a:p>
          <a:p>
            <a:pPr lvl="1">
              <a:buNone/>
            </a:pPr>
            <a:r>
              <a:rPr lang="en-US" dirty="0" smtClean="0"/>
              <a:t>   lethal methods than women.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Suicidal Individual: Risk Factors</a:t>
            </a:r>
            <a:endParaRPr lang="en-US" dirty="0"/>
          </a:p>
        </p:txBody>
      </p:sp>
      <p:pic>
        <p:nvPicPr>
          <p:cNvPr id="5" name="Picture 4" descr="j03246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14400"/>
            <a:ext cx="1649413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04047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962400"/>
            <a:ext cx="1450975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Age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Risk of suicide increases with </a:t>
            </a:r>
            <a:r>
              <a:rPr lang="en-US" dirty="0" smtClean="0"/>
              <a:t>age, particularly </a:t>
            </a:r>
            <a:r>
              <a:rPr lang="en-US" dirty="0" smtClean="0"/>
              <a:t>among men.</a:t>
            </a:r>
          </a:p>
          <a:p>
            <a:r>
              <a:rPr lang="en-US" b="1" dirty="0" smtClean="0"/>
              <a:t>Religion</a:t>
            </a:r>
          </a:p>
          <a:p>
            <a:pPr lvl="1"/>
            <a:r>
              <a:rPr lang="en-US" dirty="0" smtClean="0"/>
              <a:t>Protestants are at greater risk than Catholics or Jews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Socioeconomic status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 </a:t>
            </a:r>
            <a:r>
              <a:rPr lang="en-US" sz="2000" dirty="0" smtClean="0"/>
              <a:t>Individuals in the very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     highest and lowest social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     classes have higher suicide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     rates than those in the middle class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Suicidal Individual: Risk Factors</a:t>
            </a:r>
            <a:endParaRPr lang="en-US" dirty="0"/>
          </a:p>
        </p:txBody>
      </p:sp>
      <p:pic>
        <p:nvPicPr>
          <p:cNvPr id="5" name="Picture 5" descr="j03554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1495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d0978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724400"/>
            <a:ext cx="1447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Marital status: </a:t>
            </a:r>
            <a:r>
              <a:rPr lang="en-US" dirty="0" smtClean="0"/>
              <a:t>single and divorced people more likely to experience depression than married persons or persons with a close interpersonal relationship (differences occur in</a:t>
            </a:r>
            <a:r>
              <a:rPr lang="en-US" sz="3000" dirty="0" smtClean="0"/>
              <a:t> </a:t>
            </a:r>
            <a:r>
              <a:rPr lang="en-US" dirty="0" smtClean="0"/>
              <a:t>various age groups) 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r>
              <a:rPr lang="en-US" sz="2800" dirty="0" smtClean="0"/>
              <a:t> </a:t>
            </a:r>
            <a:r>
              <a:rPr lang="en-US" dirty="0" smtClean="0"/>
              <a:t>(cont’d)</a:t>
            </a:r>
            <a:endParaRPr lang="en-US" dirty="0"/>
          </a:p>
        </p:txBody>
      </p:sp>
      <p:pic>
        <p:nvPicPr>
          <p:cNvPr id="4" name="Picture 4" descr="C:\Documents and Settings\Owner\Application Data\Microsoft\Media Catalog\Downloaded Clips\cl5d\j02349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91000"/>
            <a:ext cx="1352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Ethnicity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Whites </a:t>
            </a:r>
            <a:r>
              <a:rPr lang="en-US" sz="2000" dirty="0" smtClean="0"/>
              <a:t>are at highest risk for suicide, </a:t>
            </a:r>
            <a:r>
              <a:rPr lang="en-US" sz="2000" dirty="0" smtClean="0"/>
              <a:t>followed </a:t>
            </a:r>
            <a:r>
              <a:rPr lang="en-US" sz="2000" dirty="0" smtClean="0"/>
              <a:t>by Native </a:t>
            </a:r>
            <a:r>
              <a:rPr lang="en-US" sz="2000" dirty="0" smtClean="0"/>
              <a:t>  Americans</a:t>
            </a:r>
            <a:r>
              <a:rPr lang="en-US" sz="2000" dirty="0" smtClean="0"/>
              <a:t>,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   </a:t>
            </a:r>
            <a:r>
              <a:rPr lang="en-US" sz="2000" dirty="0" smtClean="0"/>
              <a:t>African </a:t>
            </a:r>
            <a:r>
              <a:rPr lang="en-US" sz="2000" dirty="0" smtClean="0"/>
              <a:t>Americans, Hispanic Americans,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   and Asian Americans.</a:t>
            </a:r>
          </a:p>
          <a:p>
            <a:r>
              <a:rPr lang="en-US" sz="2400" b="1" dirty="0" smtClean="0"/>
              <a:t>Occupation</a:t>
            </a:r>
          </a:p>
          <a:p>
            <a:pPr lvl="1"/>
            <a:r>
              <a:rPr lang="en-US" sz="2000" dirty="0" smtClean="0"/>
              <a:t>Professional health-care personnel and business executives are at highest risk.</a:t>
            </a:r>
          </a:p>
          <a:p>
            <a:pPr lvl="1"/>
            <a:r>
              <a:rPr lang="en-US" sz="2000" dirty="0" smtClean="0"/>
              <a:t>Other high-risk occupations include law enforcement, attorneys, and mechanics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Suicidal Individual: Risk Factors</a:t>
            </a:r>
            <a:endParaRPr lang="en-US" dirty="0"/>
          </a:p>
        </p:txBody>
      </p:sp>
      <p:pic>
        <p:nvPicPr>
          <p:cNvPr id="5" name="Picture 7" descr="bd0666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"/>
            <a:ext cx="17938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rockwea.FIRELANDS\Local Settings\Temporary Internet Files\Content.IE5\Z9WVOJ26\MP9004483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800600"/>
            <a:ext cx="2209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/>
              <a:t>Mood </a:t>
            </a:r>
            <a:r>
              <a:rPr lang="en-US" dirty="0" smtClean="0"/>
              <a:t>disorders are the most common of                psychiatric illnesses that precede                            suicide. Other psychiatric disorders that account for suicidal behavior include substance-related disorders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	* substance-related disorders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600" dirty="0" smtClean="0"/>
              <a:t>		* schizophrenia 	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600" dirty="0" smtClean="0"/>
              <a:t>		* personality disorders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600" dirty="0" smtClean="0"/>
              <a:t>		* anxiety disorders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>
                <a:solidFill>
                  <a:schemeClr val="accent1"/>
                </a:solidFill>
              </a:rPr>
              <a:t>Severe insomnia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/>
              <a:t>is associated with increased risk of suicide.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Suicidal Individual: Risk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Use of alcohol and barbiturates</a:t>
            </a:r>
          </a:p>
          <a:p>
            <a:r>
              <a:rPr lang="en-US" dirty="0" smtClean="0"/>
              <a:t> Previous suicide attempt</a:t>
            </a:r>
          </a:p>
          <a:p>
            <a:r>
              <a:rPr lang="en-US" dirty="0" smtClean="0"/>
              <a:t> Affliction with a chronic painful or</a:t>
            </a:r>
          </a:p>
          <a:p>
            <a:pPr>
              <a:buNone/>
            </a:pPr>
            <a:r>
              <a:rPr lang="en-US" dirty="0" smtClean="0"/>
              <a:t>   disabling illness </a:t>
            </a:r>
          </a:p>
          <a:p>
            <a:r>
              <a:rPr lang="en-US" dirty="0" smtClean="0"/>
              <a:t> Family history of suicide</a:t>
            </a:r>
          </a:p>
          <a:p>
            <a:r>
              <a:rPr lang="en-US" dirty="0" smtClean="0"/>
              <a:t> Impulsive and/or aggressive tendencies</a:t>
            </a:r>
          </a:p>
          <a:p>
            <a:r>
              <a:rPr lang="en-US" dirty="0" smtClean="0"/>
              <a:t> Barriers to accessing mental health    treatment</a:t>
            </a:r>
          </a:p>
          <a:p>
            <a:r>
              <a:rPr lang="en-US" dirty="0" smtClean="0"/>
              <a:t> Easy access to lethal methods, esp. guns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Suicidal Individual: Risk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 direct</a:t>
            </a:r>
          </a:p>
          <a:p>
            <a:r>
              <a:rPr lang="en-US" dirty="0" smtClean="0"/>
              <a:t>Ask about suicidal ideation</a:t>
            </a:r>
          </a:p>
          <a:p>
            <a:pPr lvl="1"/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Method </a:t>
            </a:r>
          </a:p>
          <a:p>
            <a:pPr lvl="1"/>
            <a:r>
              <a:rPr lang="en-US" dirty="0" smtClean="0"/>
              <a:t>Prevention of rescue</a:t>
            </a:r>
          </a:p>
          <a:p>
            <a:endParaRPr lang="en-US" dirty="0" smtClean="0"/>
          </a:p>
          <a:p>
            <a:r>
              <a:rPr lang="en-US" dirty="0" smtClean="0"/>
              <a:t>Talk openly and matter-of-factly about suicide</a:t>
            </a:r>
          </a:p>
          <a:p>
            <a:r>
              <a:rPr lang="en-US" dirty="0" smtClean="0"/>
              <a:t>Actively listen</a:t>
            </a:r>
          </a:p>
          <a:p>
            <a:r>
              <a:rPr lang="en-US" dirty="0" smtClean="0"/>
              <a:t>Encourage expression of feelings</a:t>
            </a:r>
          </a:p>
          <a:p>
            <a:r>
              <a:rPr lang="en-US" dirty="0" smtClean="0"/>
              <a:t>Encourage expression of anger</a:t>
            </a:r>
          </a:p>
          <a:p>
            <a:r>
              <a:rPr lang="en-US" dirty="0" smtClean="0"/>
              <a:t>Use a nonjudgmental manner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Suicidal Individual: Assessment</a:t>
            </a:r>
            <a:endParaRPr lang="en-US" dirty="0"/>
          </a:p>
        </p:txBody>
      </p:sp>
      <p:pic>
        <p:nvPicPr>
          <p:cNvPr id="5" name="Picture 4" descr="nurse_check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144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for depression</a:t>
            </a:r>
          </a:p>
          <a:p>
            <a:r>
              <a:rPr lang="en-US" dirty="0" smtClean="0"/>
              <a:t>Have there been previous attempts to commit suicide?</a:t>
            </a:r>
          </a:p>
          <a:p>
            <a:r>
              <a:rPr lang="en-US" dirty="0" smtClean="0"/>
              <a:t>Is there a plan &amp; method?</a:t>
            </a:r>
          </a:p>
          <a:p>
            <a:r>
              <a:rPr lang="en-US" dirty="0" smtClean="0"/>
              <a:t>Be direct and talk matter of fact about suicide</a:t>
            </a:r>
          </a:p>
          <a:p>
            <a:r>
              <a:rPr lang="en-US" dirty="0" smtClean="0"/>
              <a:t>Provide a safe environment</a:t>
            </a:r>
          </a:p>
          <a:p>
            <a:r>
              <a:rPr lang="en-US" dirty="0" smtClean="0"/>
              <a:t>Establish a no-suicide contract                          with the client.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Suicidal Individual: Interventions</a:t>
            </a:r>
            <a:endParaRPr lang="en-US" dirty="0"/>
          </a:p>
        </p:txBody>
      </p:sp>
      <p:pic>
        <p:nvPicPr>
          <p:cNvPr id="5" name="Picture 5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038600"/>
            <a:ext cx="19050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Take any hint of suicide seriously.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Do not keep secrets.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Be a good listener.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Express to the client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  feelings of personal worth.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Know about suicide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  intervention resources.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Restrict access to firearms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  or other means of self-harm.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Suicidal Individual: Interventions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  </a:t>
            </a:r>
            <a:r>
              <a:rPr lang="en-US" b="1" u="sng" dirty="0" smtClean="0"/>
              <a:t>Interventions for Family and Friends of a Suicide Victims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Encourage the individual to talk about the suicide.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Discourage blaming and scapegoating.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Listen to feelings of guilt and self-perception.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Talk about personal relationships with the victim.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Recognize differences in styles of grieving.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Assist with development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of adaptive coping strategies.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Identify resources that provide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Suicidal Individual: Interventions</a:t>
            </a:r>
            <a:endParaRPr lang="en-US" dirty="0"/>
          </a:p>
        </p:txBody>
      </p:sp>
      <p:pic>
        <p:nvPicPr>
          <p:cNvPr id="4099" name="Picture 3" descr="C:\Documents and Settings\rockwea.FIRELANDS\Local Settings\Temporary Internet Files\Content.IE5\X2FDMAP8\MC9001495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267200"/>
            <a:ext cx="185897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 cycles of Mania and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Mood Disorders: Bipolar Disorder</a:t>
            </a:r>
            <a:endParaRPr lang="en-US" dirty="0"/>
          </a:p>
        </p:txBody>
      </p:sp>
      <p:pic>
        <p:nvPicPr>
          <p:cNvPr id="6" name="Picture 8" descr="PE069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1628644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E0691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81200"/>
            <a:ext cx="183038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It is characterized by mood swings from profound depression to extreme euphoria (mania), with intervening periods of normalcy.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Delusions or hallucinations may or may not be part of clinical picture.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Onset of symptoms may reflect seasonal              pattern.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Disorder</a:t>
            </a:r>
            <a:endParaRPr lang="en-US" dirty="0"/>
          </a:p>
        </p:txBody>
      </p:sp>
      <p:pic>
        <p:nvPicPr>
          <p:cNvPr id="6" name="Picture 5" descr="C:\Documents and Settings\Owner\Application Data\Microsoft\Media Catalog\Downloaded Clips\cl5f\j023898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343400"/>
            <a:ext cx="250983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Mania is an alteration in mood that is expressed by feelings of elation, inflated self-esteem, grandiosity, hyperactivity, agitation, and accelerated thinking and speaking.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Mania can occur as a biological (organic) disorder, or as a response to substance use or a general medical condition.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somewhat milder form of mania is called hypomania.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Disorder: Mania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Seasonality: </a:t>
            </a:r>
            <a:r>
              <a:rPr lang="en-US" dirty="0" smtClean="0"/>
              <a:t>affective disorders are more prevalent in the spring and in the fall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r>
              <a:rPr lang="en-US" sz="3200" dirty="0" smtClean="0"/>
              <a:t> </a:t>
            </a:r>
            <a:r>
              <a:rPr lang="en-US" dirty="0" smtClean="0"/>
              <a:t>(cont’d)</a:t>
            </a:r>
            <a:endParaRPr lang="en-US" dirty="0"/>
          </a:p>
        </p:txBody>
      </p:sp>
      <p:pic>
        <p:nvPicPr>
          <p:cNvPr id="4" name="Picture 4" descr="C:\Documents and Settings\Owner\Application Data\Microsoft\Media Catalog\Downloaded Clips\cl87\j033815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038600"/>
            <a:ext cx="18700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Owner\Application Data\Microsoft\Media Catalog\Downloaded Clips\cl0\NA01411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18478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modern concept of manic-depressive illness began to emerge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with terms such as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en-US" dirty="0" smtClean="0"/>
              <a:t>dual-form insanity</a:t>
            </a:r>
            <a:r>
              <a:rPr lang="en-US" dirty="0" smtClean="0">
                <a:latin typeface="Comic Sans MS" pitchFamily="66" charset="0"/>
              </a:rPr>
              <a:t>”</a:t>
            </a:r>
            <a:r>
              <a:rPr lang="en-US" dirty="0" smtClean="0"/>
              <a:t> and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en-US" dirty="0" smtClean="0"/>
              <a:t>circular insanity.</a:t>
            </a:r>
            <a:r>
              <a:rPr lang="en-US" dirty="0" smtClean="0">
                <a:latin typeface="Comic Sans MS" pitchFamily="66" charset="0"/>
              </a:rPr>
              <a:t>”</a:t>
            </a:r>
            <a:endParaRPr lang="en-US" dirty="0" smtClean="0"/>
          </a:p>
          <a:p>
            <a:r>
              <a:rPr lang="en-US" dirty="0" smtClean="0"/>
              <a:t>The term manic-depressive was first coined in 1913, and the American Psychiatric Association adopted the term bipolar disorder in 1980.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Bipolar Disorder: Historical Perspective</a:t>
            </a:r>
            <a:endParaRPr lang="en-US" dirty="0"/>
          </a:p>
        </p:txBody>
      </p:sp>
      <p:pic>
        <p:nvPicPr>
          <p:cNvPr id="5" name="Picture 4" descr="C:\Program Files\Common Files\Microsoft Shared\Clipart\cagcat50\en0037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876800"/>
            <a:ext cx="18573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Bipolar disorder affects approximately 5.7 million American adults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Gender incidence roughly equal:</a:t>
            </a:r>
            <a:r>
              <a:rPr lang="en-US" sz="2400" dirty="0" smtClean="0"/>
              <a:t> </a:t>
            </a:r>
            <a:r>
              <a:rPr lang="en-US" dirty="0" smtClean="0"/>
              <a:t>ratio</a:t>
            </a:r>
            <a:r>
              <a:rPr lang="en-US" sz="2400" dirty="0" smtClean="0"/>
              <a:t> </a:t>
            </a:r>
            <a:r>
              <a:rPr lang="en-US" dirty="0" smtClean="0"/>
              <a:t>of women to men about 1.2 to 1</a:t>
            </a:r>
            <a:endParaRPr lang="en-US" sz="2400" dirty="0" smtClean="0"/>
          </a:p>
          <a:p>
            <a:r>
              <a:rPr lang="en-US" dirty="0" smtClean="0"/>
              <a:t>Average age at onset is the early 20s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Occurs more often in the higher socioeconomic classes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Sixth leading cause of disability in the middle age group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Disorder: Epidemiology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64\j025100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181600"/>
            <a:ext cx="23304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Bipolar I disorder</a:t>
            </a:r>
          </a:p>
          <a:p>
            <a:pPr lvl="1"/>
            <a:r>
              <a:rPr lang="en-US" dirty="0" smtClean="0"/>
              <a:t>Is experiencing, or has experienced, a full syndrome of manic or mixed symptoms</a:t>
            </a:r>
          </a:p>
          <a:p>
            <a:pPr lvl="1"/>
            <a:r>
              <a:rPr lang="en-US" dirty="0" smtClean="0"/>
              <a:t>May also have experienced episodes of depression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Disorder: Types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5c\j023096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352800"/>
            <a:ext cx="222408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Bipolar II disorder</a:t>
            </a:r>
          </a:p>
          <a:p>
            <a:pPr lvl="1"/>
            <a:r>
              <a:rPr lang="en-US" dirty="0" smtClean="0"/>
              <a:t>Characterized by bouts of major depression with episodic occurrence of hypomania</a:t>
            </a:r>
          </a:p>
          <a:p>
            <a:pPr lvl="1"/>
            <a:r>
              <a:rPr lang="en-US" dirty="0" smtClean="0"/>
              <a:t>Has never met criteria for full manic episode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Bipolar disorder, mixed</a:t>
            </a:r>
          </a:p>
          <a:p>
            <a:pPr lvl="1"/>
            <a:r>
              <a:rPr lang="en-US" dirty="0" smtClean="0"/>
              <a:t>Symptoms include rapidly alternating moods (sadness, irritability, euphoria) accompanied by symptoms associated with both depression and mania.</a:t>
            </a:r>
            <a:endParaRPr lang="en-US" sz="26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Bipolar Disorder: Types</a:t>
            </a:r>
            <a:endParaRPr lang="en-US" dirty="0"/>
          </a:p>
        </p:txBody>
      </p:sp>
      <p:pic>
        <p:nvPicPr>
          <p:cNvPr id="5" name="Picture 5" descr="C:\Documents and Settings\Owner\Application Data\Microsoft\Media Catalog\Downloaded Clips\cl2\BD05961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410199"/>
            <a:ext cx="1708150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Owner\Application Data\Microsoft\Media Catalog\Downloaded Clips\cl2\bd0595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29200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Cyclothymic</a:t>
            </a:r>
            <a:r>
              <a:rPr lang="en-US" b="1" dirty="0" smtClean="0"/>
              <a:t> disorder</a:t>
            </a:r>
          </a:p>
          <a:p>
            <a:pPr lvl="1"/>
            <a:r>
              <a:rPr lang="en-US" dirty="0" smtClean="0"/>
              <a:t>Chronic mood disturbance</a:t>
            </a:r>
          </a:p>
          <a:p>
            <a:pPr lvl="1"/>
            <a:r>
              <a:rPr lang="en-US" dirty="0" smtClean="0"/>
              <a:t>At least 2-year duration</a:t>
            </a:r>
          </a:p>
          <a:p>
            <a:pPr lvl="1"/>
            <a:r>
              <a:rPr lang="en-US" dirty="0" smtClean="0"/>
              <a:t>Numerous episodes of hypomania and depressed mood of insufficient severity to meet the criteria for either bipolar I or II disorder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Other bipolar disorders</a:t>
            </a:r>
          </a:p>
          <a:p>
            <a:pPr lvl="1"/>
            <a:r>
              <a:rPr lang="en-US" dirty="0" smtClean="0"/>
              <a:t>Bipolar disorder due to a general medical condition</a:t>
            </a:r>
            <a:endParaRPr lang="en-US" sz="1000" dirty="0" smtClean="0"/>
          </a:p>
          <a:p>
            <a:pPr lvl="1"/>
            <a:r>
              <a:rPr lang="en-US" dirty="0" smtClean="0"/>
              <a:t>Substance-induced bipolar disorder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Disorder: Types</a:t>
            </a:r>
            <a:endParaRPr lang="en-US" dirty="0"/>
          </a:p>
        </p:txBody>
      </p:sp>
      <p:pic>
        <p:nvPicPr>
          <p:cNvPr id="5" name="Picture 1029" descr="C:\Documents and Settings\Owner\Application Data\Microsoft\Media Catalog\Downloaded Clips\cl4f\j019774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937125"/>
            <a:ext cx="18684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Biological theories </a:t>
            </a:r>
          </a:p>
          <a:p>
            <a:pPr lvl="1"/>
            <a:r>
              <a:rPr lang="en-US" dirty="0" smtClean="0"/>
              <a:t>Strong hereditary implications</a:t>
            </a:r>
          </a:p>
          <a:p>
            <a:pPr lvl="1"/>
            <a:r>
              <a:rPr lang="en-US" dirty="0" smtClean="0"/>
              <a:t>Biochemical influences:                                  possible excess of                                   </a:t>
            </a:r>
            <a:r>
              <a:rPr lang="en-US" dirty="0" err="1" smtClean="0"/>
              <a:t>norepinephrine</a:t>
            </a:r>
            <a:r>
              <a:rPr lang="en-US" dirty="0" smtClean="0"/>
              <a:t> and                                     dopamine</a:t>
            </a:r>
          </a:p>
          <a:p>
            <a:r>
              <a:rPr lang="en-US" b="1" dirty="0" smtClean="0"/>
              <a:t>Physiological influences</a:t>
            </a:r>
            <a:endParaRPr lang="en-US" dirty="0" smtClean="0"/>
          </a:p>
          <a:p>
            <a:pPr lvl="1"/>
            <a:r>
              <a:rPr lang="en-US" dirty="0" smtClean="0"/>
              <a:t> Brain lesions</a:t>
            </a:r>
          </a:p>
          <a:p>
            <a:pPr lvl="1"/>
            <a:r>
              <a:rPr lang="en-US" dirty="0" smtClean="0"/>
              <a:t> Medication side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Bipolar Disorder: Predisposing Factors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0\hm0044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814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Owner\Application Data\Microsoft\Media Catalog\Downloaded Clips\cl4e\j01963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14400"/>
            <a:ext cx="14414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Psychosocial theories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Credibility of psychosocial theories has declined in recent years.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Bipolar disorder is viewed as a disease </a:t>
            </a:r>
            <a:r>
              <a:rPr lang="en-US" dirty="0" smtClean="0"/>
              <a:t>of </a:t>
            </a:r>
            <a:r>
              <a:rPr lang="en-US" dirty="0" smtClean="0"/>
              <a:t>the brain.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Transactional</a:t>
            </a:r>
            <a:r>
              <a:rPr lang="en-US" dirty="0" smtClean="0"/>
              <a:t> </a:t>
            </a:r>
            <a:r>
              <a:rPr lang="en-US" b="1" dirty="0" smtClean="0"/>
              <a:t>model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Bipolar disorder most likely results from an interaction between genetic, biological, and psychosocial determinants.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Bipolar Disorder: Predisposing Factors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0\ed00251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43000"/>
            <a:ext cx="13906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Childhood and adolescence</a:t>
            </a:r>
          </a:p>
          <a:p>
            <a:pPr lvl="1"/>
            <a:r>
              <a:rPr lang="en-US" dirty="0" smtClean="0"/>
              <a:t>Lifetime prevalence of pediatric and adolescent bipolar disorders is estimated at about 1%.</a:t>
            </a:r>
          </a:p>
          <a:p>
            <a:pPr lvl="1"/>
            <a:r>
              <a:rPr lang="en-US" dirty="0" smtClean="0"/>
              <a:t>Diagnosis is difficult.</a:t>
            </a:r>
          </a:p>
          <a:p>
            <a:pPr lvl="1"/>
            <a:r>
              <a:rPr lang="en-US" dirty="0" smtClean="0"/>
              <a:t>Guidelines for diagnosis and treatment have been developed by the Child and Adolescent Bipolar Foundation (CABF)</a:t>
            </a:r>
          </a:p>
          <a:p>
            <a:pPr lvl="2"/>
            <a:r>
              <a:rPr lang="en-US" dirty="0" smtClean="0"/>
              <a:t>Address diagnosis, </a:t>
            </a:r>
            <a:r>
              <a:rPr lang="en-US" dirty="0" err="1" smtClean="0"/>
              <a:t>comorbidity</a:t>
            </a:r>
            <a:r>
              <a:rPr lang="en-US" dirty="0" smtClean="0"/>
              <a:t>, acute treatment, and maintenance treatment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Bipolar Disorder: Developmental Implications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0\dd00661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11144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Childhood and adolescence (cont’d)</a:t>
            </a:r>
            <a:endParaRPr lang="en-US" i="1" dirty="0" smtClean="0"/>
          </a:p>
          <a:p>
            <a:pPr lvl="1"/>
            <a:r>
              <a:rPr lang="en-US" dirty="0" smtClean="0"/>
              <a:t>The CABF recommends the use of FIND (frequency, intensity, number, and duration) in making a diagnosis of bipolar disorder in children and adolescents.</a:t>
            </a:r>
          </a:p>
          <a:p>
            <a:pPr lvl="1">
              <a:buNone/>
            </a:pPr>
            <a:r>
              <a:rPr lang="en-US" dirty="0" smtClean="0"/>
              <a:t>	FIND</a:t>
            </a:r>
            <a:endParaRPr lang="en-US" b="1" dirty="0" smtClean="0"/>
          </a:p>
          <a:p>
            <a:pPr lvl="2"/>
            <a:r>
              <a:rPr lang="en-US" b="1" dirty="0" smtClean="0"/>
              <a:t>Frequency: </a:t>
            </a:r>
            <a:r>
              <a:rPr lang="en-US" dirty="0" smtClean="0"/>
              <a:t>symptoms occur most days in a week</a:t>
            </a:r>
          </a:p>
          <a:p>
            <a:pPr lvl="2"/>
            <a:r>
              <a:rPr lang="en-US" b="1" dirty="0" smtClean="0"/>
              <a:t>Intensity: </a:t>
            </a:r>
            <a:r>
              <a:rPr lang="en-US" dirty="0" smtClean="0"/>
              <a:t>symptoms are severe  enough                         to cause extreme disturbance</a:t>
            </a:r>
          </a:p>
          <a:p>
            <a:pPr lvl="2"/>
            <a:r>
              <a:rPr lang="en-US" b="1" dirty="0" smtClean="0"/>
              <a:t>Number: </a:t>
            </a:r>
            <a:r>
              <a:rPr lang="en-US" dirty="0" smtClean="0"/>
              <a:t>symptoms occur 3 or 4 times a day</a:t>
            </a:r>
          </a:p>
          <a:p>
            <a:pPr lvl="2"/>
            <a:r>
              <a:rPr lang="en-US" b="1" dirty="0" smtClean="0"/>
              <a:t>Duration: </a:t>
            </a:r>
            <a:r>
              <a:rPr lang="en-US" dirty="0" smtClean="0"/>
              <a:t>symptoms occur 4 or more hours a day</a:t>
            </a:r>
            <a:endParaRPr lang="en-US" b="1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Bipolar Disorder: Developmental Implications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Childhood and Adolescence (cont’d)</a:t>
            </a:r>
            <a:endParaRPr lang="en-US" i="1" dirty="0" smtClean="0"/>
          </a:p>
          <a:p>
            <a:pPr lvl="1"/>
            <a:r>
              <a:rPr lang="en-US" dirty="0" smtClean="0"/>
              <a:t>Symptoms include</a:t>
            </a:r>
          </a:p>
          <a:p>
            <a:pPr lvl="2"/>
            <a:r>
              <a:rPr lang="en-US" sz="2000" b="1" dirty="0" smtClean="0"/>
              <a:t>Euphoric/expansive mood: </a:t>
            </a:r>
            <a:r>
              <a:rPr lang="en-US" sz="2000" dirty="0" smtClean="0"/>
              <a:t>extremely happy, silly, or giddy</a:t>
            </a:r>
          </a:p>
          <a:p>
            <a:pPr lvl="2"/>
            <a:r>
              <a:rPr lang="en-US" sz="2000" b="1" dirty="0" smtClean="0"/>
              <a:t>Irritable mood: </a:t>
            </a:r>
            <a:r>
              <a:rPr lang="en-US" sz="2000" dirty="0" smtClean="0"/>
              <a:t>hostility and rage, often over trivial matters</a:t>
            </a:r>
          </a:p>
          <a:p>
            <a:pPr lvl="2"/>
            <a:r>
              <a:rPr lang="en-US" sz="2000" b="1" dirty="0" smtClean="0"/>
              <a:t>Grandiosity: </a:t>
            </a:r>
            <a:r>
              <a:rPr lang="en-US" sz="2000" dirty="0" smtClean="0"/>
              <a:t>believes abilities to be better than everyone else</a:t>
            </a:r>
            <a:r>
              <a:rPr lang="en-US" sz="2000" dirty="0" smtClean="0">
                <a:latin typeface="Comic Sans MS" pitchFamily="66" charset="0"/>
              </a:rPr>
              <a:t>’</a:t>
            </a:r>
            <a:r>
              <a:rPr lang="en-US" sz="2000" dirty="0" smtClean="0"/>
              <a:t>s</a:t>
            </a:r>
          </a:p>
          <a:p>
            <a:pPr lvl="2"/>
            <a:r>
              <a:rPr lang="en-US" sz="2000" b="1" dirty="0" smtClean="0"/>
              <a:t>Decreased need for sleep: </a:t>
            </a:r>
            <a:r>
              <a:rPr lang="en-US" sz="2000" dirty="0" smtClean="0"/>
              <a:t>may sleep for only 4 or 5 hours per night and wake up feeling rested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Bipolar Disorder: Developmental Implications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23\j00887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724400"/>
            <a:ext cx="146526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Biological Theories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  <a:buNone/>
            </a:pPr>
            <a:r>
              <a:rPr lang="en-US" b="1" dirty="0" smtClean="0"/>
              <a:t>Genetics</a:t>
            </a:r>
            <a:r>
              <a:rPr lang="en-US" b="1" dirty="0" smtClean="0"/>
              <a:t>: </a:t>
            </a:r>
            <a:r>
              <a:rPr lang="en-US" dirty="0" smtClean="0"/>
              <a:t>hereditary factor </a:t>
            </a:r>
            <a:r>
              <a:rPr lang="en-US" dirty="0" smtClean="0"/>
              <a:t>may be involved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Monozygotic twins: hereditability of recurrent major depression 37%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Major depression is 1.5-3 times more common among first-degree biological relatives of people with the disorder than among the general population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Biological</a:t>
            </a:r>
            <a:endParaRPr lang="en-US" dirty="0"/>
          </a:p>
        </p:txBody>
      </p:sp>
      <p:pic>
        <p:nvPicPr>
          <p:cNvPr id="5" name="Picture 5" descr="C:\Documents and Settings\Owner\Application Data\Microsoft\Media Catalog\Downloaded Clips\cl2f\j01180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"/>
            <a:ext cx="18049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Childhood and</a:t>
            </a:r>
            <a:r>
              <a:rPr lang="en-US" sz="3000" b="1" dirty="0" smtClean="0"/>
              <a:t> </a:t>
            </a:r>
            <a:r>
              <a:rPr lang="en-US" b="1" dirty="0" smtClean="0"/>
              <a:t>adolescence</a:t>
            </a:r>
            <a:r>
              <a:rPr lang="en-US" sz="3000" b="1" dirty="0" smtClean="0"/>
              <a:t> </a:t>
            </a:r>
            <a:r>
              <a:rPr lang="en-US" b="1" dirty="0" smtClean="0"/>
              <a:t>(cont’d)</a:t>
            </a:r>
            <a:endParaRPr lang="en-US" sz="3000" i="1" dirty="0" smtClean="0"/>
          </a:p>
          <a:p>
            <a:pPr lvl="1"/>
            <a:r>
              <a:rPr lang="en-US" dirty="0" smtClean="0"/>
              <a:t>Symptoms (cont’d)</a:t>
            </a:r>
          </a:p>
          <a:p>
            <a:pPr lvl="2"/>
            <a:r>
              <a:rPr lang="en-US" b="1" dirty="0" smtClean="0"/>
              <a:t>Pressured speech: </a:t>
            </a:r>
            <a:r>
              <a:rPr lang="en-US" dirty="0" smtClean="0"/>
              <a:t>loud, intrusive, difficult to interrupt</a:t>
            </a:r>
          </a:p>
          <a:p>
            <a:pPr lvl="2"/>
            <a:r>
              <a:rPr lang="en-US" b="1" dirty="0" smtClean="0"/>
              <a:t>Racing thoughts</a:t>
            </a:r>
            <a:r>
              <a:rPr lang="en-US" sz="2000" b="1" dirty="0" smtClean="0"/>
              <a:t>: </a:t>
            </a:r>
            <a:r>
              <a:rPr lang="en-US" dirty="0" smtClean="0"/>
              <a:t>rapid change of topics</a:t>
            </a:r>
          </a:p>
          <a:p>
            <a:pPr lvl="2"/>
            <a:r>
              <a:rPr lang="en-US" b="1" dirty="0" smtClean="0"/>
              <a:t>Distractibility</a:t>
            </a:r>
            <a:r>
              <a:rPr lang="en-US" sz="2000" b="1" dirty="0" smtClean="0"/>
              <a:t>: </a:t>
            </a:r>
            <a:r>
              <a:rPr lang="en-US" dirty="0" smtClean="0"/>
              <a:t>unable to focus on school lessons</a:t>
            </a:r>
          </a:p>
          <a:p>
            <a:pPr lvl="2"/>
            <a:r>
              <a:rPr lang="en-US" b="1" dirty="0" smtClean="0"/>
              <a:t>Increase in goal-directed activity/psychomotor agitation</a:t>
            </a:r>
            <a:r>
              <a:rPr lang="en-US" sz="2000" b="1" dirty="0" smtClean="0"/>
              <a:t>: </a:t>
            </a:r>
            <a:r>
              <a:rPr lang="en-US" dirty="0" smtClean="0"/>
              <a:t>activities become obsessive; increased psychomotor agitation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Bipolar Disorder: Developmental Implications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Childhood and adolescence (cont’d)</a:t>
            </a:r>
            <a:endParaRPr lang="en-US" sz="3000" i="1" dirty="0" smtClean="0"/>
          </a:p>
          <a:p>
            <a:r>
              <a:rPr lang="en-US" dirty="0" smtClean="0"/>
              <a:t>Symptoms (cont’d)</a:t>
            </a:r>
            <a:endParaRPr lang="en-US" b="1" i="1" dirty="0" smtClean="0"/>
          </a:p>
          <a:p>
            <a:pPr lvl="1"/>
            <a:r>
              <a:rPr lang="en-US" b="1" dirty="0" smtClean="0"/>
              <a:t>Excessive involvement in pleasurable or risky activities:   </a:t>
            </a:r>
            <a:r>
              <a:rPr lang="en-US" dirty="0" smtClean="0"/>
              <a:t>exhibits behavior that has an erotic, pleasure-seeking quality about it</a:t>
            </a:r>
          </a:p>
          <a:p>
            <a:pPr lvl="1"/>
            <a:r>
              <a:rPr lang="en-US" b="1" dirty="0" smtClean="0"/>
              <a:t>Psychosis: </a:t>
            </a:r>
            <a:r>
              <a:rPr lang="en-US" dirty="0" smtClean="0"/>
              <a:t>may experience hallucinations and delusions</a:t>
            </a:r>
          </a:p>
          <a:p>
            <a:pPr lvl="1"/>
            <a:r>
              <a:rPr lang="en-US" b="1" dirty="0" err="1" smtClean="0"/>
              <a:t>Suicidality</a:t>
            </a:r>
            <a:r>
              <a:rPr lang="en-US" b="1" dirty="0" smtClean="0"/>
              <a:t>: </a:t>
            </a:r>
            <a:r>
              <a:rPr lang="en-US" dirty="0" smtClean="0"/>
              <a:t>may exhibit suicidal behavior during a depressed or mixed episode or when psychotic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Bipolar Disorder: Developmental Implications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7\BD1998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257800"/>
            <a:ext cx="13525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Childhood and</a:t>
            </a:r>
            <a:r>
              <a:rPr lang="en-US" sz="3600" b="1" dirty="0" smtClean="0"/>
              <a:t> </a:t>
            </a:r>
            <a:r>
              <a:rPr lang="en-US" b="1" dirty="0" smtClean="0"/>
              <a:t>adolescence</a:t>
            </a:r>
            <a:r>
              <a:rPr lang="en-US" sz="3600" b="1" dirty="0" smtClean="0"/>
              <a:t> </a:t>
            </a:r>
            <a:r>
              <a:rPr lang="en-US" b="1" dirty="0" smtClean="0"/>
              <a:t>(cont’d)</a:t>
            </a:r>
            <a:endParaRPr lang="en-US" sz="900" i="1" dirty="0" smtClean="0"/>
          </a:p>
          <a:p>
            <a:pPr lvl="1"/>
            <a:r>
              <a:rPr lang="en-US" dirty="0" smtClean="0"/>
              <a:t>Treatment</a:t>
            </a:r>
            <a:r>
              <a:rPr lang="en-US" b="1" dirty="0" smtClean="0"/>
              <a:t> </a:t>
            </a:r>
            <a:r>
              <a:rPr lang="en-US" dirty="0" smtClean="0"/>
              <a:t>strategies</a:t>
            </a:r>
          </a:p>
          <a:p>
            <a:pPr lvl="2"/>
            <a:r>
              <a:rPr lang="en-US" dirty="0" smtClean="0"/>
              <a:t>Psychopharmacology</a:t>
            </a:r>
          </a:p>
          <a:p>
            <a:pPr lvl="3"/>
            <a:r>
              <a:rPr lang="en-US" dirty="0" smtClean="0"/>
              <a:t>Lithium</a:t>
            </a:r>
          </a:p>
          <a:p>
            <a:pPr lvl="3"/>
            <a:r>
              <a:rPr lang="en-US" dirty="0" err="1" smtClean="0"/>
              <a:t>Divalproex</a:t>
            </a:r>
            <a:endParaRPr lang="en-US" dirty="0" smtClean="0"/>
          </a:p>
          <a:p>
            <a:pPr lvl="3"/>
            <a:r>
              <a:rPr lang="en-US" dirty="0" err="1" smtClean="0"/>
              <a:t>Carbamazepine</a:t>
            </a:r>
            <a:endParaRPr lang="en-US" dirty="0" smtClean="0"/>
          </a:p>
          <a:p>
            <a:pPr lvl="3"/>
            <a:r>
              <a:rPr lang="en-US" dirty="0" smtClean="0"/>
              <a:t>Atypical antipsychotics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ADHD is the most common </a:t>
            </a:r>
            <a:r>
              <a:rPr lang="en-US" dirty="0" err="1" smtClean="0"/>
              <a:t>comorbid</a:t>
            </a:r>
            <a:r>
              <a:rPr lang="en-US" dirty="0" smtClean="0"/>
              <a:t> condition.</a:t>
            </a:r>
          </a:p>
          <a:p>
            <a:pPr lvl="2"/>
            <a:r>
              <a:rPr lang="en-US" b="1" i="1" u="sng" dirty="0" smtClean="0"/>
              <a:t>ADHD agents may exacerbate mania and should be administered only after bipolar symptoms have been controlled</a:t>
            </a:r>
          </a:p>
          <a:p>
            <a:pPr lvl="2"/>
            <a:endParaRPr lang="en-US" b="1" i="1" u="sng" dirty="0" smtClean="0"/>
          </a:p>
          <a:p>
            <a:pPr lvl="2"/>
            <a:r>
              <a:rPr lang="en-US" dirty="0" smtClean="0"/>
              <a:t>Family interventions</a:t>
            </a:r>
          </a:p>
          <a:p>
            <a:pPr lvl="3"/>
            <a:r>
              <a:rPr lang="en-US" dirty="0" err="1" smtClean="0"/>
              <a:t>Psychoeducation</a:t>
            </a:r>
            <a:r>
              <a:rPr lang="en-US" dirty="0" smtClean="0"/>
              <a:t> about bipolar disorder</a:t>
            </a:r>
          </a:p>
          <a:p>
            <a:pPr lvl="3"/>
            <a:r>
              <a:rPr lang="en-US" dirty="0" smtClean="0"/>
              <a:t>Communication training</a:t>
            </a:r>
          </a:p>
          <a:p>
            <a:pPr lvl="3"/>
            <a:r>
              <a:rPr lang="en-US" dirty="0" smtClean="0"/>
              <a:t>Problem-solving skills training</a:t>
            </a:r>
          </a:p>
          <a:p>
            <a:endParaRPr lang="en-US" dirty="0" smtClean="0"/>
          </a:p>
          <a:p>
            <a:pPr lvl="2"/>
            <a:endParaRPr lang="en-US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Disorder: Treatment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0\PE00257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724399"/>
            <a:ext cx="1828800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Symptoms may be categorized by degree of severity</a:t>
            </a:r>
            <a:endParaRPr lang="en-US" sz="1000" dirty="0" smtClean="0"/>
          </a:p>
          <a:p>
            <a:pPr lvl="1"/>
            <a:r>
              <a:rPr lang="en-US" b="1" dirty="0" smtClean="0"/>
              <a:t>Stage I</a:t>
            </a:r>
            <a:r>
              <a:rPr lang="en-US" b="1" dirty="0" smtClean="0">
                <a:latin typeface="Comic Sans MS" pitchFamily="66" charset="0"/>
              </a:rPr>
              <a:t>—</a:t>
            </a:r>
            <a:r>
              <a:rPr lang="en-US" b="1" dirty="0" smtClean="0"/>
              <a:t>Hypomania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sz="2600" dirty="0" smtClean="0"/>
              <a:t>	</a:t>
            </a:r>
            <a:r>
              <a:rPr lang="en-US" dirty="0" smtClean="0"/>
              <a:t>Symptoms not sufficiently severe to cause marked impairment in social or occupational functioning or to require hospitalization</a:t>
            </a:r>
            <a:endParaRPr lang="en-US" sz="2600" dirty="0" smtClean="0"/>
          </a:p>
          <a:p>
            <a:endParaRPr lang="en-US" sz="2200" dirty="0" smtClean="0"/>
          </a:p>
          <a:p>
            <a:pPr lvl="1"/>
            <a:r>
              <a:rPr lang="en-US" b="1" dirty="0" smtClean="0"/>
              <a:t>Stage II</a:t>
            </a:r>
            <a:r>
              <a:rPr lang="en-US" b="1" dirty="0" smtClean="0">
                <a:latin typeface="Comic Sans MS" pitchFamily="66" charset="0"/>
              </a:rPr>
              <a:t>—</a:t>
            </a:r>
            <a:r>
              <a:rPr lang="en-US" b="1" dirty="0" smtClean="0"/>
              <a:t>Acute mania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  Marked impairment in functioning of mood, cognition and perception, and activity and behavior; usually requires hospitalization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Stage III</a:t>
            </a:r>
            <a:r>
              <a:rPr lang="en-US" b="1" dirty="0" smtClean="0">
                <a:latin typeface="Comic Sans MS" pitchFamily="66" charset="0"/>
              </a:rPr>
              <a:t>—</a:t>
            </a:r>
            <a:r>
              <a:rPr lang="en-US" b="1" dirty="0" smtClean="0"/>
              <a:t>Delirious mania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A grave form of the disorder, characterized by severe clouding of consciousness and representing an intensification of the symptoms associated with acute mania; the condition is rare since the advent of antipsychotic medication</a:t>
            </a:r>
            <a:endParaRPr lang="en-US" sz="2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Disorder: Mania</a:t>
            </a:r>
            <a:endParaRPr lang="en-US" dirty="0"/>
          </a:p>
        </p:txBody>
      </p:sp>
      <p:pic>
        <p:nvPicPr>
          <p:cNvPr id="6" name="Picture 4" descr="C:\Documents and Settings\Owner\Application Data\Microsoft\Media Catalog\Downloaded Clips\cl3\bd0935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105400"/>
            <a:ext cx="18145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Nursing interventions are aimed at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Protection from injury due to hyperactivity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Protection from harm to self or others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Restoration of nutritional status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Progression toward resolution of the</a:t>
            </a:r>
            <a:r>
              <a:rPr lang="en-US" sz="2600" dirty="0" smtClean="0"/>
              <a:t> </a:t>
            </a:r>
            <a:r>
              <a:rPr lang="en-US" dirty="0" smtClean="0"/>
              <a:t>grief process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Improvement in interactions with</a:t>
            </a:r>
            <a:r>
              <a:rPr lang="en-US" sz="2600" dirty="0" smtClean="0"/>
              <a:t> </a:t>
            </a:r>
            <a:r>
              <a:rPr lang="en-US" dirty="0" smtClean="0"/>
              <a:t>others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Acquiring sufficient rest and sleep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Mania: Nursing </a:t>
            </a:r>
            <a:endParaRPr lang="en-US" dirty="0"/>
          </a:p>
        </p:txBody>
      </p:sp>
      <p:pic>
        <p:nvPicPr>
          <p:cNvPr id="6" name="Picture 4" descr="C:\Documents and Settings\Owner\Application Data\Microsoft\Media Catalog\Downloaded Clips\cl3e\j015634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2070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Nature of the illness</a:t>
            </a:r>
          </a:p>
          <a:p>
            <a:pPr lvl="1"/>
            <a:r>
              <a:rPr lang="en-US" dirty="0" smtClean="0"/>
              <a:t>Causes of bipolar disorder</a:t>
            </a:r>
          </a:p>
          <a:p>
            <a:pPr lvl="1"/>
            <a:r>
              <a:rPr lang="en-US" dirty="0" smtClean="0"/>
              <a:t>Cyclic nature of the illness</a:t>
            </a:r>
          </a:p>
          <a:p>
            <a:pPr lvl="1"/>
            <a:r>
              <a:rPr lang="en-US" dirty="0" smtClean="0"/>
              <a:t>Symptoms of depression</a:t>
            </a:r>
          </a:p>
          <a:p>
            <a:pPr lvl="1"/>
            <a:r>
              <a:rPr lang="en-US" dirty="0" smtClean="0"/>
              <a:t>Symptoms of mania</a:t>
            </a:r>
          </a:p>
          <a:p>
            <a:r>
              <a:rPr lang="en-US" b="1" dirty="0" smtClean="0"/>
              <a:t>Management of the illness</a:t>
            </a:r>
            <a:endParaRPr lang="en-US" dirty="0" smtClean="0"/>
          </a:p>
          <a:p>
            <a:pPr lvl="1"/>
            <a:r>
              <a:rPr lang="en-US" dirty="0" smtClean="0"/>
              <a:t>Medication management</a:t>
            </a:r>
          </a:p>
          <a:p>
            <a:pPr lvl="1"/>
            <a:r>
              <a:rPr lang="en-US" dirty="0" smtClean="0"/>
              <a:t>Assertive techniques</a:t>
            </a:r>
          </a:p>
          <a:p>
            <a:pPr lvl="1"/>
            <a:r>
              <a:rPr lang="en-US" dirty="0" smtClean="0"/>
              <a:t>Anger management</a:t>
            </a:r>
          </a:p>
          <a:p>
            <a:r>
              <a:rPr lang="en-US" b="1" dirty="0" smtClean="0"/>
              <a:t>Support services</a:t>
            </a:r>
            <a:endParaRPr lang="en-US" dirty="0" smtClean="0"/>
          </a:p>
          <a:p>
            <a:pPr lvl="1"/>
            <a:r>
              <a:rPr lang="en-US" dirty="0" smtClean="0"/>
              <a:t>Crisis hotline</a:t>
            </a:r>
          </a:p>
          <a:p>
            <a:pPr lvl="1"/>
            <a:r>
              <a:rPr lang="en-US" dirty="0" smtClean="0"/>
              <a:t>Support groups</a:t>
            </a:r>
          </a:p>
          <a:p>
            <a:pPr lvl="1"/>
            <a:r>
              <a:rPr lang="en-US" dirty="0" smtClean="0"/>
              <a:t>Individual psychotherapy</a:t>
            </a:r>
          </a:p>
          <a:p>
            <a:pPr lvl="1"/>
            <a:r>
              <a:rPr lang="en-US" dirty="0" smtClean="0"/>
              <a:t>Legal/financial assistance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Mania: Client/Family Education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0\pe0210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33600"/>
            <a:ext cx="2436813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Individual psychotherapy</a:t>
            </a:r>
          </a:p>
          <a:p>
            <a:pPr lvl="2"/>
            <a:r>
              <a:rPr lang="en-US" dirty="0" smtClean="0"/>
              <a:t>Not therapeutic for many mania patient’s</a:t>
            </a:r>
          </a:p>
          <a:p>
            <a:pPr lvl="1"/>
            <a:r>
              <a:rPr lang="en-US" dirty="0" smtClean="0"/>
              <a:t>Group therapy</a:t>
            </a:r>
          </a:p>
          <a:p>
            <a:pPr lvl="2"/>
            <a:r>
              <a:rPr lang="en-US" dirty="0" smtClean="0"/>
              <a:t>Peer support may provide sense of security</a:t>
            </a:r>
          </a:p>
          <a:p>
            <a:pPr lvl="1"/>
            <a:r>
              <a:rPr lang="en-US" dirty="0" smtClean="0"/>
              <a:t>Family therapy</a:t>
            </a:r>
          </a:p>
          <a:p>
            <a:pPr lvl="2"/>
            <a:r>
              <a:rPr lang="en-US" dirty="0" smtClean="0"/>
              <a:t>Initiate or restore adaptive family functioning</a:t>
            </a:r>
          </a:p>
          <a:p>
            <a:pPr lvl="1"/>
            <a:r>
              <a:rPr lang="en-US" dirty="0" smtClean="0"/>
              <a:t>Cognitive therapy</a:t>
            </a:r>
          </a:p>
          <a:p>
            <a:pPr lvl="2"/>
            <a:r>
              <a:rPr lang="en-US" dirty="0" smtClean="0"/>
              <a:t>Individual taught to control thought distortions</a:t>
            </a:r>
          </a:p>
          <a:p>
            <a:pPr lvl="1"/>
            <a:r>
              <a:rPr lang="en-US" dirty="0" smtClean="0"/>
              <a:t>Electroconvulsive therapy</a:t>
            </a:r>
          </a:p>
          <a:p>
            <a:pPr lvl="2"/>
            <a:r>
              <a:rPr lang="en-US" dirty="0" smtClean="0"/>
              <a:t>Used when individual does not tolerate or fails to respond to medication, or when life is threatened by dangerous behavior or exhaustion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Modalities for Bipolar Disorder: Mania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mania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Lithium carbonate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Anticonvulsants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Verapamil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Atypical antipsychotics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depressive phase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Use antidepressants with care (may trigger mania)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Psychopharmacology</a:t>
            </a:r>
            <a:endParaRPr lang="en-US" dirty="0"/>
          </a:p>
        </p:txBody>
      </p:sp>
      <p:pic>
        <p:nvPicPr>
          <p:cNvPr id="5122" name="Picture 2" descr="C:\Documents and Settings\rockwea.FIRELANDS\Local Settings\Temporary Internet Files\Content.IE5\C2D6I2IF\MC9002909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371600"/>
            <a:ext cx="1345949" cy="1570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Mood-stabilizing agents</a:t>
            </a:r>
          </a:p>
          <a:p>
            <a:pPr lvl="1"/>
            <a:r>
              <a:rPr lang="en-US" b="1" dirty="0" smtClean="0"/>
              <a:t>Indications: </a:t>
            </a:r>
            <a:r>
              <a:rPr lang="en-US" dirty="0" smtClean="0"/>
              <a:t>prevention and treatment of manic episodes associated with bipolar disorder</a:t>
            </a:r>
          </a:p>
          <a:p>
            <a:pPr lvl="1"/>
            <a:r>
              <a:rPr lang="en-US" b="1" dirty="0" smtClean="0"/>
              <a:t>Examples: </a:t>
            </a:r>
            <a:r>
              <a:rPr lang="en-US" dirty="0" smtClean="0"/>
              <a:t>lithium carbonate, </a:t>
            </a:r>
            <a:r>
              <a:rPr lang="en-US" dirty="0" err="1" smtClean="0"/>
              <a:t>clonazepam</a:t>
            </a:r>
            <a:r>
              <a:rPr lang="en-US" dirty="0" smtClean="0"/>
              <a:t>, </a:t>
            </a:r>
            <a:r>
              <a:rPr lang="en-US" dirty="0" err="1" smtClean="0"/>
              <a:t>carbamazepine</a:t>
            </a:r>
            <a:r>
              <a:rPr lang="en-US" dirty="0" smtClean="0"/>
              <a:t>, </a:t>
            </a:r>
            <a:r>
              <a:rPr lang="en-US" dirty="0" err="1" smtClean="0"/>
              <a:t>valproic</a:t>
            </a:r>
            <a:r>
              <a:rPr lang="en-US" dirty="0" smtClean="0"/>
              <a:t> acid, </a:t>
            </a:r>
            <a:r>
              <a:rPr lang="en-US" dirty="0" err="1" smtClean="0"/>
              <a:t>lamotrigine</a:t>
            </a:r>
            <a:r>
              <a:rPr lang="en-US" dirty="0" smtClean="0"/>
              <a:t>, </a:t>
            </a:r>
            <a:r>
              <a:rPr lang="en-US" dirty="0" err="1" smtClean="0"/>
              <a:t>gabapentin</a:t>
            </a:r>
            <a:r>
              <a:rPr lang="en-US" dirty="0" smtClean="0"/>
              <a:t>, </a:t>
            </a:r>
            <a:r>
              <a:rPr lang="en-US" dirty="0" err="1" smtClean="0"/>
              <a:t>topiramate</a:t>
            </a:r>
            <a:r>
              <a:rPr lang="en-US" dirty="0" smtClean="0"/>
              <a:t>, </a:t>
            </a:r>
            <a:r>
              <a:rPr lang="en-US" dirty="0" err="1" smtClean="0"/>
              <a:t>oxcarbazepine</a:t>
            </a:r>
            <a:r>
              <a:rPr lang="en-US" dirty="0" smtClean="0"/>
              <a:t>, </a:t>
            </a:r>
            <a:r>
              <a:rPr lang="en-US" dirty="0" err="1" smtClean="0"/>
              <a:t>verapamil</a:t>
            </a:r>
            <a:r>
              <a:rPr lang="en-US" dirty="0" smtClean="0"/>
              <a:t>, atypical antipsychotics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Action 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Lithium </a:t>
            </a:r>
          </a:p>
          <a:p>
            <a:pPr lvl="3"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May modulate the effects of certain neurotransmitters, such as </a:t>
            </a:r>
            <a:r>
              <a:rPr lang="en-US" dirty="0" err="1" smtClean="0"/>
              <a:t>norepinephrine</a:t>
            </a:r>
            <a:r>
              <a:rPr lang="en-US" dirty="0" smtClean="0"/>
              <a:t>, serotonin, dopamine, glutamate, and GABA, thereby stabilizing symptoms associated with bipolar disorder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The action of anticonvulsants, </a:t>
            </a:r>
            <a:r>
              <a:rPr lang="en-US" dirty="0" err="1" smtClean="0"/>
              <a:t>verapamil</a:t>
            </a:r>
            <a:r>
              <a:rPr lang="en-US" dirty="0" smtClean="0"/>
              <a:t>, and atypical antipsychotics in the treatment of bipolar disorder is not fully understood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Psychopharmacology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Side effects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Monitor for side effects of</a:t>
            </a:r>
            <a:r>
              <a:rPr lang="en-US" sz="2200" dirty="0" smtClean="0"/>
              <a:t> </a:t>
            </a:r>
            <a:r>
              <a:rPr lang="en-US" dirty="0" smtClean="0"/>
              <a:t>lithium</a:t>
            </a:r>
          </a:p>
          <a:p>
            <a:pPr lvl="2">
              <a:lnSpc>
                <a:spcPct val="90000"/>
              </a:lnSpc>
              <a:buClr>
                <a:srgbClr val="336699"/>
              </a:buClr>
            </a:pPr>
            <a:r>
              <a:rPr lang="en-US" dirty="0" smtClean="0"/>
              <a:t>Drowsiness, dizziness, headache</a:t>
            </a:r>
          </a:p>
          <a:p>
            <a:pPr lvl="2">
              <a:lnSpc>
                <a:spcPct val="90000"/>
              </a:lnSpc>
              <a:buClr>
                <a:srgbClr val="336699"/>
              </a:buClr>
            </a:pPr>
            <a:r>
              <a:rPr lang="en-US" dirty="0" smtClean="0"/>
              <a:t>Dry mouth; thirst; GI upset; nausea/vomiting</a:t>
            </a:r>
          </a:p>
          <a:p>
            <a:pPr lvl="2">
              <a:lnSpc>
                <a:spcPct val="90000"/>
              </a:lnSpc>
              <a:buClr>
                <a:srgbClr val="336699"/>
              </a:buClr>
            </a:pPr>
            <a:r>
              <a:rPr lang="en-US" dirty="0" smtClean="0"/>
              <a:t>Fine hand tremors</a:t>
            </a:r>
          </a:p>
          <a:p>
            <a:pPr lvl="2">
              <a:lnSpc>
                <a:spcPct val="90000"/>
              </a:lnSpc>
              <a:buClr>
                <a:srgbClr val="336699"/>
              </a:buClr>
            </a:pPr>
            <a:r>
              <a:rPr lang="en-US" dirty="0" smtClean="0"/>
              <a:t>Hypotension; arrhythmias, pulse irregularities</a:t>
            </a:r>
          </a:p>
          <a:p>
            <a:pPr lvl="2">
              <a:lnSpc>
                <a:spcPct val="90000"/>
              </a:lnSpc>
              <a:buClr>
                <a:srgbClr val="336699"/>
              </a:buClr>
            </a:pPr>
            <a:r>
              <a:rPr lang="en-US" dirty="0" err="1" smtClean="0"/>
              <a:t>Polyuria</a:t>
            </a:r>
            <a:r>
              <a:rPr lang="en-US" dirty="0" smtClean="0"/>
              <a:t>; dehydration</a:t>
            </a:r>
          </a:p>
          <a:p>
            <a:pPr lvl="2">
              <a:lnSpc>
                <a:spcPct val="90000"/>
              </a:lnSpc>
              <a:buClr>
                <a:srgbClr val="336699"/>
              </a:buClr>
            </a:pPr>
            <a:r>
              <a:rPr lang="en-US" dirty="0" smtClean="0"/>
              <a:t>Weight gain</a:t>
            </a:r>
          </a:p>
          <a:p>
            <a:pPr lvl="2">
              <a:lnSpc>
                <a:spcPct val="90000"/>
              </a:lnSpc>
              <a:buClr>
                <a:srgbClr val="336699"/>
              </a:buClr>
            </a:pPr>
            <a:r>
              <a:rPr lang="en-US" dirty="0" smtClean="0"/>
              <a:t>Potential for toxicity</a:t>
            </a:r>
          </a:p>
          <a:p>
            <a:pPr lvl="2">
              <a:lnSpc>
                <a:spcPct val="90000"/>
              </a:lnSpc>
              <a:buClr>
                <a:srgbClr val="336699"/>
              </a:buClr>
            </a:pPr>
            <a:endParaRPr lang="en-US" dirty="0" smtClean="0"/>
          </a:p>
          <a:p>
            <a:r>
              <a:rPr lang="en-US" b="1" dirty="0" smtClean="0"/>
              <a:t>Lithium toxicity</a:t>
            </a:r>
          </a:p>
          <a:p>
            <a:pPr lvl="1"/>
            <a:r>
              <a:rPr lang="en-US" dirty="0" smtClean="0"/>
              <a:t>Therapeutic range</a:t>
            </a:r>
          </a:p>
          <a:p>
            <a:pPr lvl="2"/>
            <a:r>
              <a:rPr lang="en-US" sz="2000" dirty="0" smtClean="0"/>
              <a:t>1.0 to 1.5 </a:t>
            </a:r>
            <a:r>
              <a:rPr lang="en-US" sz="2000" dirty="0" err="1" smtClean="0"/>
              <a:t>mEq</a:t>
            </a:r>
            <a:r>
              <a:rPr lang="en-US" sz="2000" dirty="0" smtClean="0"/>
              <a:t>/L (acute mania)</a:t>
            </a:r>
            <a:endParaRPr lang="en-US" dirty="0" smtClean="0"/>
          </a:p>
          <a:p>
            <a:pPr lvl="2"/>
            <a:r>
              <a:rPr lang="en-US" sz="2000" dirty="0" smtClean="0"/>
              <a:t>0.6 to 1.2 </a:t>
            </a:r>
            <a:r>
              <a:rPr lang="en-US" sz="2000" dirty="0" err="1" smtClean="0"/>
              <a:t>mEq</a:t>
            </a:r>
            <a:r>
              <a:rPr lang="en-US" sz="2000" dirty="0" smtClean="0"/>
              <a:t>/L (maintenance)</a:t>
            </a:r>
            <a:endParaRPr lang="en-US" dirty="0" smtClean="0"/>
          </a:p>
          <a:p>
            <a:pPr lvl="1"/>
            <a:r>
              <a:rPr lang="en-US" dirty="0" smtClean="0"/>
              <a:t>Initial symptoms of toxicity include</a:t>
            </a:r>
          </a:p>
          <a:p>
            <a:pPr lvl="2"/>
            <a:r>
              <a:rPr lang="en-US" sz="2000" dirty="0" smtClean="0"/>
              <a:t>Blurred vision, ataxia, tinnitus,</a:t>
            </a:r>
            <a:r>
              <a:rPr lang="en-US" dirty="0" smtClean="0"/>
              <a:t> </a:t>
            </a:r>
            <a:r>
              <a:rPr lang="en-US" sz="2000" dirty="0" smtClean="0"/>
              <a:t>persistent </a:t>
            </a:r>
            <a:r>
              <a:rPr lang="en-US" sz="2000" dirty="0" smtClean="0"/>
              <a:t>nausea and vomiting,</a:t>
            </a:r>
            <a:r>
              <a:rPr lang="en-US" dirty="0" smtClean="0"/>
              <a:t>                                                   </a:t>
            </a:r>
            <a:r>
              <a:rPr lang="en-US" sz="2000" dirty="0" smtClean="0"/>
              <a:t>and severe diarrhea</a:t>
            </a:r>
            <a:endParaRPr lang="en-US" dirty="0" smtClean="0"/>
          </a:p>
          <a:p>
            <a:pPr lvl="1"/>
            <a:r>
              <a:rPr lang="en-US" dirty="0" smtClean="0"/>
              <a:t>Ensure that client consumes adequate sodium and fluid in diet</a:t>
            </a:r>
          </a:p>
          <a:p>
            <a:endParaRPr lang="en-US" sz="2400" dirty="0" smtClean="0"/>
          </a:p>
          <a:p>
            <a:pPr lvl="2">
              <a:lnSpc>
                <a:spcPct val="90000"/>
              </a:lnSpc>
              <a:buClr>
                <a:srgbClr val="336699"/>
              </a:buClr>
            </a:pPr>
            <a:endParaRPr lang="en-US" dirty="0" smtClean="0"/>
          </a:p>
          <a:p>
            <a:pPr>
              <a:buNone/>
            </a:pPr>
            <a:endParaRPr lang="en-US" sz="2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Psychopharmacology: Lithium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76" lvl="1" indent="-265176">
              <a:buSzPct val="80000"/>
              <a:buFont typeface="Wingdings 2"/>
              <a:buChar char=""/>
            </a:pPr>
            <a:endParaRPr lang="en-US" b="1" dirty="0" smtClean="0"/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b="1" dirty="0" smtClean="0"/>
              <a:t>Biochemical influences: </a:t>
            </a:r>
            <a:r>
              <a:rPr lang="en-US" dirty="0" smtClean="0"/>
              <a:t>deficiency </a:t>
            </a:r>
            <a:r>
              <a:rPr lang="en-US" dirty="0" smtClean="0"/>
              <a:t>of neurotransmitters </a:t>
            </a:r>
          </a:p>
          <a:p>
            <a:pPr marL="265176" lvl="1" indent="-265176">
              <a:buSzPct val="80000"/>
              <a:buNone/>
            </a:pPr>
            <a:r>
              <a:rPr lang="en-US" dirty="0" smtClean="0"/>
              <a:t>	norepinephrine, serotonin, and dopamine                                        has been implicated</a:t>
            </a:r>
          </a:p>
          <a:p>
            <a:pPr marL="265176" lvl="1" indent="-265176">
              <a:buSzPct val="80000"/>
              <a:buNone/>
            </a:pPr>
            <a:endParaRPr lang="en-US" dirty="0" smtClean="0"/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dirty="0" smtClean="0"/>
              <a:t>Acetylcholine: An imbalance of this</a:t>
            </a:r>
          </a:p>
          <a:p>
            <a:pPr marL="265176" lvl="1" indent="-265176">
              <a:buSzPct val="80000"/>
              <a:buNone/>
            </a:pPr>
            <a:r>
              <a:rPr lang="en-US" dirty="0" smtClean="0"/>
              <a:t>	neurotransmitter and those above may </a:t>
            </a:r>
          </a:p>
          <a:p>
            <a:pPr marL="265176" lvl="1" indent="-265176">
              <a:buSzPct val="80000"/>
              <a:buNone/>
            </a:pPr>
            <a:r>
              <a:rPr lang="en-US" dirty="0" smtClean="0"/>
              <a:t>	influence depression and mania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Predisposing Factors to Depression: Biological</a:t>
            </a:r>
            <a:endParaRPr lang="en-US" dirty="0"/>
          </a:p>
        </p:txBody>
      </p:sp>
      <p:pic>
        <p:nvPicPr>
          <p:cNvPr id="4" name="Picture 6" descr="C:\Documents and Settings\Owner\Application Data\Microsoft\Media Catalog\Downloaded Clips\cl4e\j01963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657600"/>
            <a:ext cx="136525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Lithium</a:t>
            </a:r>
          </a:p>
          <a:p>
            <a:pPr lvl="1"/>
            <a:r>
              <a:rPr lang="en-US" dirty="0" smtClean="0"/>
              <a:t>Take the medication regularly</a:t>
            </a:r>
            <a:endParaRPr lang="en-US" sz="2600" dirty="0" smtClean="0"/>
          </a:p>
          <a:p>
            <a:pPr lvl="1"/>
            <a:r>
              <a:rPr lang="en-US" dirty="0" smtClean="0"/>
              <a:t>Do not skimp on dietary sodium </a:t>
            </a:r>
            <a:endParaRPr lang="en-US" sz="2600" dirty="0" smtClean="0"/>
          </a:p>
          <a:p>
            <a:pPr lvl="1"/>
            <a:r>
              <a:rPr lang="en-US" dirty="0" smtClean="0"/>
              <a:t>Drink 6 to 8 glasses of water each day</a:t>
            </a:r>
            <a:endParaRPr lang="en-US" sz="2600" dirty="0" smtClean="0"/>
          </a:p>
          <a:p>
            <a:pPr lvl="1"/>
            <a:r>
              <a:rPr lang="en-US" dirty="0" smtClean="0"/>
              <a:t>Notify physician if vomiting or</a:t>
            </a:r>
            <a:r>
              <a:rPr lang="en-US" sz="2600" dirty="0" smtClean="0"/>
              <a:t> </a:t>
            </a:r>
            <a:r>
              <a:rPr lang="en-US" dirty="0" smtClean="0"/>
              <a:t>diarrhea occur</a:t>
            </a:r>
            <a:endParaRPr lang="en-US" sz="2600" dirty="0" smtClean="0"/>
          </a:p>
          <a:p>
            <a:pPr lvl="1"/>
            <a:r>
              <a:rPr lang="en-US" dirty="0" smtClean="0"/>
              <a:t>Have serum lithium level</a:t>
            </a:r>
            <a:r>
              <a:rPr lang="en-US" sz="2600" dirty="0" smtClean="0"/>
              <a:t> </a:t>
            </a:r>
            <a:r>
              <a:rPr lang="en-US" dirty="0" smtClean="0"/>
              <a:t>checked every 1 to 2 months,</a:t>
            </a:r>
            <a:r>
              <a:rPr lang="en-US" sz="2600" dirty="0" smtClean="0"/>
              <a:t>                                          </a:t>
            </a:r>
            <a:r>
              <a:rPr lang="en-US" dirty="0" smtClean="0"/>
              <a:t>or as advised by physician</a:t>
            </a:r>
          </a:p>
          <a:p>
            <a:pPr lvl="1"/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Notify physician if any of the following symptoms occur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Persistent nausea and vomiting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Severe diarrhea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Ataxia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Blurred vision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Tinnitus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Excessive output of urine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Increasing tremors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Mental confusion</a:t>
            </a:r>
            <a:endParaRPr lang="en-US" dirty="0" smtClean="0"/>
          </a:p>
          <a:p>
            <a:pPr lvl="1"/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Client/Family Education</a:t>
            </a:r>
            <a:endParaRPr lang="en-US" dirty="0"/>
          </a:p>
        </p:txBody>
      </p:sp>
      <p:pic>
        <p:nvPicPr>
          <p:cNvPr id="5" name="Picture 4" descr="C:\Documents and Settings\Owner\Application Data\Microsoft\Media Catalog\Downloaded Clips\cl5b\j02298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3434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Verapamil</a:t>
            </a:r>
            <a:endParaRPr lang="en-US" b="1" dirty="0" smtClean="0"/>
          </a:p>
          <a:p>
            <a:pPr lvl="1"/>
            <a:r>
              <a:rPr lang="en-US" dirty="0" smtClean="0"/>
              <a:t>Do not discontinue the drug abruptly</a:t>
            </a:r>
          </a:p>
          <a:p>
            <a:pPr lvl="1"/>
            <a:r>
              <a:rPr lang="en-US" dirty="0" smtClean="0"/>
              <a:t>Rise slowly from sitting or lying position to prevent sudden drop in blood pressure</a:t>
            </a:r>
          </a:p>
          <a:p>
            <a:pPr lvl="1"/>
            <a:r>
              <a:rPr lang="en-US" dirty="0" smtClean="0"/>
              <a:t>Report following symptoms to physician</a:t>
            </a:r>
          </a:p>
          <a:p>
            <a:pPr lvl="2"/>
            <a:r>
              <a:rPr lang="en-US" sz="2000" dirty="0" smtClean="0"/>
              <a:t>Irregular heart beat; chest pain</a:t>
            </a:r>
            <a:endParaRPr lang="en-US" dirty="0" smtClean="0"/>
          </a:p>
          <a:p>
            <a:pPr lvl="2"/>
            <a:r>
              <a:rPr lang="en-US" sz="2000" dirty="0" smtClean="0"/>
              <a:t>Shortness of breath; pronounced dizziness</a:t>
            </a:r>
            <a:endParaRPr lang="en-US" dirty="0" smtClean="0"/>
          </a:p>
          <a:p>
            <a:pPr lvl="2"/>
            <a:r>
              <a:rPr lang="en-US" sz="2000" dirty="0" smtClean="0"/>
              <a:t>Swelling of hands and feet</a:t>
            </a:r>
            <a:endParaRPr lang="en-US" dirty="0" smtClean="0"/>
          </a:p>
          <a:p>
            <a:pPr lvl="2"/>
            <a:r>
              <a:rPr lang="en-US" sz="2000" dirty="0" smtClean="0"/>
              <a:t>Profound mood swings</a:t>
            </a:r>
            <a:endParaRPr lang="en-US" dirty="0" smtClean="0"/>
          </a:p>
          <a:p>
            <a:pPr lvl="2"/>
            <a:r>
              <a:rPr lang="en-US" sz="2000" dirty="0" smtClean="0"/>
              <a:t>Severe and persistent headache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r>
              <a:rPr lang="en-US" b="1" dirty="0" smtClean="0"/>
              <a:t>Anticonvulsants</a:t>
            </a:r>
          </a:p>
          <a:p>
            <a:pPr lvl="1"/>
            <a:r>
              <a:rPr lang="en-US" dirty="0" smtClean="0"/>
              <a:t>Refrain from discontinuing the drug abruptly.</a:t>
            </a:r>
          </a:p>
          <a:p>
            <a:pPr lvl="1"/>
            <a:r>
              <a:rPr lang="en-US" dirty="0" smtClean="0"/>
              <a:t>Report the following symptoms to the physician immediately: skin rash, unusual bleeding, spontaneous bruising, sore throat, fever, malaise, dark urine, and yellow skin or eyes.</a:t>
            </a:r>
          </a:p>
          <a:p>
            <a:pPr lvl="1"/>
            <a:r>
              <a:rPr lang="en-US" dirty="0" smtClean="0"/>
              <a:t>Avoid using alcohol and over-the-counter medications without approval from physician.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b="1" i="1" u="sng" dirty="0" smtClean="0"/>
              <a:t>The use of anticonvulsant drugs increases the risk for suicidal thoughts and behaviors.  </a:t>
            </a:r>
          </a:p>
          <a:p>
            <a:pPr lvl="2"/>
            <a:r>
              <a:rPr lang="en-US" sz="2000" b="1" i="1" u="sng" dirty="0" smtClean="0"/>
              <a:t>These patients should be monitored for worsening of depression, suicidal thoughts or behaviors, or any unusual changes in mood or behavior.</a:t>
            </a:r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Client/Family Education</a:t>
            </a:r>
            <a:endParaRPr lang="en-US" dirty="0"/>
          </a:p>
        </p:txBody>
      </p:sp>
      <p:pic>
        <p:nvPicPr>
          <p:cNvPr id="6148" name="Picture 4" descr="C:\Documents and Settings\rockwea.FIRELANDS\Local Settings\Temporary Internet Files\Content.IE5\23CFG8KG\MC9001047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562600"/>
            <a:ext cx="2438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Antipsychotics</a:t>
            </a:r>
          </a:p>
          <a:p>
            <a:pPr lvl="1"/>
            <a:r>
              <a:rPr lang="en-US" dirty="0" smtClean="0"/>
              <a:t>Do not discontinue drug abruptly</a:t>
            </a:r>
            <a:endParaRPr lang="en-US" sz="2600" dirty="0" smtClean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sunblock</a:t>
            </a:r>
            <a:r>
              <a:rPr lang="en-US" dirty="0" smtClean="0"/>
              <a:t> lotion when outdoors</a:t>
            </a:r>
            <a:endParaRPr lang="en-US" sz="2600" dirty="0" smtClean="0"/>
          </a:p>
          <a:p>
            <a:pPr lvl="1"/>
            <a:r>
              <a:rPr lang="en-US" dirty="0" smtClean="0"/>
              <a:t>Rise slowly from a sitting or lying position</a:t>
            </a:r>
            <a:endParaRPr lang="en-US" sz="2600" dirty="0" smtClean="0"/>
          </a:p>
          <a:p>
            <a:pPr lvl="1"/>
            <a:r>
              <a:rPr lang="en-US" dirty="0" smtClean="0"/>
              <a:t>Avoid alcohol and over-the-counter medications</a:t>
            </a:r>
            <a:endParaRPr lang="en-US" sz="2600" dirty="0" smtClean="0"/>
          </a:p>
          <a:p>
            <a:pPr lvl="1"/>
            <a:r>
              <a:rPr lang="en-US" dirty="0" smtClean="0"/>
              <a:t>Continue to take the medication, even if feeling well and as though it is not needed; symptoms may return if medication is discontinued</a:t>
            </a:r>
            <a:endParaRPr lang="en-US" sz="2600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Report the following symptoms to physician</a:t>
            </a:r>
            <a:endParaRPr lang="en-US" sz="26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Sore throat; fever; malaise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Unusual bleeding; easy bruising; skin rash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Persistent nausea and vomiting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Severe headache; rapid heart rate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Difficulty urinating or excessive urination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Muscle twitching; tremors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Darkly colored urine; pale stools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Yellow skin or eyes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Excessive thirst or hunger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Muscular </a:t>
            </a:r>
            <a:r>
              <a:rPr lang="en-US" sz="2000" dirty="0" err="1" smtClean="0"/>
              <a:t>incoordination</a:t>
            </a:r>
            <a:r>
              <a:rPr lang="en-US" sz="2000" dirty="0" smtClean="0"/>
              <a:t> or weakness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FB3-9746-47C6-84E5-9BD8E48F2F3C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Client/Family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1889</TotalTime>
  <Words>4209</Words>
  <Application>Microsoft Office PowerPoint</Application>
  <PresentationFormat>On-screen Show (4:3)</PresentationFormat>
  <Paragraphs>961</Paragraphs>
  <Slides>92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Concourse</vt:lpstr>
      <vt:lpstr>MOOD DISORDERS</vt:lpstr>
      <vt:lpstr>Introduction</vt:lpstr>
      <vt:lpstr>Epidemiology</vt:lpstr>
      <vt:lpstr>Epidemiology (cont’d)</vt:lpstr>
      <vt:lpstr>Epidemiology (cont’d)</vt:lpstr>
      <vt:lpstr>Epidemiology (cont’d)</vt:lpstr>
      <vt:lpstr>Epidemiology (cont’d)</vt:lpstr>
      <vt:lpstr>Predisposing Factors to Depression: Biological</vt:lpstr>
      <vt:lpstr>Predisposing Factors to Depression: Biological</vt:lpstr>
      <vt:lpstr>Predisposing Factors to Depression: Biological</vt:lpstr>
      <vt:lpstr>Predisposing Factors to Depression: Biological</vt:lpstr>
      <vt:lpstr>Predisposing Factors to Depression: Biological</vt:lpstr>
      <vt:lpstr>Predisposing Factors to Depression: Biological</vt:lpstr>
      <vt:lpstr>Predisposing Factors to Depression: Biological</vt:lpstr>
      <vt:lpstr>Predisposing Factors to Depression: Biological</vt:lpstr>
      <vt:lpstr>Predisposing Factors to Depression: Biological</vt:lpstr>
      <vt:lpstr>Predisposing Factors to Depression: Biological</vt:lpstr>
      <vt:lpstr>Predisposing Factors to Depression: Psychosocial</vt:lpstr>
      <vt:lpstr>Predisposing Factors to Depression: Psychosocial</vt:lpstr>
      <vt:lpstr>Predisposing Factors to Depression: Psychosocial</vt:lpstr>
      <vt:lpstr>Predisposing Factors to Depression: Psychosocial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Types of Depressive Disorders</vt:lpstr>
      <vt:lpstr>Types of Depressive Disorders</vt:lpstr>
      <vt:lpstr>MAJOR DEPRESSION: CLASSIFICATIONS</vt:lpstr>
      <vt:lpstr>MAJOR DEPRESSION: CLASSIFICATIONS</vt:lpstr>
      <vt:lpstr>MAJOR DEPRESSION: CLASSIFICATIONS</vt:lpstr>
      <vt:lpstr>MAJOR DEPRESSION: CLASSIFICATIONS</vt:lpstr>
      <vt:lpstr>CONTINUUM OF DEPRESSION</vt:lpstr>
      <vt:lpstr>Mood Disorders:  Major Depressive Symptoms</vt:lpstr>
      <vt:lpstr>Types of Depressive Disorders</vt:lpstr>
      <vt:lpstr>Types of Depressive Disorders</vt:lpstr>
      <vt:lpstr>Client/Family Education</vt:lpstr>
      <vt:lpstr>Client/Family Education (cont’d)</vt:lpstr>
      <vt:lpstr>Client/Family Education (cont’d)</vt:lpstr>
      <vt:lpstr>Treatment Modalities</vt:lpstr>
      <vt:lpstr>Psychopharmacology</vt:lpstr>
      <vt:lpstr>Psychopharmacology</vt:lpstr>
      <vt:lpstr>Psychopharmacology (cont’d) </vt:lpstr>
      <vt:lpstr>Psychopharmacology</vt:lpstr>
      <vt:lpstr>Psychopharmacology</vt:lpstr>
      <vt:lpstr>Psychopharmacology (cont’d) </vt:lpstr>
      <vt:lpstr>Psychopharmacology (cont’d) </vt:lpstr>
      <vt:lpstr>Psychopharmacology (cont’d) </vt:lpstr>
      <vt:lpstr>Psychopharmacology (cont’d) </vt:lpstr>
      <vt:lpstr>Psychopharmacology (cont’d) </vt:lpstr>
      <vt:lpstr>Psychopharmacology (cont’d) </vt:lpstr>
      <vt:lpstr>Psychopharmacology (cont’d) </vt:lpstr>
      <vt:lpstr>THE SUICIDAL INDIVIDUAL</vt:lpstr>
      <vt:lpstr>The Suicidal  Individual:  Epidemiological Factors</vt:lpstr>
      <vt:lpstr>The Suicidal Individual: Risk Factors</vt:lpstr>
      <vt:lpstr>The Suicidal Individual: Risk Factors</vt:lpstr>
      <vt:lpstr>The Suicidal Individual: Risk Factors</vt:lpstr>
      <vt:lpstr>The Suicidal Individual: Risk Factors</vt:lpstr>
      <vt:lpstr>The Suicidal Individual: Risk Factors</vt:lpstr>
      <vt:lpstr>The Suicidal Individual: Assessment</vt:lpstr>
      <vt:lpstr>The Suicidal Individual: Interventions</vt:lpstr>
      <vt:lpstr>The Suicidal Individual: Interventions</vt:lpstr>
      <vt:lpstr>The Suicidal Individual: Interventions</vt:lpstr>
      <vt:lpstr>Mood Disorders: Bipolar Disorder</vt:lpstr>
      <vt:lpstr>Bipolar Disorder</vt:lpstr>
      <vt:lpstr>Bipolar Disorder: Mania</vt:lpstr>
      <vt:lpstr>Bipolar Disorder: Historical Perspective</vt:lpstr>
      <vt:lpstr>Bipolar Disorder: Epidemiology</vt:lpstr>
      <vt:lpstr>Bipolar Disorder: Types</vt:lpstr>
      <vt:lpstr> Bipolar Disorder: Types</vt:lpstr>
      <vt:lpstr>Bipolar Disorder: Types</vt:lpstr>
      <vt:lpstr>Bipolar Disorder: Predisposing Factors</vt:lpstr>
      <vt:lpstr>Bipolar Disorder: Predisposing Factors</vt:lpstr>
      <vt:lpstr>Bipolar Disorder: Developmental Implications</vt:lpstr>
      <vt:lpstr>Bipolar Disorder: Developmental Implications</vt:lpstr>
      <vt:lpstr>Bipolar Disorder: Developmental Implications</vt:lpstr>
      <vt:lpstr>Bipolar Disorder: Developmental Implications</vt:lpstr>
      <vt:lpstr>Bipolar Disorder: Developmental Implications</vt:lpstr>
      <vt:lpstr>Bipolar Disorder: Treatment</vt:lpstr>
      <vt:lpstr>Bipolar Disorder: Mania</vt:lpstr>
      <vt:lpstr>Mania: Nursing </vt:lpstr>
      <vt:lpstr>Mania: Client/Family Education</vt:lpstr>
      <vt:lpstr>Treatment Modalities for Bipolar Disorder: Mania</vt:lpstr>
      <vt:lpstr>Psychopharmacology</vt:lpstr>
      <vt:lpstr>Psychopharmacology</vt:lpstr>
      <vt:lpstr>Psychopharmacology: Lithium</vt:lpstr>
      <vt:lpstr>Client/Family Education</vt:lpstr>
      <vt:lpstr>Client/Family Education</vt:lpstr>
      <vt:lpstr>Client/Family Education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DISORDERS</dc:title>
  <dc:creator>PC User</dc:creator>
  <cp:lastModifiedBy>PC User</cp:lastModifiedBy>
  <cp:revision>268</cp:revision>
  <dcterms:created xsi:type="dcterms:W3CDTF">2012-04-18T14:16:52Z</dcterms:created>
  <dcterms:modified xsi:type="dcterms:W3CDTF">2012-05-24T15:57:11Z</dcterms:modified>
</cp:coreProperties>
</file>