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Default Extension="emf" ContentType="image/x-emf"/>
  <Override PartName="/ppt/tags/tag3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slideLayouts/slideLayout10.xml" ContentType="application/vnd.openxmlformats-officedocument.presentationml.slideLayout+xml"/>
  <Default Extension="vml" ContentType="application/vnd.openxmlformats-officedocument.vmlDrawing"/>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Override PartName="/ppt/notesSlides/notesSlide6.xml" ContentType="application/vnd.openxmlformats-officedocument.presentationml.notesSlide+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notesSlides/notesSlide4.xml" ContentType="application/vnd.openxmlformats-officedocument.presentationml.notesSlide+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67" r:id="rId23"/>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4773" autoAdjust="0"/>
  </p:normalViewPr>
  <p:slideViewPr>
    <p:cSldViewPr>
      <p:cViewPr varScale="1">
        <p:scale>
          <a:sx n="59" d="100"/>
          <a:sy n="59" d="100"/>
        </p:scale>
        <p:origin x="-14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1FD029-641E-42F3-B2E3-AD01274431FD}" type="datetimeFigureOut">
              <a:rPr lang="en-US" smtClean="0"/>
              <a:t>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DBFA55-894B-4065-8920-248656FF5F2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Sounds like we will allow them to miss one class/lesson</a:t>
            </a:r>
          </a:p>
          <a:p>
            <a:r>
              <a:rPr lang="en-US" baseline="0" dirty="0" smtClean="0"/>
              <a:t>	According to the ATTENDANCE POLICY if you miss more than ONE management or online lesson you will fail the course due to attendance. (I think this is what the policy says)</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need for them to notify the UNIT they</a:t>
            </a:r>
            <a:r>
              <a:rPr lang="en-US" baseline="0" dirty="0" smtClean="0"/>
              <a:t> are working on too.</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means the OYO</a:t>
            </a:r>
            <a:r>
              <a:rPr lang="en-US" baseline="0" dirty="0" smtClean="0"/>
              <a:t> quizzes too under the discussion/activities = test grade right?</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are you discussing Summaries here? I think I am confused,</a:t>
            </a:r>
            <a:r>
              <a:rPr lang="en-US" baseline="0" dirty="0" smtClean="0"/>
              <a:t> are we having someone summarize the EBP articles?</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Please add the hospital</a:t>
            </a:r>
            <a:r>
              <a:rPr lang="en-US" baseline="0" dirty="0" smtClean="0"/>
              <a:t> unit to number 4</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you make this a SAD smiley face cause if</a:t>
            </a:r>
            <a:r>
              <a:rPr lang="en-US" baseline="0" dirty="0" smtClean="0"/>
              <a:t> they call me at 0200 I will NOT be SMILING</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didn’t see this covered in the first slides –</a:t>
            </a:r>
            <a:r>
              <a:rPr lang="en-US" baseline="0" dirty="0" smtClean="0"/>
              <a:t> but I remember you had it listed in the rubric</a:t>
            </a:r>
            <a:endParaRPr lang="en-US" dirty="0"/>
          </a:p>
        </p:txBody>
      </p:sp>
      <p:sp>
        <p:nvSpPr>
          <p:cNvPr id="4" name="Slide Number Placeholder 3"/>
          <p:cNvSpPr>
            <a:spLocks noGrp="1"/>
          </p:cNvSpPr>
          <p:nvPr>
            <p:ph type="sldNum" sz="quarter" idx="10"/>
          </p:nvPr>
        </p:nvSpPr>
        <p:spPr/>
        <p:txBody>
          <a:bodyPr/>
          <a:lstStyle/>
          <a:p>
            <a:fld id="{B3DBFA55-894B-4065-8920-248656FF5F21}" type="slidenum">
              <a:rPr lang="en-US" smtClean="0"/>
              <a:t>18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LOVE IT GREAT JOB</a:t>
            </a:r>
            <a:endParaRPr lang="en-US"/>
          </a:p>
        </p:txBody>
      </p:sp>
      <p:sp>
        <p:nvSpPr>
          <p:cNvPr id="4" name="Slide Number Placeholder 3"/>
          <p:cNvSpPr>
            <a:spLocks noGrp="1"/>
          </p:cNvSpPr>
          <p:nvPr>
            <p:ph type="sldNum" sz="quarter" idx="10"/>
          </p:nvPr>
        </p:nvSpPr>
        <p:spPr/>
        <p:txBody>
          <a:bodyPr/>
          <a:lstStyle/>
          <a:p>
            <a:fld id="{B3DBFA55-894B-4065-8920-248656FF5F21}" type="slidenum">
              <a:rPr lang="en-US" smtClean="0"/>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F7A10283-40BC-47D4-B2EC-45B2B2B63A46}"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44CE97-730E-4931-9091-2F47756B1946}" type="datetimeFigureOut">
              <a:rPr lang="en-US" smtClean="0"/>
              <a:pPr/>
              <a:t>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A10283-40BC-47D4-B2EC-45B2B2B63A46}"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A10283-40BC-47D4-B2EC-45B2B2B63A46}"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F7A10283-40BC-47D4-B2EC-45B2B2B63A46}"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A10283-40BC-47D4-B2EC-45B2B2B63A4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F44CE97-730E-4931-9091-2F47756B1946}" type="datetimeFigureOut">
              <a:rPr lang="en-US" smtClean="0"/>
              <a:pPr/>
              <a:t>1/7/2012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A10283-40BC-47D4-B2EC-45B2B2B63A46}"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F44CE97-730E-4931-9091-2F47756B1946}" type="datetimeFigureOut">
              <a:rPr lang="en-US" smtClean="0"/>
              <a:pPr/>
              <a:t>1/7/2012</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7A10283-40BC-47D4-B2EC-45B2B2B63A46}"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oleObject" Target="../embeddings/oleObject1.bin"/><Relationship Id="rId2" Type="http://schemas.openxmlformats.org/officeDocument/2006/relationships/tags" Target="../tags/tag13.xml"/><Relationship Id="rId1" Type="http://schemas.openxmlformats.org/officeDocument/2006/relationships/vmlDrawing" Target="../drawings/vmlDrawing1.vml"/><Relationship Id="rId6" Type="http://schemas.openxmlformats.org/officeDocument/2006/relationships/slideLayout" Target="../slideLayouts/slideLayout12.xml"/><Relationship Id="rId5" Type="http://schemas.openxmlformats.org/officeDocument/2006/relationships/tags" Target="../tags/tag16.xml"/><Relationship Id="rId4" Type="http://schemas.openxmlformats.org/officeDocument/2006/relationships/tags" Target="../tags/tag15.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18.xml"/><Relationship Id="rId7" Type="http://schemas.openxmlformats.org/officeDocument/2006/relationships/notesSlide" Target="../notesSlides/notesSlide5.xml"/><Relationship Id="rId2" Type="http://schemas.openxmlformats.org/officeDocument/2006/relationships/tags" Target="../tags/tag17.xml"/><Relationship Id="rId1" Type="http://schemas.openxmlformats.org/officeDocument/2006/relationships/vmlDrawing" Target="../drawings/vmlDrawing2.vml"/><Relationship Id="rId6" Type="http://schemas.openxmlformats.org/officeDocument/2006/relationships/slideLayout" Target="../slideLayouts/slideLayout12.xml"/><Relationship Id="rId5" Type="http://schemas.openxmlformats.org/officeDocument/2006/relationships/tags" Target="../tags/tag20.xml"/><Relationship Id="rId4" Type="http://schemas.openxmlformats.org/officeDocument/2006/relationships/tags" Target="../tags/tag19.xml"/></Relationships>
</file>

<file path=ppt/slides/_rels/slide14.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oleObject" Target="../embeddings/oleObject3.bin"/><Relationship Id="rId2" Type="http://schemas.openxmlformats.org/officeDocument/2006/relationships/tags" Target="../tags/tag21.xml"/><Relationship Id="rId1" Type="http://schemas.openxmlformats.org/officeDocument/2006/relationships/vmlDrawing" Target="../drawings/vmlDrawing3.vml"/><Relationship Id="rId6" Type="http://schemas.openxmlformats.org/officeDocument/2006/relationships/slideLayout" Target="../slideLayouts/slideLayout12.xml"/><Relationship Id="rId5" Type="http://schemas.openxmlformats.org/officeDocument/2006/relationships/tags" Target="../tags/tag24.xml"/><Relationship Id="rId4" Type="http://schemas.openxmlformats.org/officeDocument/2006/relationships/tags" Target="../tags/tag23.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26.xml"/><Relationship Id="rId7" Type="http://schemas.openxmlformats.org/officeDocument/2006/relationships/notesSlide" Target="../notesSlides/notesSlide6.xml"/><Relationship Id="rId2" Type="http://schemas.openxmlformats.org/officeDocument/2006/relationships/tags" Target="../tags/tag25.xml"/><Relationship Id="rId1" Type="http://schemas.openxmlformats.org/officeDocument/2006/relationships/vmlDrawing" Target="../drawings/vmlDrawing4.vml"/><Relationship Id="rId6" Type="http://schemas.openxmlformats.org/officeDocument/2006/relationships/slideLayout" Target="../slideLayouts/slideLayout12.xml"/><Relationship Id="rId5" Type="http://schemas.openxmlformats.org/officeDocument/2006/relationships/tags" Target="../tags/tag28.xml"/><Relationship Id="rId4" Type="http://schemas.openxmlformats.org/officeDocument/2006/relationships/tags" Target="../tags/tag27.xml"/><Relationship Id="rId9"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oleObject" Target="../embeddings/oleObject5.bin"/><Relationship Id="rId2" Type="http://schemas.openxmlformats.org/officeDocument/2006/relationships/tags" Target="../tags/tag29.xml"/><Relationship Id="rId1" Type="http://schemas.openxmlformats.org/officeDocument/2006/relationships/vmlDrawing" Target="../drawings/vmlDrawing5.vml"/><Relationship Id="rId6" Type="http://schemas.openxmlformats.org/officeDocument/2006/relationships/slideLayout" Target="../slideLayouts/slideLayout12.xml"/><Relationship Id="rId5" Type="http://schemas.openxmlformats.org/officeDocument/2006/relationships/tags" Target="../tags/tag32.xml"/><Relationship Id="rId4" Type="http://schemas.openxmlformats.org/officeDocument/2006/relationships/tags" Target="../tags/tag31.xml"/></Relationships>
</file>

<file path=ppt/slides/_rels/slide17.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oleObject" Target="../embeddings/oleObject6.bin"/><Relationship Id="rId2" Type="http://schemas.openxmlformats.org/officeDocument/2006/relationships/tags" Target="../tags/tag33.xml"/><Relationship Id="rId1" Type="http://schemas.openxmlformats.org/officeDocument/2006/relationships/vmlDrawing" Target="../drawings/vmlDrawing6.vml"/><Relationship Id="rId6" Type="http://schemas.openxmlformats.org/officeDocument/2006/relationships/slideLayout" Target="../slideLayouts/slideLayout12.xml"/><Relationship Id="rId5" Type="http://schemas.openxmlformats.org/officeDocument/2006/relationships/tags" Target="../tags/tag36.xml"/><Relationship Id="rId4" Type="http://schemas.openxmlformats.org/officeDocument/2006/relationships/tags" Target="../tags/tag35.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vmlDrawing" Target="../drawings/vmlDrawing7.vml"/><Relationship Id="rId6" Type="http://schemas.openxmlformats.org/officeDocument/2006/relationships/slideLayout" Target="../slideLayouts/slideLayout12.xml"/><Relationship Id="rId5" Type="http://schemas.openxmlformats.org/officeDocument/2006/relationships/tags" Target="../tags/tag40.xml"/><Relationship Id="rId4" Type="http://schemas.openxmlformats.org/officeDocument/2006/relationships/tags" Target="../tags/tag39.xml"/></Relationships>
</file>

<file path=ppt/slides/_rels/slide19.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oleObject" Target="../embeddings/oleObject8.bin"/><Relationship Id="rId2" Type="http://schemas.openxmlformats.org/officeDocument/2006/relationships/tags" Target="../tags/tag41.xml"/><Relationship Id="rId1" Type="http://schemas.openxmlformats.org/officeDocument/2006/relationships/vmlDrawing" Target="../drawings/vmlDrawing8.vml"/><Relationship Id="rId6" Type="http://schemas.openxmlformats.org/officeDocument/2006/relationships/slideLayout" Target="../slideLayouts/slideLayout12.xml"/><Relationship Id="rId5" Type="http://schemas.openxmlformats.org/officeDocument/2006/relationships/tags" Target="../tags/tag44.xml"/><Relationship Id="rId4" Type="http://schemas.openxmlformats.org/officeDocument/2006/relationships/tags" Target="../tags/tag4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oleObject" Target="../embeddings/oleObject9.bin"/><Relationship Id="rId2" Type="http://schemas.openxmlformats.org/officeDocument/2006/relationships/tags" Target="../tags/tag45.xml"/><Relationship Id="rId1" Type="http://schemas.openxmlformats.org/officeDocument/2006/relationships/vmlDrawing" Target="../drawings/vmlDrawing9.vml"/><Relationship Id="rId6" Type="http://schemas.openxmlformats.org/officeDocument/2006/relationships/slideLayout" Target="../slideLayouts/slideLayout12.xml"/><Relationship Id="rId5" Type="http://schemas.openxmlformats.org/officeDocument/2006/relationships/tags" Target="../tags/tag48.xml"/><Relationship Id="rId4" Type="http://schemas.openxmlformats.org/officeDocument/2006/relationships/tags" Target="../tags/tag47.xml"/></Relationships>
</file>

<file path=ppt/slides/_rels/slide21.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oleObject" Target="../embeddings/oleObject10.bin"/><Relationship Id="rId2" Type="http://schemas.openxmlformats.org/officeDocument/2006/relationships/tags" Target="../tags/tag49.xml"/><Relationship Id="rId1" Type="http://schemas.openxmlformats.org/officeDocument/2006/relationships/vmlDrawing" Target="../drawings/vmlDrawing10.vml"/><Relationship Id="rId6" Type="http://schemas.openxmlformats.org/officeDocument/2006/relationships/slideLayout" Target="../slideLayouts/slideLayout12.xml"/><Relationship Id="rId5" Type="http://schemas.openxmlformats.org/officeDocument/2006/relationships/tags" Target="../tags/tag52.xml"/><Relationship Id="rId4" Type="http://schemas.openxmlformats.org/officeDocument/2006/relationships/tags" Target="../tags/tag5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53.xml"/><Relationship Id="rId4" Type="http://schemas.openxmlformats.org/officeDocument/2006/relationships/image" Target="../media/image13.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371600" y="1524000"/>
            <a:ext cx="7406640" cy="2971800"/>
          </a:xfrm>
        </p:spPr>
        <p:txBody>
          <a:bodyPr>
            <a:normAutofit/>
          </a:bodyPr>
          <a:lstStyle/>
          <a:p>
            <a:pPr algn="ctr"/>
            <a:r>
              <a:rPr lang="en-US" dirty="0" smtClean="0"/>
              <a:t>NCA III</a:t>
            </a:r>
            <a:br>
              <a:rPr lang="en-US" dirty="0" smtClean="0"/>
            </a:br>
            <a:r>
              <a:rPr lang="en-US" dirty="0" smtClean="0"/>
              <a:t>Management </a:t>
            </a:r>
            <a:br>
              <a:rPr lang="en-US" dirty="0" smtClean="0"/>
            </a:br>
            <a:r>
              <a:rPr lang="en-US" dirty="0" smtClean="0"/>
              <a:t>Orientation</a:t>
            </a:r>
            <a:br>
              <a:rPr lang="en-US" dirty="0" smtClean="0"/>
            </a:br>
            <a:r>
              <a:rPr lang="en-US" dirty="0" smtClean="0"/>
              <a:t>2012</a:t>
            </a:r>
            <a:endParaRPr lang="en-US"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Discussion</a:t>
            </a:r>
            <a:endParaRPr lang="en-US" dirty="0"/>
          </a:p>
        </p:txBody>
      </p:sp>
      <p:sp>
        <p:nvSpPr>
          <p:cNvPr id="3" name="Content Placeholder 2"/>
          <p:cNvSpPr>
            <a:spLocks noGrp="1"/>
          </p:cNvSpPr>
          <p:nvPr>
            <p:ph idx="1"/>
          </p:nvPr>
        </p:nvSpPr>
        <p:spPr>
          <a:xfrm>
            <a:off x="1219200" y="1447800"/>
            <a:ext cx="7714488" cy="5181600"/>
          </a:xfrm>
        </p:spPr>
        <p:txBody>
          <a:bodyPr/>
          <a:lstStyle/>
          <a:p>
            <a:r>
              <a:rPr lang="en-US" dirty="0" smtClean="0"/>
              <a:t>Follow the 2012 Discussion Summarizer Rubric when you are assigned to summarize discussion</a:t>
            </a:r>
          </a:p>
          <a:p>
            <a:pPr lvl="1"/>
            <a:r>
              <a:rPr lang="en-US" dirty="0" smtClean="0"/>
              <a:t>Hard copy provided</a:t>
            </a:r>
          </a:p>
          <a:p>
            <a:pPr lvl="1"/>
            <a:r>
              <a:rPr lang="en-US" dirty="0" smtClean="0"/>
              <a:t>Available online on Edvance360 under Resources in the Discussion Rubric folder</a:t>
            </a:r>
          </a:p>
          <a:p>
            <a:pPr lvl="1"/>
            <a:r>
              <a:rPr lang="en-US" dirty="0" smtClean="0"/>
              <a:t>The summary is due by Sunday at 0800 the week you are assigned</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Discussion</a:t>
            </a:r>
            <a:endParaRPr lang="en-US" dirty="0"/>
          </a:p>
        </p:txBody>
      </p:sp>
      <p:sp>
        <p:nvSpPr>
          <p:cNvPr id="3" name="Content Placeholder 2"/>
          <p:cNvSpPr>
            <a:spLocks noGrp="1"/>
          </p:cNvSpPr>
          <p:nvPr>
            <p:ph idx="1"/>
          </p:nvPr>
        </p:nvSpPr>
        <p:spPr/>
        <p:txBody>
          <a:bodyPr/>
          <a:lstStyle/>
          <a:p>
            <a:r>
              <a:rPr lang="en-US" dirty="0" smtClean="0"/>
              <a:t>Follow 2012 Evidence-based Article Reviewer Rubric</a:t>
            </a:r>
          </a:p>
          <a:p>
            <a:pPr lvl="1"/>
            <a:r>
              <a:rPr lang="en-US" dirty="0" smtClean="0"/>
              <a:t>Hard copy provided</a:t>
            </a:r>
          </a:p>
          <a:p>
            <a:pPr lvl="1"/>
            <a:r>
              <a:rPr lang="en-US" dirty="0" smtClean="0"/>
              <a:t>Available online on Edvance360 under Resources in the Discussion Rubric folder</a:t>
            </a:r>
          </a:p>
          <a:p>
            <a:pPr lvl="1"/>
            <a:r>
              <a:rPr lang="en-US" dirty="0" smtClean="0"/>
              <a:t>The review of the EBP article is due by Friday at 0800 the week you are assigned for full credit</a:t>
            </a:r>
          </a:p>
          <a:p>
            <a:pPr lvl="2"/>
            <a:r>
              <a:rPr lang="en-US" dirty="0" smtClean="0"/>
              <a:t>Summaries will be accepted until Saturday at noon though</a:t>
            </a:r>
          </a:p>
          <a:p>
            <a:endParaRPr lang="en-US" dirty="0" smtClean="0"/>
          </a:p>
          <a:p>
            <a:endParaRPr lang="en-US" dirty="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228600" y="274637"/>
            <a:ext cx="8610600" cy="1143000"/>
          </a:xfrm>
        </p:spPr>
        <p:txBody>
          <a:bodyPr>
            <a:normAutofit fontScale="90000"/>
          </a:bodyPr>
          <a:lstStyle/>
          <a:p>
            <a:r>
              <a:rPr lang="en-US" dirty="0" smtClean="0"/>
              <a:t>Is not completing an online discussion or activity counted as an absence?</a:t>
            </a:r>
            <a:endParaRPr lang="en-US" dirty="0"/>
          </a:p>
        </p:txBody>
      </p:sp>
      <p:graphicFrame>
        <p:nvGraphicFramePr>
          <p:cNvPr id="4" name="TPChart"/>
          <p:cNvGraphicFramePr>
            <a:graphicFrameLocks noChangeAspect="1"/>
          </p:cNvGraphicFramePr>
          <p:nvPr/>
        </p:nvGraphicFramePr>
        <p:xfrm>
          <a:off x="5486400" y="1651000"/>
          <a:ext cx="3594100" cy="3454400"/>
        </p:xfrm>
        <a:graphic>
          <a:graphicData uri="http://schemas.openxmlformats.org/presentationml/2006/ole">
            <p:oleObj spid="_x0000_s1026"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990600" y="1600200"/>
            <a:ext cx="4648200" cy="4800600"/>
          </a:xfrm>
        </p:spPr>
        <p:txBody>
          <a:bodyPr>
            <a:noAutofit/>
          </a:bodyPr>
          <a:lstStyle/>
          <a:p>
            <a:pPr marL="596646" indent="-514350">
              <a:spcBef>
                <a:spcPct val="20000"/>
              </a:spcBef>
              <a:buFont typeface="Wingdings 2"/>
              <a:buAutoNum type="arabicPeriod"/>
            </a:pPr>
            <a:r>
              <a:rPr lang="en-US" sz="2800" dirty="0" smtClean="0"/>
              <a:t>Yes</a:t>
            </a:r>
          </a:p>
          <a:p>
            <a:pPr marL="596646" indent="-514350">
              <a:spcBef>
                <a:spcPct val="20000"/>
              </a:spcBef>
              <a:buFont typeface="Wingdings 2"/>
              <a:buAutoNum type="arabicPeriod"/>
            </a:pPr>
            <a:r>
              <a:rPr lang="en-US" sz="2800" dirty="0" smtClean="0"/>
              <a:t>No</a:t>
            </a:r>
          </a:p>
          <a:p>
            <a:pPr marL="596646" indent="-514350">
              <a:spcBef>
                <a:spcPct val="20000"/>
              </a:spcBef>
              <a:buFont typeface="Wingdings 2"/>
              <a:buAutoNum type="arabicPeriod"/>
            </a:pPr>
            <a:r>
              <a:rPr lang="en-US" sz="2800" dirty="0" smtClean="0"/>
              <a:t>Only if I do not complete it by the end of the semester</a:t>
            </a:r>
          </a:p>
          <a:p>
            <a:pPr marL="596646" indent="-514350">
              <a:spcBef>
                <a:spcPct val="20000"/>
              </a:spcBef>
              <a:buFont typeface="Wingdings 2"/>
              <a:buAutoNum type="arabicPeriod"/>
            </a:pPr>
            <a:r>
              <a:rPr lang="en-US" sz="2800" dirty="0" smtClean="0"/>
              <a:t>If my computer crashes it is not counted as an absence as long as I tell Therese or Kelly by the next time we have class</a:t>
            </a:r>
            <a:endParaRPr lang="en-US" sz="2800" dirty="0"/>
          </a:p>
        </p:txBody>
      </p:sp>
      <p:grpSp>
        <p:nvGrpSpPr>
          <p:cNvPr id="8" name="Countdown"/>
          <p:cNvGrpSpPr/>
          <p:nvPr>
            <p:custDataLst>
              <p:tags r:id="rId4"/>
            </p:custDataLst>
          </p:nvPr>
        </p:nvGrpSpPr>
        <p:grpSpPr>
          <a:xfrm>
            <a:off x="7747000" y="6096000"/>
            <a:ext cx="1270000" cy="635000"/>
            <a:chOff x="7683500" y="5842000"/>
            <a:chExt cx="1270000" cy="635000"/>
          </a:xfrm>
        </p:grpSpPr>
        <p:sp>
          <p:nvSpPr>
            <p:cNvPr id="6" name="CDCube"/>
            <p:cNvSpPr/>
            <p:nvPr/>
          </p:nvSpPr>
          <p:spPr>
            <a:xfrm>
              <a:off x="7683500" y="5842000"/>
              <a:ext cx="1270000" cy="635000"/>
            </a:xfrm>
            <a:prstGeom prst="cube">
              <a:avLst/>
            </a:prstGeom>
            <a:solidFill>
              <a:srgbClr val="3333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DText"/>
            <p:cNvSpPr txBox="1"/>
            <p:nvPr/>
          </p:nvSpPr>
          <p:spPr>
            <a:xfrm>
              <a:off x="7785100" y="6045200"/>
              <a:ext cx="889000" cy="381000"/>
            </a:xfrm>
            <a:prstGeom prst="rect">
              <a:avLst/>
            </a:prstGeom>
            <a:solidFill>
              <a:srgbClr val="800000">
                <a:alpha val="50000"/>
              </a:srgbClr>
            </a:solidFill>
            <a:ln>
              <a:solidFill>
                <a:srgbClr val="000000"/>
              </a:solidFill>
            </a:ln>
          </p:spPr>
          <p:txBody>
            <a:bodyPr vert="horz" rtlCol="0" anchor="ctr" anchorCtr="1">
              <a:noAutofit/>
            </a:bodyPr>
            <a:lstStyle/>
            <a:p>
              <a:pPr algn="ctr"/>
              <a:r>
                <a:rPr lang="en-US" sz="2400" b="1" smtClean="0">
                  <a:solidFill>
                    <a:srgbClr val="FF0000"/>
                  </a:solidFill>
                  <a:latin typeface="Tahoma"/>
                </a:rPr>
                <a:t>:10</a:t>
              </a:r>
              <a:endParaRPr lang="en-US" sz="2400" b="1">
                <a:solidFill>
                  <a:srgbClr val="FF0000"/>
                </a:solidFill>
                <a:latin typeface="Tahoma"/>
              </a:endParaRPr>
            </a:p>
          </p:txBody>
        </p:sp>
        <p:cxnSp>
          <p:nvCxnSpPr>
            <p:cNvPr id="7" name="CDLine"/>
            <p:cNvCxnSpPr/>
            <p:nvPr/>
          </p:nvCxnSpPr>
          <p:spPr>
            <a:xfrm>
              <a:off x="8001000" y="5943600"/>
              <a:ext cx="50800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9" name="CorShape1"/>
          <p:cNvSpPr/>
          <p:nvPr>
            <p:custDataLst>
              <p:tags r:id="rId5"/>
            </p:custDataLst>
          </p:nvPr>
        </p:nvSpPr>
        <p:spPr>
          <a:xfrm>
            <a:off x="-15240" y="1747520"/>
            <a:ext cx="304799" cy="3048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305800" cy="1143000"/>
          </a:xfrm>
        </p:spPr>
        <p:txBody>
          <a:bodyPr>
            <a:normAutofit fontScale="90000"/>
          </a:bodyPr>
          <a:lstStyle/>
          <a:p>
            <a:r>
              <a:rPr lang="en-US" dirty="0" smtClean="0"/>
              <a:t>Who should you contact if you are going to be absent from clinical?</a:t>
            </a:r>
            <a:endParaRPr lang="en-US" dirty="0"/>
          </a:p>
        </p:txBody>
      </p:sp>
      <p:graphicFrame>
        <p:nvGraphicFramePr>
          <p:cNvPr id="4" name="TPChart"/>
          <p:cNvGraphicFramePr>
            <a:graphicFrameLocks noChangeAspect="1"/>
          </p:cNvGraphicFramePr>
          <p:nvPr/>
        </p:nvGraphicFramePr>
        <p:xfrm>
          <a:off x="5257800" y="1651000"/>
          <a:ext cx="3822700" cy="3683000"/>
        </p:xfrm>
        <a:graphic>
          <a:graphicData uri="http://schemas.openxmlformats.org/presentationml/2006/ole">
            <p:oleObj spid="_x0000_s2050" name="Chart" r:id="rId8"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1066800" y="1600200"/>
            <a:ext cx="4114800" cy="4800600"/>
          </a:xfrm>
        </p:spPr>
        <p:txBody>
          <a:bodyPr>
            <a:noAutofit/>
          </a:bodyPr>
          <a:lstStyle/>
          <a:p>
            <a:pPr marL="596646" indent="-514350">
              <a:spcBef>
                <a:spcPct val="20000"/>
              </a:spcBef>
              <a:buFont typeface="Wingdings 2"/>
              <a:buAutoNum type="arabicPeriod"/>
            </a:pPr>
            <a:r>
              <a:rPr lang="en-US" dirty="0" smtClean="0"/>
              <a:t>Therese Bower</a:t>
            </a:r>
          </a:p>
          <a:p>
            <a:pPr marL="596646" indent="-514350">
              <a:spcBef>
                <a:spcPct val="20000"/>
              </a:spcBef>
              <a:buFont typeface="Wingdings 2"/>
              <a:buAutoNum type="arabicPeriod"/>
            </a:pPr>
            <a:r>
              <a:rPr lang="en-US" dirty="0" smtClean="0"/>
              <a:t>Administrative Secretary</a:t>
            </a:r>
          </a:p>
          <a:p>
            <a:pPr marL="596646" indent="-514350">
              <a:spcBef>
                <a:spcPct val="20000"/>
              </a:spcBef>
              <a:buFont typeface="Wingdings 2"/>
              <a:buAutoNum type="arabicPeriod"/>
            </a:pPr>
            <a:r>
              <a:rPr lang="en-US" dirty="0" smtClean="0"/>
              <a:t>Assigned Preceptor</a:t>
            </a:r>
          </a:p>
          <a:p>
            <a:pPr marL="596646" indent="-514350">
              <a:spcBef>
                <a:spcPct val="20000"/>
              </a:spcBef>
              <a:buFont typeface="Wingdings 2"/>
              <a:buAutoNum type="arabicPeriod"/>
            </a:pPr>
            <a:r>
              <a:rPr lang="en-US" dirty="0" smtClean="0"/>
              <a:t>Both the Administrative Secretary and Assigned Preceptor</a:t>
            </a:r>
            <a:endParaRPr lang="en-US" dirty="0"/>
          </a:p>
        </p:txBody>
      </p:sp>
      <p:sp>
        <p:nvSpPr>
          <p:cNvPr id="5" name="CorShape1"/>
          <p:cNvSpPr/>
          <p:nvPr>
            <p:custDataLst>
              <p:tags r:id="rId4"/>
            </p:custDataLst>
          </p:nvPr>
        </p:nvSpPr>
        <p:spPr>
          <a:xfrm>
            <a:off x="457200" y="4787391"/>
            <a:ext cx="685800" cy="851409"/>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Countdown"/>
          <p:cNvGrpSpPr/>
          <p:nvPr>
            <p:custDataLst>
              <p:tags r:id="rId5"/>
            </p:custDataLst>
          </p:nvPr>
        </p:nvGrpSpPr>
        <p:grpSpPr>
          <a:xfrm>
            <a:off x="8382000" y="6096000"/>
            <a:ext cx="635000" cy="635000"/>
            <a:chOff x="8318500" y="6032500"/>
            <a:chExt cx="635000" cy="635000"/>
          </a:xfrm>
        </p:grpSpPr>
        <p:sp>
          <p:nvSpPr>
            <p:cNvPr id="7" name="CDShape"/>
            <p:cNvSpPr/>
            <p:nvPr/>
          </p:nvSpPr>
          <p:spPr>
            <a:xfrm>
              <a:off x="8318500" y="6032500"/>
              <a:ext cx="635000" cy="635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DText"/>
            <p:cNvSpPr txBox="1"/>
            <p:nvPr/>
          </p:nvSpPr>
          <p:spPr>
            <a:xfrm>
              <a:off x="8318500" y="6032500"/>
              <a:ext cx="635000" cy="635000"/>
            </a:xfrm>
            <a:prstGeom prst="rect">
              <a:avLst/>
            </a:prstGeom>
            <a:noFill/>
          </p:spPr>
          <p:txBody>
            <a:bodyPr vert="horz" rtlCol="0" anchor="ctr" anchorCtr="1">
              <a:noAutofit/>
            </a:bodyPr>
            <a:lstStyle/>
            <a:p>
              <a:pPr algn="ctr"/>
              <a:r>
                <a:rPr lang="en-US" sz="2400" b="1" smtClean="0">
                  <a:latin typeface="Tahoma"/>
                </a:rPr>
                <a:t>10</a:t>
              </a:r>
              <a:endParaRPr lang="en-US" sz="2400" b="1">
                <a:latin typeface="Tahoma"/>
              </a:endParaRPr>
            </a:p>
          </p:txBody>
        </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7498080" cy="1143000"/>
          </a:xfrm>
        </p:spPr>
        <p:txBody>
          <a:bodyPr>
            <a:normAutofit fontScale="90000"/>
          </a:bodyPr>
          <a:lstStyle/>
          <a:p>
            <a:r>
              <a:rPr lang="en-US" dirty="0" smtClean="0"/>
              <a:t>Where can you locate a copy of the different Discussion Rubrics?</a:t>
            </a:r>
            <a:endParaRPr lang="en-US" dirty="0"/>
          </a:p>
        </p:txBody>
      </p:sp>
      <p:graphicFrame>
        <p:nvGraphicFramePr>
          <p:cNvPr id="4" name="TPChart"/>
          <p:cNvGraphicFramePr>
            <a:graphicFrameLocks noChangeAspect="1"/>
          </p:cNvGraphicFramePr>
          <p:nvPr/>
        </p:nvGraphicFramePr>
        <p:xfrm>
          <a:off x="4508500" y="1651000"/>
          <a:ext cx="4178300" cy="4700588"/>
        </p:xfrm>
        <a:graphic>
          <a:graphicData uri="http://schemas.openxmlformats.org/presentationml/2006/ole">
            <p:oleObj spid="_x0000_s3074"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990600" y="1600200"/>
            <a:ext cx="3581400" cy="4800600"/>
          </a:xfrm>
        </p:spPr>
        <p:txBody>
          <a:bodyPr>
            <a:noAutofit/>
          </a:bodyPr>
          <a:lstStyle/>
          <a:p>
            <a:pPr marL="596646" indent="-514350">
              <a:spcBef>
                <a:spcPct val="20000"/>
              </a:spcBef>
              <a:buFont typeface="Wingdings 2"/>
              <a:buAutoNum type="arabicPeriod"/>
            </a:pPr>
            <a:r>
              <a:rPr lang="en-US" dirty="0" smtClean="0"/>
              <a:t>In the library</a:t>
            </a:r>
          </a:p>
          <a:p>
            <a:pPr marL="596646" indent="-514350">
              <a:spcBef>
                <a:spcPct val="20000"/>
              </a:spcBef>
              <a:buFont typeface="Wingdings 2"/>
              <a:buAutoNum type="arabicPeriod"/>
            </a:pPr>
            <a:r>
              <a:rPr lang="en-US" dirty="0" smtClean="0"/>
              <a:t>On Edvance360</a:t>
            </a:r>
          </a:p>
          <a:p>
            <a:pPr marL="596646" indent="-514350">
              <a:spcBef>
                <a:spcPct val="20000"/>
              </a:spcBef>
              <a:buFont typeface="Wingdings 2"/>
              <a:buAutoNum type="arabicPeriod"/>
            </a:pPr>
            <a:r>
              <a:rPr lang="en-US" dirty="0" smtClean="0"/>
              <a:t>Call Kelly, she has a copy</a:t>
            </a:r>
          </a:p>
          <a:p>
            <a:pPr marL="596646" indent="-514350">
              <a:spcBef>
                <a:spcPct val="20000"/>
              </a:spcBef>
              <a:buFont typeface="Wingdings 2"/>
              <a:buAutoNum type="arabicPeriod"/>
            </a:pPr>
            <a:r>
              <a:rPr lang="en-US" dirty="0" smtClean="0"/>
              <a:t>Ask Deb, she has a copy</a:t>
            </a:r>
            <a:endParaRPr lang="en-US" dirty="0"/>
          </a:p>
        </p:txBody>
      </p:sp>
      <p:grpSp>
        <p:nvGrpSpPr>
          <p:cNvPr id="13" name="Countdown"/>
          <p:cNvGrpSpPr/>
          <p:nvPr>
            <p:custDataLst>
              <p:tags r:id="rId4"/>
            </p:custDataLst>
          </p:nvPr>
        </p:nvGrpSpPr>
        <p:grpSpPr>
          <a:xfrm>
            <a:off x="8220075" y="5321300"/>
            <a:ext cx="796925" cy="1409700"/>
            <a:chOff x="8194675" y="5283200"/>
            <a:chExt cx="796925" cy="1409700"/>
          </a:xfrm>
        </p:grpSpPr>
        <p:sp>
          <p:nvSpPr>
            <p:cNvPr id="12" name="CDCFrame"/>
            <p:cNvSpPr/>
            <p:nvPr/>
          </p:nvSpPr>
          <p:spPr>
            <a:xfrm>
              <a:off x="8420100" y="5803900"/>
              <a:ext cx="190500" cy="419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CDWick"/>
            <p:cNvCxnSpPr/>
            <p:nvPr/>
          </p:nvCxnSpPr>
          <p:spPr>
            <a:xfrm>
              <a:off x="8509000" y="5676900"/>
              <a:ext cx="0" cy="12700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
          <p:nvSpPr>
            <p:cNvPr id="7" name="CDFlame"/>
            <p:cNvSpPr/>
            <p:nvPr/>
          </p:nvSpPr>
          <p:spPr>
            <a:xfrm rot="10800000">
              <a:off x="8445500" y="5283200"/>
              <a:ext cx="152400" cy="457200"/>
            </a:xfrm>
            <a:custGeom>
              <a:avLst/>
              <a:gdLst/>
              <a:ahLst/>
              <a:cxnLst/>
              <a:rect l="0" t="0" r="0" b="0"/>
              <a:pathLst>
                <a:path w="271528" h="625348">
                  <a:moveTo>
                    <a:pt x="128524" y="0"/>
                  </a:moveTo>
                  <a:cubicBezTo>
                    <a:pt x="241300" y="38100"/>
                    <a:pt x="217424" y="20573"/>
                    <a:pt x="271527" y="128523"/>
                  </a:cubicBezTo>
                  <a:cubicBezTo>
                    <a:pt x="258827" y="299973"/>
                    <a:pt x="249174" y="415797"/>
                    <a:pt x="100077" y="514350"/>
                  </a:cubicBezTo>
                  <a:cubicBezTo>
                    <a:pt x="96774" y="525398"/>
                    <a:pt x="76200" y="625347"/>
                    <a:pt x="57150" y="514350"/>
                  </a:cubicBezTo>
                  <a:cubicBezTo>
                    <a:pt x="53975" y="499998"/>
                    <a:pt x="66675" y="485647"/>
                    <a:pt x="71374" y="471423"/>
                  </a:cubicBezTo>
                  <a:cubicBezTo>
                    <a:pt x="52324" y="355600"/>
                    <a:pt x="66675" y="412750"/>
                    <a:pt x="28575" y="299973"/>
                  </a:cubicBezTo>
                  <a:cubicBezTo>
                    <a:pt x="19050" y="271398"/>
                    <a:pt x="0" y="214248"/>
                    <a:pt x="0" y="214248"/>
                  </a:cubicBezTo>
                  <a:cubicBezTo>
                    <a:pt x="17527" y="109473"/>
                    <a:pt x="28575" y="49148"/>
                    <a:pt x="128524" y="0"/>
                  </a:cubicBezTo>
                  <a:close/>
                </a:path>
              </a:pathLst>
            </a:custGeom>
            <a:gradFill flip="none" rotWithShape="1">
              <a:gsLst>
                <a:gs pos="0">
                  <a:srgbClr val="FFF200"/>
                </a:gs>
                <a:gs pos="45000">
                  <a:srgbClr val="FF7A00"/>
                </a:gs>
                <a:gs pos="70000">
                  <a:srgbClr val="FF0300"/>
                </a:gs>
                <a:gs pos="100000">
                  <a:srgbClr val="4D0808"/>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DStick"/>
            <p:cNvSpPr/>
            <p:nvPr/>
          </p:nvSpPr>
          <p:spPr>
            <a:xfrm>
              <a:off x="8420100" y="5803900"/>
              <a:ext cx="190500" cy="419100"/>
            </a:xfrm>
            <a:prstGeom prst="rect">
              <a:avLst/>
            </a:prstGeom>
            <a:gradFill flip="none" rotWithShape="1">
              <a:gsLst>
                <a:gs pos="0">
                  <a:srgbClr val="CEB966"/>
                </a:gs>
                <a:gs pos="100000">
                  <a:srgbClr val="FFFFFF"/>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DHolder"/>
            <p:cNvSpPr/>
            <p:nvPr/>
          </p:nvSpPr>
          <p:spPr>
            <a:xfrm>
              <a:off x="8267700" y="6235700"/>
              <a:ext cx="482600" cy="317500"/>
            </a:xfrm>
            <a:prstGeom prst="hexagon">
              <a:avLst/>
            </a:prstGeom>
            <a:gradFill flip="none" rotWithShape="1">
              <a:gsLst>
                <a:gs pos="0">
                  <a:srgbClr val="808080"/>
                </a:gs>
                <a:gs pos="100000">
                  <a:srgbClr val="FFFFFF"/>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DBase"/>
            <p:cNvSpPr/>
            <p:nvPr/>
          </p:nvSpPr>
          <p:spPr>
            <a:xfrm rot="10800000">
              <a:off x="8242300" y="6565900"/>
              <a:ext cx="533400" cy="127000"/>
            </a:xfrm>
            <a:prstGeom prst="trapezoid">
              <a:avLst/>
            </a:prstGeom>
            <a:gradFill flip="none" rotWithShape="1">
              <a:gsLst>
                <a:gs pos="0">
                  <a:srgbClr val="808080"/>
                </a:gs>
                <a:gs pos="100000">
                  <a:srgbClr val="FFFFFF"/>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DRing"/>
            <p:cNvSpPr/>
            <p:nvPr/>
          </p:nvSpPr>
          <p:spPr>
            <a:xfrm>
              <a:off x="8737600" y="6261100"/>
              <a:ext cx="254000" cy="254000"/>
            </a:xfrm>
            <a:prstGeom prst="donut">
              <a:avLst/>
            </a:prstGeom>
            <a:gradFill flip="none" rotWithShape="1">
              <a:gsLst>
                <a:gs pos="0">
                  <a:srgbClr val="808080"/>
                </a:gs>
                <a:gs pos="100000">
                  <a:srgbClr val="FFFFFF"/>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CDText"/>
            <p:cNvSpPr txBox="1"/>
            <p:nvPr/>
          </p:nvSpPr>
          <p:spPr>
            <a:xfrm>
              <a:off x="8194675" y="6165850"/>
              <a:ext cx="635000" cy="381000"/>
            </a:xfrm>
            <a:prstGeom prst="rect">
              <a:avLst/>
            </a:prstGeom>
            <a:noFill/>
          </p:spPr>
          <p:txBody>
            <a:bodyPr vert="horz" rtlCol="0">
              <a:noAutofit/>
            </a:bodyPr>
            <a:lstStyle/>
            <a:p>
              <a:pPr algn="ctr"/>
              <a:r>
                <a:rPr lang="en-US" sz="2400" b="1" smtClean="0">
                  <a:latin typeface="Times New Roman"/>
                </a:rPr>
                <a:t>10</a:t>
              </a:r>
              <a:endParaRPr lang="en-US" sz="2400" b="1">
                <a:latin typeface="Times New Roman"/>
              </a:endParaRPr>
            </a:p>
          </p:txBody>
        </p:sp>
      </p:grpSp>
      <p:sp>
        <p:nvSpPr>
          <p:cNvPr id="14" name="CorShape1"/>
          <p:cNvSpPr/>
          <p:nvPr>
            <p:custDataLst>
              <p:tags r:id="rId5"/>
            </p:custDataLst>
          </p:nvPr>
        </p:nvSpPr>
        <p:spPr>
          <a:xfrm>
            <a:off x="472440" y="2349500"/>
            <a:ext cx="647699" cy="6477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228600" y="274637"/>
            <a:ext cx="8686800" cy="1143000"/>
          </a:xfrm>
        </p:spPr>
        <p:txBody>
          <a:bodyPr>
            <a:noAutofit/>
          </a:bodyPr>
          <a:lstStyle/>
          <a:p>
            <a:r>
              <a:rPr lang="en-US" sz="3200" dirty="0" smtClean="0"/>
              <a:t>You are having computer issues at 0200 on Friday the morning when your discussion response is due.  What should you do?</a:t>
            </a:r>
            <a:endParaRPr lang="en-US" sz="3200" dirty="0"/>
          </a:p>
        </p:txBody>
      </p:sp>
      <p:graphicFrame>
        <p:nvGraphicFramePr>
          <p:cNvPr id="4" name="TPChart"/>
          <p:cNvGraphicFramePr>
            <a:graphicFrameLocks noChangeAspect="1"/>
          </p:cNvGraphicFramePr>
          <p:nvPr/>
        </p:nvGraphicFramePr>
        <p:xfrm>
          <a:off x="5410200" y="1600200"/>
          <a:ext cx="3492500" cy="3929063"/>
        </p:xfrm>
        <a:graphic>
          <a:graphicData uri="http://schemas.openxmlformats.org/presentationml/2006/ole">
            <p:oleObj spid="_x0000_s4098" name="Chart" r:id="rId8" imgW="4571989" imgH="5143584" progId="MSGraph.Chart.8">
              <p:embed followColorScheme="full"/>
            </p:oleObj>
          </a:graphicData>
        </a:graphic>
      </p:graphicFrame>
      <p:grpSp>
        <p:nvGrpSpPr>
          <p:cNvPr id="7" name="Countdown"/>
          <p:cNvGrpSpPr/>
          <p:nvPr>
            <p:custDataLst>
              <p:tags r:id="rId3"/>
            </p:custDataLst>
          </p:nvPr>
        </p:nvGrpSpPr>
        <p:grpSpPr>
          <a:xfrm>
            <a:off x="7696200" y="5791200"/>
            <a:ext cx="1079500" cy="825500"/>
            <a:chOff x="7747000" y="5715000"/>
            <a:chExt cx="1079500" cy="825500"/>
          </a:xfrm>
        </p:grpSpPr>
        <p:sp>
          <p:nvSpPr>
            <p:cNvPr id="6" name="CDScroll"/>
            <p:cNvSpPr/>
            <p:nvPr/>
          </p:nvSpPr>
          <p:spPr>
            <a:xfrm>
              <a:off x="7747000" y="5715000"/>
              <a:ext cx="1079500" cy="825500"/>
            </a:xfrm>
            <a:prstGeom prst="verticalScroll">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DText"/>
            <p:cNvSpPr txBox="1"/>
            <p:nvPr/>
          </p:nvSpPr>
          <p:spPr>
            <a:xfrm>
              <a:off x="7937500" y="5905500"/>
              <a:ext cx="698500" cy="508000"/>
            </a:xfrm>
            <a:prstGeom prst="rect">
              <a:avLst/>
            </a:prstGeom>
            <a:solidFill>
              <a:schemeClr val="bg1">
                <a:alpha val="50000"/>
              </a:schemeClr>
            </a:solidFill>
            <a:ln>
              <a:solidFill>
                <a:schemeClr val="tx1"/>
              </a:solidFill>
            </a:ln>
          </p:spPr>
          <p:txBody>
            <a:bodyPr vert="horz" rtlCol="0" anchor="ctr" anchorCtr="1">
              <a:noAutofit/>
            </a:bodyPr>
            <a:lstStyle/>
            <a:p>
              <a:pPr algn="ctr"/>
              <a:r>
                <a:rPr lang="en-US" sz="3400" b="1" smtClean="0">
                  <a:latin typeface="Old English Text MT"/>
                </a:rPr>
                <a:t>10</a:t>
              </a:r>
              <a:endParaRPr lang="en-US" sz="3400" b="1" dirty="0">
                <a:latin typeface="Old English Text MT"/>
              </a:endParaRPr>
            </a:p>
          </p:txBody>
        </p:sp>
      </p:grpSp>
      <p:sp>
        <p:nvSpPr>
          <p:cNvPr id="3" name="TPAnswers"/>
          <p:cNvSpPr>
            <a:spLocks noGrp="1"/>
          </p:cNvSpPr>
          <p:nvPr>
            <p:ph type="body" idx="1"/>
            <p:custDataLst>
              <p:tags r:id="rId4"/>
            </p:custDataLst>
          </p:nvPr>
        </p:nvSpPr>
        <p:spPr>
          <a:xfrm>
            <a:off x="990600" y="1600200"/>
            <a:ext cx="4419600" cy="4800600"/>
          </a:xfrm>
        </p:spPr>
        <p:txBody>
          <a:bodyPr>
            <a:noAutofit/>
          </a:bodyPr>
          <a:lstStyle/>
          <a:p>
            <a:pPr marL="596646" indent="-514350">
              <a:spcBef>
                <a:spcPct val="20000"/>
              </a:spcBef>
              <a:buFont typeface="Wingdings 2"/>
              <a:buAutoNum type="arabicPeriod"/>
            </a:pPr>
            <a:r>
              <a:rPr lang="en-US" sz="2800" dirty="0" smtClean="0"/>
              <a:t>Call or text Kelly or Therese immediately.</a:t>
            </a:r>
          </a:p>
          <a:p>
            <a:pPr marL="596646" indent="-514350">
              <a:spcBef>
                <a:spcPct val="20000"/>
              </a:spcBef>
              <a:buFont typeface="Wingdings 2"/>
              <a:buAutoNum type="arabicPeriod"/>
            </a:pPr>
            <a:r>
              <a:rPr lang="en-US" sz="2800" dirty="0" smtClean="0"/>
              <a:t>Email Kelly or Therese notifying them of the problem</a:t>
            </a:r>
          </a:p>
          <a:p>
            <a:pPr marL="596646" indent="-514350">
              <a:spcBef>
                <a:spcPct val="20000"/>
              </a:spcBef>
              <a:buFont typeface="Wingdings 2"/>
              <a:buAutoNum type="arabicPeriod"/>
            </a:pPr>
            <a:r>
              <a:rPr lang="en-US" sz="2800" dirty="0" smtClean="0"/>
              <a:t>Start to cry and yell at your computer and/or Edvance360</a:t>
            </a:r>
          </a:p>
          <a:p>
            <a:pPr marL="596646" indent="-514350">
              <a:spcBef>
                <a:spcPct val="20000"/>
              </a:spcBef>
              <a:buFont typeface="Wingdings 2"/>
              <a:buAutoNum type="arabicPeriod"/>
            </a:pPr>
            <a:r>
              <a:rPr lang="en-US" sz="2800" dirty="0" smtClean="0"/>
              <a:t> Call or text Kelly or Therese in the afternoon</a:t>
            </a:r>
            <a:endParaRPr lang="en-US" sz="2800" dirty="0"/>
          </a:p>
        </p:txBody>
      </p:sp>
      <p:sp>
        <p:nvSpPr>
          <p:cNvPr id="8" name="CorShape1"/>
          <p:cNvSpPr/>
          <p:nvPr>
            <p:custDataLst>
              <p:tags r:id="rId5"/>
            </p:custDataLst>
          </p:nvPr>
        </p:nvSpPr>
        <p:spPr>
          <a:xfrm>
            <a:off x="330200" y="2774526"/>
            <a:ext cx="825500" cy="8255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7498080" cy="1143000"/>
          </a:xfrm>
        </p:spPr>
        <p:txBody>
          <a:bodyPr>
            <a:normAutofit fontScale="90000"/>
          </a:bodyPr>
          <a:lstStyle/>
          <a:p>
            <a:r>
              <a:rPr lang="en-US" dirty="0" smtClean="0"/>
              <a:t>What is used to grade online discussion?</a:t>
            </a:r>
            <a:endParaRPr lang="en-US" dirty="0"/>
          </a:p>
        </p:txBody>
      </p:sp>
      <p:graphicFrame>
        <p:nvGraphicFramePr>
          <p:cNvPr id="4" name="TPChart"/>
          <p:cNvGraphicFramePr>
            <a:graphicFrameLocks noChangeAspect="1"/>
          </p:cNvGraphicFramePr>
          <p:nvPr/>
        </p:nvGraphicFramePr>
        <p:xfrm>
          <a:off x="5840413" y="1646238"/>
          <a:ext cx="3230562" cy="3217862"/>
        </p:xfrm>
        <a:graphic>
          <a:graphicData uri="http://schemas.openxmlformats.org/presentationml/2006/ole">
            <p:oleObj spid="_x0000_s5122" name="Chart" r:id="rId7" imgW="3238481" imgH="3219498" progId="MSGraph.Chart.8">
              <p:embed followColorScheme="full"/>
            </p:oleObj>
          </a:graphicData>
        </a:graphic>
      </p:graphicFrame>
      <p:sp>
        <p:nvSpPr>
          <p:cNvPr id="3" name="TPAnswers"/>
          <p:cNvSpPr>
            <a:spLocks noGrp="1"/>
          </p:cNvSpPr>
          <p:nvPr>
            <p:ph type="body" idx="1"/>
            <p:custDataLst>
              <p:tags r:id="rId3"/>
            </p:custDataLst>
          </p:nvPr>
        </p:nvSpPr>
        <p:spPr>
          <a:xfrm>
            <a:off x="990600" y="1600200"/>
            <a:ext cx="4800600" cy="4800600"/>
          </a:xfrm>
        </p:spPr>
        <p:txBody>
          <a:bodyPr>
            <a:noAutofit/>
          </a:bodyPr>
          <a:lstStyle/>
          <a:p>
            <a:pPr marL="596646" indent="-514350">
              <a:spcBef>
                <a:spcPct val="20000"/>
              </a:spcBef>
              <a:buFont typeface="Wingdings 2"/>
              <a:buAutoNum type="arabicPeriod"/>
            </a:pPr>
            <a:r>
              <a:rPr lang="en-US" dirty="0" smtClean="0"/>
              <a:t>There is nothing.  You can write whatever you want.</a:t>
            </a:r>
          </a:p>
          <a:p>
            <a:pPr marL="596646" indent="-514350">
              <a:spcBef>
                <a:spcPct val="20000"/>
              </a:spcBef>
              <a:buFont typeface="Wingdings 2"/>
              <a:buAutoNum type="arabicPeriod"/>
            </a:pPr>
            <a:r>
              <a:rPr lang="en-US" dirty="0" smtClean="0"/>
              <a:t>Not sure</a:t>
            </a:r>
          </a:p>
          <a:p>
            <a:pPr marL="596646" indent="-514350">
              <a:spcBef>
                <a:spcPct val="20000"/>
              </a:spcBef>
              <a:buFont typeface="Wingdings 2"/>
              <a:buAutoNum type="arabicPeriod"/>
            </a:pPr>
            <a:r>
              <a:rPr lang="en-US" dirty="0" smtClean="0"/>
              <a:t>Online Discussion Rubric</a:t>
            </a:r>
          </a:p>
          <a:p>
            <a:pPr marL="596646" indent="-514350">
              <a:spcBef>
                <a:spcPct val="20000"/>
              </a:spcBef>
              <a:buFont typeface="Wingdings 2"/>
              <a:buAutoNum type="arabicPeriod"/>
            </a:pPr>
            <a:r>
              <a:rPr lang="en-US" dirty="0" smtClean="0"/>
              <a:t>Group 1 gets As, Group 2 gets Bs, Group 3 gets Cs, and Group 4 gets Ds</a:t>
            </a:r>
            <a:endParaRPr lang="en-US" dirty="0"/>
          </a:p>
        </p:txBody>
      </p:sp>
      <p:grpSp>
        <p:nvGrpSpPr>
          <p:cNvPr id="10" name="Countdown"/>
          <p:cNvGrpSpPr/>
          <p:nvPr>
            <p:custDataLst>
              <p:tags r:id="rId4"/>
            </p:custDataLst>
          </p:nvPr>
        </p:nvGrpSpPr>
        <p:grpSpPr>
          <a:xfrm>
            <a:off x="8178800" y="5216525"/>
            <a:ext cx="838200" cy="1514475"/>
            <a:chOff x="457200" y="5105400"/>
            <a:chExt cx="838200" cy="1514475"/>
          </a:xfrm>
        </p:grpSpPr>
        <p:sp>
          <p:nvSpPr>
            <p:cNvPr id="9" name="CDGlassBottom"/>
            <p:cNvSpPr/>
            <p:nvPr/>
          </p:nvSpPr>
          <p:spPr>
            <a:xfrm rot="16200000">
              <a:off x="676275" y="6134100"/>
              <a:ext cx="381000" cy="266700"/>
            </a:xfrm>
            <a:prstGeom prst="homePlate">
              <a:avLst/>
            </a:prstGeom>
            <a:solidFill>
              <a:schemeClr val="accent1">
                <a:alpha val="0"/>
              </a:schemeClr>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DGlassTop"/>
            <p:cNvSpPr/>
            <p:nvPr/>
          </p:nvSpPr>
          <p:spPr>
            <a:xfrm rot="5400000">
              <a:off x="676275" y="5753100"/>
              <a:ext cx="381000" cy="266700"/>
            </a:xfrm>
            <a:prstGeom prst="homePlate">
              <a:avLst/>
            </a:prstGeom>
            <a:solidFill>
              <a:schemeClr val="accent1"/>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DText"/>
            <p:cNvSpPr txBox="1"/>
            <p:nvPr/>
          </p:nvSpPr>
          <p:spPr>
            <a:xfrm>
              <a:off x="457200" y="5105400"/>
              <a:ext cx="838200" cy="519112"/>
            </a:xfrm>
            <a:prstGeom prst="rect">
              <a:avLst/>
            </a:prstGeom>
            <a:noFill/>
          </p:spPr>
          <p:txBody>
            <a:bodyPr vert="horz" rtlCol="0">
              <a:noAutofit/>
            </a:bodyPr>
            <a:lstStyle/>
            <a:p>
              <a:pPr algn="ctr"/>
              <a:r>
                <a:rPr lang="en-US" sz="2800" b="1" smtClean="0">
                  <a:latin typeface="Times New Roman"/>
                </a:rPr>
                <a:t>10</a:t>
              </a:r>
              <a:endParaRPr lang="en-US" sz="2800" b="1">
                <a:latin typeface="Times New Roman"/>
              </a:endParaRPr>
            </a:p>
          </p:txBody>
        </p:sp>
        <p:sp>
          <p:nvSpPr>
            <p:cNvPr id="6" name="CDCapTop"/>
            <p:cNvSpPr/>
            <p:nvPr/>
          </p:nvSpPr>
          <p:spPr>
            <a:xfrm>
              <a:off x="600075" y="5534025"/>
              <a:ext cx="533400" cy="152400"/>
            </a:xfrm>
            <a:prstGeom prst="trapezoid">
              <a:avLst/>
            </a:prstGeom>
            <a:gradFill flip="none" rotWithShape="1">
              <a:gsLst>
                <a:gs pos="0">
                  <a:srgbClr val="D6B19C"/>
                </a:gs>
                <a:gs pos="30000">
                  <a:srgbClr val="D49E6C"/>
                </a:gs>
                <a:gs pos="70000">
                  <a:srgbClr val="A65528"/>
                </a:gs>
                <a:gs pos="100000">
                  <a:srgbClr val="663012"/>
                </a:gs>
              </a:gsLst>
              <a:lin ang="5400000" scaled="1"/>
              <a:tileRect/>
            </a:gra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DCapBottom"/>
            <p:cNvSpPr/>
            <p:nvPr/>
          </p:nvSpPr>
          <p:spPr>
            <a:xfrm rot="10800000">
              <a:off x="600075" y="6467475"/>
              <a:ext cx="533400" cy="152400"/>
            </a:xfrm>
            <a:prstGeom prst="trapezoid">
              <a:avLst/>
            </a:prstGeom>
            <a:gradFill flip="none" rotWithShape="1">
              <a:gsLst>
                <a:gs pos="0">
                  <a:srgbClr val="D6B19C"/>
                </a:gs>
                <a:gs pos="30000">
                  <a:srgbClr val="D49E6C"/>
                </a:gs>
                <a:gs pos="70000">
                  <a:srgbClr val="A65528"/>
                </a:gs>
                <a:gs pos="100000">
                  <a:srgbClr val="663012"/>
                </a:gs>
              </a:gsLst>
              <a:lin ang="5400000" scaled="1"/>
              <a:tileRect/>
            </a:gra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CorShape1"/>
          <p:cNvSpPr/>
          <p:nvPr>
            <p:custDataLst>
              <p:tags r:id="rId5"/>
            </p:custDataLst>
          </p:nvPr>
        </p:nvSpPr>
        <p:spPr>
          <a:xfrm>
            <a:off x="472440" y="3910076"/>
            <a:ext cx="647699" cy="6477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04800" y="274637"/>
            <a:ext cx="8534400" cy="1143000"/>
          </a:xfrm>
        </p:spPr>
        <p:txBody>
          <a:bodyPr>
            <a:normAutofit fontScale="90000"/>
          </a:bodyPr>
          <a:lstStyle/>
          <a:p>
            <a:r>
              <a:rPr lang="en-US" dirty="0" smtClean="0"/>
              <a:t>How do you know when I will be summarizing discussion or writing and EBP article review?</a:t>
            </a:r>
            <a:endParaRPr lang="en-US" dirty="0"/>
          </a:p>
        </p:txBody>
      </p:sp>
      <p:graphicFrame>
        <p:nvGraphicFramePr>
          <p:cNvPr id="4" name="TPChart"/>
          <p:cNvGraphicFramePr>
            <a:graphicFrameLocks noChangeAspect="1"/>
          </p:cNvGraphicFramePr>
          <p:nvPr/>
        </p:nvGraphicFramePr>
        <p:xfrm>
          <a:off x="6009922" y="1651000"/>
          <a:ext cx="3070578" cy="3454400"/>
        </p:xfrm>
        <a:graphic>
          <a:graphicData uri="http://schemas.openxmlformats.org/presentationml/2006/ole">
            <p:oleObj spid="_x0000_s6146"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990600" y="1676400"/>
            <a:ext cx="4876800" cy="4724400"/>
          </a:xfrm>
        </p:spPr>
        <p:txBody>
          <a:bodyPr>
            <a:noAutofit/>
          </a:bodyPr>
          <a:lstStyle/>
          <a:p>
            <a:pPr marL="596646" indent="-514350">
              <a:spcBef>
                <a:spcPct val="20000"/>
              </a:spcBef>
              <a:buFont typeface="Wingdings 2"/>
              <a:buAutoNum type="arabicPeriod"/>
            </a:pPr>
            <a:r>
              <a:rPr lang="en-US" sz="2800" dirty="0" smtClean="0"/>
              <a:t>You can choose to complete it whenever you want.</a:t>
            </a:r>
          </a:p>
          <a:p>
            <a:pPr marL="596646" indent="-514350">
              <a:spcBef>
                <a:spcPct val="20000"/>
              </a:spcBef>
              <a:buFont typeface="Wingdings 2"/>
              <a:buAutoNum type="arabicPeriod"/>
            </a:pPr>
            <a:r>
              <a:rPr lang="en-US" sz="2800" dirty="0" smtClean="0"/>
              <a:t>You do not need to complete them if you do not want to.</a:t>
            </a:r>
          </a:p>
          <a:p>
            <a:pPr marL="596646" indent="-514350">
              <a:spcBef>
                <a:spcPct val="20000"/>
              </a:spcBef>
              <a:buFont typeface="Wingdings 2"/>
              <a:buAutoNum type="arabicPeriod"/>
            </a:pPr>
            <a:r>
              <a:rPr lang="en-US" sz="2800" dirty="0" smtClean="0"/>
              <a:t>It is listed on the discussion for that week</a:t>
            </a:r>
          </a:p>
          <a:p>
            <a:pPr marL="596646" indent="-514350">
              <a:spcBef>
                <a:spcPct val="20000"/>
              </a:spcBef>
              <a:buFont typeface="Wingdings 2"/>
              <a:buAutoNum type="arabicPeriod"/>
            </a:pPr>
            <a:r>
              <a:rPr lang="en-US" sz="2800" dirty="0" smtClean="0"/>
              <a:t>It needs to be done every week</a:t>
            </a:r>
            <a:endParaRPr lang="en-US" sz="2800" dirty="0"/>
          </a:p>
        </p:txBody>
      </p:sp>
      <p:grpSp>
        <p:nvGrpSpPr>
          <p:cNvPr id="8" name="Countdown"/>
          <p:cNvGrpSpPr/>
          <p:nvPr>
            <p:custDataLst>
              <p:tags r:id="rId4"/>
            </p:custDataLst>
          </p:nvPr>
        </p:nvGrpSpPr>
        <p:grpSpPr>
          <a:xfrm>
            <a:off x="7747000" y="6096000"/>
            <a:ext cx="1270000" cy="635000"/>
            <a:chOff x="7683500" y="5842000"/>
            <a:chExt cx="1270000" cy="635000"/>
          </a:xfrm>
        </p:grpSpPr>
        <p:sp>
          <p:nvSpPr>
            <p:cNvPr id="6" name="CDCube"/>
            <p:cNvSpPr/>
            <p:nvPr/>
          </p:nvSpPr>
          <p:spPr>
            <a:xfrm>
              <a:off x="7683500" y="5842000"/>
              <a:ext cx="1270000" cy="635000"/>
            </a:xfrm>
            <a:prstGeom prst="cube">
              <a:avLst/>
            </a:prstGeom>
            <a:solidFill>
              <a:srgbClr val="33333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DText"/>
            <p:cNvSpPr txBox="1"/>
            <p:nvPr/>
          </p:nvSpPr>
          <p:spPr>
            <a:xfrm>
              <a:off x="7785100" y="6045200"/>
              <a:ext cx="889000" cy="381000"/>
            </a:xfrm>
            <a:prstGeom prst="rect">
              <a:avLst/>
            </a:prstGeom>
            <a:solidFill>
              <a:srgbClr val="800000">
                <a:alpha val="50000"/>
              </a:srgbClr>
            </a:solidFill>
            <a:ln>
              <a:solidFill>
                <a:srgbClr val="000000"/>
              </a:solidFill>
            </a:ln>
          </p:spPr>
          <p:txBody>
            <a:bodyPr vert="horz" rtlCol="0" anchor="ctr" anchorCtr="1">
              <a:noAutofit/>
            </a:bodyPr>
            <a:lstStyle/>
            <a:p>
              <a:pPr algn="ctr"/>
              <a:r>
                <a:rPr lang="en-US" sz="2400" b="1" smtClean="0">
                  <a:solidFill>
                    <a:srgbClr val="FF0000"/>
                  </a:solidFill>
                  <a:latin typeface="Tahoma"/>
                </a:rPr>
                <a:t>:10</a:t>
              </a:r>
              <a:endParaRPr lang="en-US" sz="2400" b="1">
                <a:solidFill>
                  <a:srgbClr val="FF0000"/>
                </a:solidFill>
                <a:latin typeface="Tahoma"/>
              </a:endParaRPr>
            </a:p>
          </p:txBody>
        </p:sp>
        <p:cxnSp>
          <p:nvCxnSpPr>
            <p:cNvPr id="7" name="CDLine"/>
            <p:cNvCxnSpPr/>
            <p:nvPr/>
          </p:nvCxnSpPr>
          <p:spPr>
            <a:xfrm>
              <a:off x="8001000" y="5943600"/>
              <a:ext cx="50800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9" name="CorShape1"/>
          <p:cNvSpPr/>
          <p:nvPr>
            <p:custDataLst>
              <p:tags r:id="rId5"/>
            </p:custDataLst>
          </p:nvPr>
        </p:nvSpPr>
        <p:spPr>
          <a:xfrm>
            <a:off x="543559" y="4554050"/>
            <a:ext cx="558801" cy="5588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382000" cy="1143000"/>
          </a:xfrm>
        </p:spPr>
        <p:txBody>
          <a:bodyPr>
            <a:normAutofit fontScale="90000"/>
          </a:bodyPr>
          <a:lstStyle/>
          <a:p>
            <a:r>
              <a:rPr lang="en-US" dirty="0" smtClean="0"/>
              <a:t>How many words does your response to your peers need to be for full credit?</a:t>
            </a:r>
            <a:endParaRPr lang="en-US" dirty="0"/>
          </a:p>
        </p:txBody>
      </p:sp>
      <p:graphicFrame>
        <p:nvGraphicFramePr>
          <p:cNvPr id="4" name="TPChart"/>
          <p:cNvGraphicFramePr>
            <a:graphicFrameLocks noChangeAspect="1"/>
          </p:cNvGraphicFramePr>
          <p:nvPr/>
        </p:nvGraphicFramePr>
        <p:xfrm>
          <a:off x="4508500" y="1651000"/>
          <a:ext cx="4572000" cy="4140200"/>
        </p:xfrm>
        <a:graphic>
          <a:graphicData uri="http://schemas.openxmlformats.org/presentationml/2006/ole">
            <p:oleObj spid="_x0000_s7170" name="Chart" r:id="rId8" imgW="4571989" imgH="5143584" progId="MSGraph.Chart.8">
              <p:embed followColorScheme="full"/>
            </p:oleObj>
          </a:graphicData>
        </a:graphic>
      </p:graphicFrame>
      <p:grpSp>
        <p:nvGrpSpPr>
          <p:cNvPr id="7" name="Countdown"/>
          <p:cNvGrpSpPr/>
          <p:nvPr>
            <p:custDataLst>
              <p:tags r:id="rId3"/>
            </p:custDataLst>
          </p:nvPr>
        </p:nvGrpSpPr>
        <p:grpSpPr>
          <a:xfrm>
            <a:off x="8382000" y="6096000"/>
            <a:ext cx="635000" cy="635000"/>
            <a:chOff x="8318500" y="6032500"/>
            <a:chExt cx="635000" cy="635000"/>
          </a:xfrm>
        </p:grpSpPr>
        <p:sp>
          <p:nvSpPr>
            <p:cNvPr id="6" name="CDShape"/>
            <p:cNvSpPr/>
            <p:nvPr/>
          </p:nvSpPr>
          <p:spPr>
            <a:xfrm>
              <a:off x="8318500" y="6032500"/>
              <a:ext cx="635000" cy="6350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DText"/>
            <p:cNvSpPr txBox="1"/>
            <p:nvPr/>
          </p:nvSpPr>
          <p:spPr>
            <a:xfrm>
              <a:off x="8318500" y="6032500"/>
              <a:ext cx="635000" cy="635000"/>
            </a:xfrm>
            <a:prstGeom prst="rect">
              <a:avLst/>
            </a:prstGeom>
            <a:noFill/>
          </p:spPr>
          <p:txBody>
            <a:bodyPr vert="horz" rtlCol="0" anchor="ctr" anchorCtr="1">
              <a:noAutofit/>
            </a:bodyPr>
            <a:lstStyle/>
            <a:p>
              <a:pPr algn="ctr"/>
              <a:r>
                <a:rPr lang="en-US" sz="2400" b="1" smtClean="0">
                  <a:latin typeface="Tahoma"/>
                </a:rPr>
                <a:t>10</a:t>
              </a:r>
              <a:endParaRPr lang="en-US" sz="2400" b="1">
                <a:latin typeface="Tahoma"/>
              </a:endParaRPr>
            </a:p>
          </p:txBody>
        </p:sp>
      </p:grpSp>
      <p:sp>
        <p:nvSpPr>
          <p:cNvPr id="10" name="CorShape1"/>
          <p:cNvSpPr/>
          <p:nvPr>
            <p:custDataLst>
              <p:tags r:id="rId4"/>
            </p:custDataLst>
          </p:nvPr>
        </p:nvSpPr>
        <p:spPr>
          <a:xfrm>
            <a:off x="782319" y="2913549"/>
            <a:ext cx="355600" cy="3556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PAnswers"/>
          <p:cNvSpPr>
            <a:spLocks noGrp="1"/>
          </p:cNvSpPr>
          <p:nvPr>
            <p:ph type="body" idx="1"/>
            <p:custDataLst>
              <p:tags r:id="rId5"/>
            </p:custDataLst>
          </p:nvPr>
        </p:nvSpPr>
        <p:spPr>
          <a:xfrm>
            <a:off x="1066800" y="1676400"/>
            <a:ext cx="3505200" cy="4724400"/>
          </a:xfrm>
        </p:spPr>
        <p:txBody>
          <a:bodyPr>
            <a:noAutofit/>
          </a:bodyPr>
          <a:lstStyle/>
          <a:p>
            <a:pPr marL="596646" indent="-514350">
              <a:spcBef>
                <a:spcPct val="20000"/>
              </a:spcBef>
              <a:buFont typeface="Wingdings 2"/>
              <a:buAutoNum type="arabicPeriod"/>
            </a:pPr>
            <a:r>
              <a:rPr lang="en-US" dirty="0" smtClean="0"/>
              <a:t>100 words</a:t>
            </a:r>
          </a:p>
          <a:p>
            <a:pPr marL="596646" indent="-514350">
              <a:spcBef>
                <a:spcPct val="20000"/>
              </a:spcBef>
              <a:buFont typeface="Wingdings 2"/>
              <a:buAutoNum type="arabicPeriod"/>
            </a:pPr>
            <a:r>
              <a:rPr lang="en-US" dirty="0" smtClean="0"/>
              <a:t>20 words</a:t>
            </a:r>
          </a:p>
          <a:p>
            <a:pPr marL="596646" indent="-514350">
              <a:spcBef>
                <a:spcPct val="20000"/>
              </a:spcBef>
              <a:buFont typeface="Wingdings 2"/>
              <a:buAutoNum type="arabicPeriod"/>
            </a:pPr>
            <a:r>
              <a:rPr lang="en-US" dirty="0" smtClean="0"/>
              <a:t>40 words</a:t>
            </a:r>
          </a:p>
          <a:p>
            <a:pPr marL="596646" indent="-514350">
              <a:spcBef>
                <a:spcPct val="20000"/>
              </a:spcBef>
              <a:buFont typeface="Wingdings 2"/>
              <a:buAutoNum type="arabicPeriod"/>
            </a:pPr>
            <a:r>
              <a:rPr lang="en-US" dirty="0" smtClean="0"/>
              <a:t>How ever many you want it to be</a:t>
            </a:r>
            <a:endParaRPr lang="en-US" dirty="0"/>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153400" cy="1143000"/>
          </a:xfrm>
        </p:spPr>
        <p:txBody>
          <a:bodyPr>
            <a:normAutofit fontScale="90000"/>
          </a:bodyPr>
          <a:lstStyle/>
          <a:p>
            <a:r>
              <a:rPr lang="en-US" dirty="0" smtClean="0"/>
              <a:t>How many references do you need to use for your original discussion posting?</a:t>
            </a:r>
            <a:endParaRPr lang="en-US" dirty="0"/>
          </a:p>
        </p:txBody>
      </p:sp>
      <p:graphicFrame>
        <p:nvGraphicFramePr>
          <p:cNvPr id="4" name="TPChart"/>
          <p:cNvGraphicFramePr>
            <a:graphicFrameLocks noChangeAspect="1"/>
          </p:cNvGraphicFramePr>
          <p:nvPr/>
        </p:nvGraphicFramePr>
        <p:xfrm>
          <a:off x="4508500" y="1651000"/>
          <a:ext cx="4572000" cy="3606800"/>
        </p:xfrm>
        <a:graphic>
          <a:graphicData uri="http://schemas.openxmlformats.org/presentationml/2006/ole">
            <p:oleObj spid="_x0000_s8194"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990600" y="1905000"/>
            <a:ext cx="3581400" cy="4495800"/>
          </a:xfrm>
        </p:spPr>
        <p:txBody>
          <a:bodyPr>
            <a:noAutofit/>
          </a:bodyPr>
          <a:lstStyle/>
          <a:p>
            <a:pPr marL="596646" indent="-514350">
              <a:spcBef>
                <a:spcPct val="20000"/>
              </a:spcBef>
              <a:buFont typeface="Wingdings 2"/>
              <a:buAutoNum type="arabicPeriod"/>
            </a:pPr>
            <a:r>
              <a:rPr lang="en-US" dirty="0" smtClean="0"/>
              <a:t>10 references</a:t>
            </a:r>
          </a:p>
          <a:p>
            <a:pPr marL="596646" indent="-514350">
              <a:spcBef>
                <a:spcPct val="20000"/>
              </a:spcBef>
              <a:buFont typeface="Wingdings 2"/>
              <a:buAutoNum type="arabicPeriod"/>
            </a:pPr>
            <a:r>
              <a:rPr lang="en-US" dirty="0" smtClean="0"/>
              <a:t>1 reference</a:t>
            </a:r>
          </a:p>
          <a:p>
            <a:pPr marL="596646" indent="-514350">
              <a:spcBef>
                <a:spcPct val="20000"/>
              </a:spcBef>
              <a:buFont typeface="Wingdings 2"/>
              <a:buAutoNum type="arabicPeriod"/>
            </a:pPr>
            <a:r>
              <a:rPr lang="en-US" dirty="0" smtClean="0"/>
              <a:t>2 references</a:t>
            </a:r>
          </a:p>
          <a:p>
            <a:pPr marL="596646" indent="-514350">
              <a:spcBef>
                <a:spcPct val="20000"/>
              </a:spcBef>
              <a:buFont typeface="Wingdings 2"/>
              <a:buAutoNum type="arabicPeriod"/>
            </a:pPr>
            <a:r>
              <a:rPr lang="en-US" dirty="0" smtClean="0"/>
              <a:t>As many as you like</a:t>
            </a:r>
            <a:endParaRPr lang="en-US" dirty="0"/>
          </a:p>
        </p:txBody>
      </p:sp>
      <p:sp>
        <p:nvSpPr>
          <p:cNvPr id="5" name="CorShape1"/>
          <p:cNvSpPr/>
          <p:nvPr>
            <p:custDataLst>
              <p:tags r:id="rId4"/>
            </p:custDataLst>
          </p:nvPr>
        </p:nvSpPr>
        <p:spPr>
          <a:xfrm>
            <a:off x="706119" y="3142149"/>
            <a:ext cx="355600" cy="3556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Countdown"/>
          <p:cNvGrpSpPr/>
          <p:nvPr>
            <p:custDataLst>
              <p:tags r:id="rId5"/>
            </p:custDataLst>
          </p:nvPr>
        </p:nvGrpSpPr>
        <p:grpSpPr>
          <a:xfrm>
            <a:off x="8178800" y="5216525"/>
            <a:ext cx="838200" cy="1514475"/>
            <a:chOff x="457200" y="5105400"/>
            <a:chExt cx="838200" cy="1514475"/>
          </a:xfrm>
        </p:grpSpPr>
        <p:sp>
          <p:nvSpPr>
            <p:cNvPr id="10" name="CDGlassBottom"/>
            <p:cNvSpPr/>
            <p:nvPr/>
          </p:nvSpPr>
          <p:spPr>
            <a:xfrm rot="16200000">
              <a:off x="676275" y="6134100"/>
              <a:ext cx="381000" cy="266700"/>
            </a:xfrm>
            <a:prstGeom prst="homePlate">
              <a:avLst/>
            </a:prstGeom>
            <a:solidFill>
              <a:schemeClr val="accent1">
                <a:alpha val="0"/>
              </a:schemeClr>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DGlassTop"/>
            <p:cNvSpPr/>
            <p:nvPr/>
          </p:nvSpPr>
          <p:spPr>
            <a:xfrm rot="5400000">
              <a:off x="676275" y="5753100"/>
              <a:ext cx="381000" cy="266700"/>
            </a:xfrm>
            <a:prstGeom prst="homePlate">
              <a:avLst/>
            </a:prstGeom>
            <a:solidFill>
              <a:schemeClr val="accent1"/>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DText"/>
            <p:cNvSpPr txBox="1"/>
            <p:nvPr/>
          </p:nvSpPr>
          <p:spPr>
            <a:xfrm>
              <a:off x="457200" y="5105400"/>
              <a:ext cx="838200" cy="519112"/>
            </a:xfrm>
            <a:prstGeom prst="rect">
              <a:avLst/>
            </a:prstGeom>
            <a:noFill/>
          </p:spPr>
          <p:txBody>
            <a:bodyPr vert="horz" rtlCol="0">
              <a:noAutofit/>
            </a:bodyPr>
            <a:lstStyle/>
            <a:p>
              <a:pPr algn="ctr"/>
              <a:r>
                <a:rPr lang="en-US" sz="2800" b="1" smtClean="0">
                  <a:latin typeface="Times New Roman"/>
                </a:rPr>
                <a:t>10</a:t>
              </a:r>
              <a:endParaRPr lang="en-US" sz="2800" b="1">
                <a:latin typeface="Times New Roman"/>
              </a:endParaRPr>
            </a:p>
          </p:txBody>
        </p:sp>
        <p:sp>
          <p:nvSpPr>
            <p:cNvPr id="7" name="CDCapTop"/>
            <p:cNvSpPr/>
            <p:nvPr/>
          </p:nvSpPr>
          <p:spPr>
            <a:xfrm>
              <a:off x="600075" y="5534025"/>
              <a:ext cx="533400" cy="152400"/>
            </a:xfrm>
            <a:prstGeom prst="trapezoid">
              <a:avLst/>
            </a:prstGeom>
            <a:gradFill flip="none" rotWithShape="1">
              <a:gsLst>
                <a:gs pos="0">
                  <a:srgbClr val="D6B19C"/>
                </a:gs>
                <a:gs pos="30000">
                  <a:srgbClr val="D49E6C"/>
                </a:gs>
                <a:gs pos="70000">
                  <a:srgbClr val="A65528"/>
                </a:gs>
                <a:gs pos="100000">
                  <a:srgbClr val="663012"/>
                </a:gs>
              </a:gsLst>
              <a:lin ang="5400000" scaled="1"/>
              <a:tileRect/>
            </a:gra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DCapBottom"/>
            <p:cNvSpPr/>
            <p:nvPr/>
          </p:nvSpPr>
          <p:spPr>
            <a:xfrm rot="10800000">
              <a:off x="600075" y="6467475"/>
              <a:ext cx="533400" cy="152400"/>
            </a:xfrm>
            <a:prstGeom prst="trapezoid">
              <a:avLst/>
            </a:prstGeom>
            <a:gradFill flip="none" rotWithShape="1">
              <a:gsLst>
                <a:gs pos="0">
                  <a:srgbClr val="D6B19C"/>
                </a:gs>
                <a:gs pos="30000">
                  <a:srgbClr val="D49E6C"/>
                </a:gs>
                <a:gs pos="70000">
                  <a:srgbClr val="A65528"/>
                </a:gs>
                <a:gs pos="100000">
                  <a:srgbClr val="663012"/>
                </a:gs>
              </a:gsLst>
              <a:lin ang="5400000" scaled="1"/>
              <a:tileRect/>
            </a:gra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is Management Class</a:t>
            </a:r>
            <a:endParaRPr lang="en-US" dirty="0"/>
          </a:p>
        </p:txBody>
      </p:sp>
      <p:sp>
        <p:nvSpPr>
          <p:cNvPr id="3" name="Content Placeholder 2"/>
          <p:cNvSpPr>
            <a:spLocks noGrp="1"/>
          </p:cNvSpPr>
          <p:nvPr>
            <p:ph idx="1"/>
          </p:nvPr>
        </p:nvSpPr>
        <p:spPr/>
        <p:txBody>
          <a:bodyPr/>
          <a:lstStyle/>
          <a:p>
            <a:r>
              <a:rPr lang="en-US" dirty="0" smtClean="0"/>
              <a:t>Refer to the NCA III Class Calendar for class days and times</a:t>
            </a:r>
          </a:p>
          <a:p>
            <a:pPr lvl="2"/>
            <a:r>
              <a:rPr lang="en-US" dirty="0" smtClean="0"/>
              <a:t>Scheduled Thursdays and Fridays throughout the semester</a:t>
            </a:r>
          </a:p>
          <a:p>
            <a:r>
              <a:rPr lang="en-US" dirty="0" smtClean="0"/>
              <a:t>Weekly online activities</a:t>
            </a:r>
          </a:p>
          <a:p>
            <a:pPr lvl="2"/>
            <a:r>
              <a:rPr lang="en-US" dirty="0" smtClean="0"/>
              <a:t>OYO Chapters due dates are placed on the class calendar</a:t>
            </a:r>
          </a:p>
          <a:p>
            <a:pPr lvl="2"/>
            <a:r>
              <a:rPr lang="en-US" dirty="0" smtClean="0"/>
              <a:t>Please follow Lessons in Edvance360 for due dates on all other chapters</a:t>
            </a:r>
          </a:p>
          <a:p>
            <a:pPr lvl="3"/>
            <a:endParaRPr lang="en-US" dirty="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7498080" cy="1143000"/>
          </a:xfrm>
        </p:spPr>
        <p:txBody>
          <a:bodyPr>
            <a:normAutofit fontScale="90000"/>
          </a:bodyPr>
          <a:lstStyle/>
          <a:p>
            <a:r>
              <a:rPr lang="en-US" dirty="0" smtClean="0"/>
              <a:t>When is your original response to the discussion questions due?</a:t>
            </a:r>
            <a:endParaRPr lang="en-US" dirty="0"/>
          </a:p>
        </p:txBody>
      </p:sp>
      <p:graphicFrame>
        <p:nvGraphicFramePr>
          <p:cNvPr id="4" name="TPChart"/>
          <p:cNvGraphicFramePr>
            <a:graphicFrameLocks noChangeAspect="1"/>
          </p:cNvGraphicFramePr>
          <p:nvPr/>
        </p:nvGraphicFramePr>
        <p:xfrm>
          <a:off x="4508500" y="1651000"/>
          <a:ext cx="4572000" cy="3606800"/>
        </p:xfrm>
        <a:graphic>
          <a:graphicData uri="http://schemas.openxmlformats.org/presentationml/2006/ole">
            <p:oleObj spid="_x0000_s9218"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1066800" y="1600200"/>
            <a:ext cx="3505200" cy="4800600"/>
          </a:xfrm>
        </p:spPr>
        <p:txBody>
          <a:bodyPr>
            <a:noAutofit/>
          </a:bodyPr>
          <a:lstStyle/>
          <a:p>
            <a:pPr marL="596646" indent="-514350">
              <a:spcBef>
                <a:spcPct val="20000"/>
              </a:spcBef>
              <a:buFont typeface="Wingdings 2"/>
              <a:buAutoNum type="arabicPeriod"/>
            </a:pPr>
            <a:r>
              <a:rPr lang="en-US" dirty="0" smtClean="0"/>
              <a:t>Saturday at noon</a:t>
            </a:r>
          </a:p>
          <a:p>
            <a:pPr marL="596646" indent="-514350">
              <a:spcBef>
                <a:spcPct val="20000"/>
              </a:spcBef>
              <a:buFont typeface="Wingdings 2"/>
              <a:buAutoNum type="arabicPeriod"/>
            </a:pPr>
            <a:r>
              <a:rPr lang="en-US" dirty="0" smtClean="0"/>
              <a:t>Friday at 0800</a:t>
            </a:r>
          </a:p>
          <a:p>
            <a:pPr marL="596646" indent="-514350">
              <a:spcBef>
                <a:spcPct val="20000"/>
              </a:spcBef>
              <a:buFont typeface="Wingdings 2"/>
              <a:buAutoNum type="arabicPeriod"/>
            </a:pPr>
            <a:r>
              <a:rPr lang="en-US" dirty="0" smtClean="0"/>
              <a:t>Monday at 0800</a:t>
            </a:r>
          </a:p>
          <a:p>
            <a:pPr marL="596646" indent="-514350">
              <a:spcBef>
                <a:spcPct val="20000"/>
              </a:spcBef>
              <a:buFont typeface="Wingdings 2"/>
              <a:buAutoNum type="arabicPeriod"/>
            </a:pPr>
            <a:r>
              <a:rPr lang="en-US" dirty="0" smtClean="0"/>
              <a:t>By the end of the semester</a:t>
            </a:r>
            <a:endParaRPr lang="en-US" dirty="0"/>
          </a:p>
        </p:txBody>
      </p:sp>
      <p:grpSp>
        <p:nvGrpSpPr>
          <p:cNvPr id="13" name="Countdown"/>
          <p:cNvGrpSpPr/>
          <p:nvPr>
            <p:custDataLst>
              <p:tags r:id="rId4"/>
            </p:custDataLst>
          </p:nvPr>
        </p:nvGrpSpPr>
        <p:grpSpPr>
          <a:xfrm>
            <a:off x="8220075" y="5321300"/>
            <a:ext cx="796925" cy="1409700"/>
            <a:chOff x="8194675" y="5283200"/>
            <a:chExt cx="796925" cy="1409700"/>
          </a:xfrm>
        </p:grpSpPr>
        <p:sp>
          <p:nvSpPr>
            <p:cNvPr id="12" name="CDCFrame"/>
            <p:cNvSpPr/>
            <p:nvPr/>
          </p:nvSpPr>
          <p:spPr>
            <a:xfrm>
              <a:off x="8420100" y="5803900"/>
              <a:ext cx="190500" cy="419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CDWick"/>
            <p:cNvCxnSpPr/>
            <p:nvPr/>
          </p:nvCxnSpPr>
          <p:spPr>
            <a:xfrm>
              <a:off x="8509000" y="5676900"/>
              <a:ext cx="0" cy="12700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
          <p:nvSpPr>
            <p:cNvPr id="7" name="CDFlame"/>
            <p:cNvSpPr/>
            <p:nvPr/>
          </p:nvSpPr>
          <p:spPr>
            <a:xfrm rot="10800000">
              <a:off x="8445500" y="5283200"/>
              <a:ext cx="152400" cy="457200"/>
            </a:xfrm>
            <a:custGeom>
              <a:avLst/>
              <a:gdLst/>
              <a:ahLst/>
              <a:cxnLst/>
              <a:rect l="0" t="0" r="0" b="0"/>
              <a:pathLst>
                <a:path w="271528" h="625348">
                  <a:moveTo>
                    <a:pt x="128524" y="0"/>
                  </a:moveTo>
                  <a:cubicBezTo>
                    <a:pt x="241300" y="38100"/>
                    <a:pt x="217424" y="20573"/>
                    <a:pt x="271527" y="128523"/>
                  </a:cubicBezTo>
                  <a:cubicBezTo>
                    <a:pt x="258827" y="299973"/>
                    <a:pt x="249174" y="415797"/>
                    <a:pt x="100077" y="514350"/>
                  </a:cubicBezTo>
                  <a:cubicBezTo>
                    <a:pt x="96774" y="525398"/>
                    <a:pt x="76200" y="625347"/>
                    <a:pt x="57150" y="514350"/>
                  </a:cubicBezTo>
                  <a:cubicBezTo>
                    <a:pt x="53975" y="499998"/>
                    <a:pt x="66675" y="485647"/>
                    <a:pt x="71374" y="471423"/>
                  </a:cubicBezTo>
                  <a:cubicBezTo>
                    <a:pt x="52324" y="355600"/>
                    <a:pt x="66675" y="412750"/>
                    <a:pt x="28575" y="299973"/>
                  </a:cubicBezTo>
                  <a:cubicBezTo>
                    <a:pt x="19050" y="271398"/>
                    <a:pt x="0" y="214248"/>
                    <a:pt x="0" y="214248"/>
                  </a:cubicBezTo>
                  <a:cubicBezTo>
                    <a:pt x="17527" y="109473"/>
                    <a:pt x="28575" y="49148"/>
                    <a:pt x="128524" y="0"/>
                  </a:cubicBezTo>
                  <a:close/>
                </a:path>
              </a:pathLst>
            </a:custGeom>
            <a:gradFill flip="none" rotWithShape="1">
              <a:gsLst>
                <a:gs pos="0">
                  <a:srgbClr val="FFF200"/>
                </a:gs>
                <a:gs pos="45000">
                  <a:srgbClr val="FF7A00"/>
                </a:gs>
                <a:gs pos="70000">
                  <a:srgbClr val="FF0300"/>
                </a:gs>
                <a:gs pos="100000">
                  <a:srgbClr val="4D0808"/>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DStick"/>
            <p:cNvSpPr/>
            <p:nvPr/>
          </p:nvSpPr>
          <p:spPr>
            <a:xfrm>
              <a:off x="8420100" y="5803900"/>
              <a:ext cx="190500" cy="419100"/>
            </a:xfrm>
            <a:prstGeom prst="rect">
              <a:avLst/>
            </a:prstGeom>
            <a:gradFill flip="none" rotWithShape="1">
              <a:gsLst>
                <a:gs pos="0">
                  <a:srgbClr val="CEB966"/>
                </a:gs>
                <a:gs pos="100000">
                  <a:srgbClr val="FFFFFF"/>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DHolder"/>
            <p:cNvSpPr/>
            <p:nvPr/>
          </p:nvSpPr>
          <p:spPr>
            <a:xfrm>
              <a:off x="8267700" y="6235700"/>
              <a:ext cx="482600" cy="317500"/>
            </a:xfrm>
            <a:prstGeom prst="hexagon">
              <a:avLst/>
            </a:prstGeom>
            <a:gradFill flip="none" rotWithShape="1">
              <a:gsLst>
                <a:gs pos="0">
                  <a:srgbClr val="808080"/>
                </a:gs>
                <a:gs pos="100000">
                  <a:srgbClr val="FFFFFF"/>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DBase"/>
            <p:cNvSpPr/>
            <p:nvPr/>
          </p:nvSpPr>
          <p:spPr>
            <a:xfrm rot="10800000">
              <a:off x="8242300" y="6565900"/>
              <a:ext cx="533400" cy="127000"/>
            </a:xfrm>
            <a:prstGeom prst="trapezoid">
              <a:avLst/>
            </a:prstGeom>
            <a:gradFill flip="none" rotWithShape="1">
              <a:gsLst>
                <a:gs pos="0">
                  <a:srgbClr val="808080"/>
                </a:gs>
                <a:gs pos="100000">
                  <a:srgbClr val="FFFFFF"/>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DRing"/>
            <p:cNvSpPr/>
            <p:nvPr/>
          </p:nvSpPr>
          <p:spPr>
            <a:xfrm>
              <a:off x="8737600" y="6261100"/>
              <a:ext cx="254000" cy="254000"/>
            </a:xfrm>
            <a:prstGeom prst="donut">
              <a:avLst/>
            </a:prstGeom>
            <a:gradFill flip="none" rotWithShape="1">
              <a:gsLst>
                <a:gs pos="0">
                  <a:srgbClr val="808080"/>
                </a:gs>
                <a:gs pos="100000">
                  <a:srgbClr val="FFFFFF"/>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CDText"/>
            <p:cNvSpPr txBox="1"/>
            <p:nvPr/>
          </p:nvSpPr>
          <p:spPr>
            <a:xfrm>
              <a:off x="8194675" y="6165850"/>
              <a:ext cx="635000" cy="381000"/>
            </a:xfrm>
            <a:prstGeom prst="rect">
              <a:avLst/>
            </a:prstGeom>
            <a:noFill/>
          </p:spPr>
          <p:txBody>
            <a:bodyPr vert="horz" rtlCol="0">
              <a:noAutofit/>
            </a:bodyPr>
            <a:lstStyle/>
            <a:p>
              <a:pPr algn="ctr"/>
              <a:r>
                <a:rPr lang="en-US" sz="2400" b="1" smtClean="0">
                  <a:latin typeface="Times New Roman"/>
                </a:rPr>
                <a:t>10</a:t>
              </a:r>
              <a:endParaRPr lang="en-US" sz="2400" b="1">
                <a:latin typeface="Times New Roman"/>
              </a:endParaRPr>
            </a:p>
          </p:txBody>
        </p:sp>
      </p:grpSp>
      <p:sp>
        <p:nvSpPr>
          <p:cNvPr id="14" name="CorShape1"/>
          <p:cNvSpPr/>
          <p:nvPr>
            <p:custDataLst>
              <p:tags r:id="rId5"/>
            </p:custDataLst>
          </p:nvPr>
        </p:nvSpPr>
        <p:spPr>
          <a:xfrm>
            <a:off x="782319" y="2739813"/>
            <a:ext cx="355600" cy="3556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534400" cy="1143000"/>
          </a:xfrm>
        </p:spPr>
        <p:txBody>
          <a:bodyPr>
            <a:normAutofit fontScale="90000"/>
          </a:bodyPr>
          <a:lstStyle/>
          <a:p>
            <a:r>
              <a:rPr lang="en-US" dirty="0" smtClean="0"/>
              <a:t>How many times will you complete a discussion summary or EBP article summary throughout the semester?</a:t>
            </a:r>
            <a:endParaRPr lang="en-US" dirty="0"/>
          </a:p>
        </p:txBody>
      </p:sp>
      <p:graphicFrame>
        <p:nvGraphicFramePr>
          <p:cNvPr id="4" name="TPChart"/>
          <p:cNvGraphicFramePr>
            <a:graphicFrameLocks noChangeAspect="1"/>
          </p:cNvGraphicFramePr>
          <p:nvPr/>
        </p:nvGraphicFramePr>
        <p:xfrm>
          <a:off x="4508500" y="1651000"/>
          <a:ext cx="3721100" cy="5143500"/>
        </p:xfrm>
        <a:graphic>
          <a:graphicData uri="http://schemas.openxmlformats.org/presentationml/2006/ole">
            <p:oleObj spid="_x0000_s10242" name="Chart" r:id="rId7" imgW="4571989" imgH="5143584" progId="MSGraph.Chart.8">
              <p:embed followColorScheme="full"/>
            </p:oleObj>
          </a:graphicData>
        </a:graphic>
      </p:graphicFrame>
      <p:sp>
        <p:nvSpPr>
          <p:cNvPr id="3" name="TPAnswers"/>
          <p:cNvSpPr>
            <a:spLocks noGrp="1"/>
          </p:cNvSpPr>
          <p:nvPr>
            <p:ph type="body" idx="1"/>
            <p:custDataLst>
              <p:tags r:id="rId3"/>
            </p:custDataLst>
          </p:nvPr>
        </p:nvSpPr>
        <p:spPr>
          <a:xfrm>
            <a:off x="990600" y="1828800"/>
            <a:ext cx="3581400" cy="4572000"/>
          </a:xfrm>
        </p:spPr>
        <p:txBody>
          <a:bodyPr>
            <a:noAutofit/>
          </a:bodyPr>
          <a:lstStyle/>
          <a:p>
            <a:pPr marL="596646" indent="-514350">
              <a:spcBef>
                <a:spcPct val="20000"/>
              </a:spcBef>
              <a:buFont typeface="Wingdings 2"/>
              <a:buAutoNum type="arabicPeriod"/>
            </a:pPr>
            <a:r>
              <a:rPr lang="en-US" dirty="0" smtClean="0"/>
              <a:t>As many times as Kelly and Therese want</a:t>
            </a:r>
          </a:p>
          <a:p>
            <a:pPr marL="596646" indent="-514350">
              <a:spcBef>
                <a:spcPct val="20000"/>
              </a:spcBef>
              <a:buFont typeface="Wingdings 2"/>
              <a:buAutoNum type="arabicPeriod"/>
            </a:pPr>
            <a:r>
              <a:rPr lang="en-US" dirty="0" smtClean="0"/>
              <a:t>Once</a:t>
            </a:r>
          </a:p>
          <a:p>
            <a:pPr marL="596646" indent="-514350">
              <a:spcBef>
                <a:spcPct val="20000"/>
              </a:spcBef>
              <a:buFont typeface="Wingdings 2"/>
              <a:buAutoNum type="arabicPeriod"/>
            </a:pPr>
            <a:r>
              <a:rPr lang="en-US" dirty="0" smtClean="0"/>
              <a:t>Not sure</a:t>
            </a:r>
          </a:p>
          <a:p>
            <a:pPr marL="596646" indent="-514350">
              <a:spcBef>
                <a:spcPct val="20000"/>
              </a:spcBef>
              <a:buFont typeface="Wingdings 2"/>
              <a:buAutoNum type="arabicPeriod"/>
            </a:pPr>
            <a:r>
              <a:rPr lang="en-US" dirty="0" smtClean="0"/>
              <a:t>Three times</a:t>
            </a:r>
            <a:endParaRPr lang="en-US" dirty="0"/>
          </a:p>
        </p:txBody>
      </p:sp>
      <p:sp>
        <p:nvSpPr>
          <p:cNvPr id="5" name="CorShape1"/>
          <p:cNvSpPr/>
          <p:nvPr>
            <p:custDataLst>
              <p:tags r:id="rId4"/>
            </p:custDataLst>
          </p:nvPr>
        </p:nvSpPr>
        <p:spPr>
          <a:xfrm>
            <a:off x="706119" y="4626525"/>
            <a:ext cx="355600" cy="355600"/>
          </a:xfrm>
          <a:prstGeom prst="smileyFace">
            <a:avLst/>
          </a:prstGeom>
          <a:solidFill>
            <a:srgbClr val="FFFF00"/>
          </a:solidFill>
          <a:effectLst>
            <a:prstShdw prst="shdw14" dist="35921" dir="2700000">
              <a:scrgbClr r="0" g="0" b="0">
                <a:alpha val="50000"/>
              </a:scrgbClr>
            </a:prst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Countdown"/>
          <p:cNvGrpSpPr/>
          <p:nvPr>
            <p:custDataLst>
              <p:tags r:id="rId5"/>
            </p:custDataLst>
          </p:nvPr>
        </p:nvGrpSpPr>
        <p:grpSpPr>
          <a:xfrm>
            <a:off x="8001000" y="2676108"/>
            <a:ext cx="1143000" cy="3223042"/>
            <a:chOff x="7764932" y="1308099"/>
            <a:chExt cx="1580030" cy="4406901"/>
          </a:xfrm>
        </p:grpSpPr>
        <p:cxnSp>
          <p:nvCxnSpPr>
            <p:cNvPr id="7" name="CDLine"/>
            <p:cNvCxnSpPr/>
            <p:nvPr/>
          </p:nvCxnSpPr>
          <p:spPr>
            <a:xfrm>
              <a:off x="8572500" y="1905000"/>
              <a:ext cx="0" cy="3810000"/>
            </a:xfrm>
            <a:prstGeom prst="line">
              <a:avLst/>
            </a:prstGeom>
            <a:ln w="63500">
              <a:solidFill>
                <a:srgbClr val="000000"/>
              </a:solidFill>
            </a:ln>
          </p:spPr>
          <p:style>
            <a:lnRef idx="1">
              <a:schemeClr val="accent1"/>
            </a:lnRef>
            <a:fillRef idx="0">
              <a:schemeClr val="accent1"/>
            </a:fillRef>
            <a:effectRef idx="0">
              <a:schemeClr val="accent1"/>
            </a:effectRef>
            <a:fontRef idx="minor">
              <a:schemeClr val="tx1"/>
            </a:fontRef>
          </p:style>
        </p:cxnSp>
        <p:sp>
          <p:nvSpPr>
            <p:cNvPr id="6" name="CDBall"/>
            <p:cNvSpPr/>
            <p:nvPr/>
          </p:nvSpPr>
          <p:spPr>
            <a:xfrm>
              <a:off x="7764932" y="1308099"/>
              <a:ext cx="1580030" cy="1193801"/>
            </a:xfrm>
            <a:prstGeom prst="star24">
              <a:avLst/>
            </a:prstGeom>
            <a:gradFill flip="none" rotWithShape="1">
              <a:gsLst>
                <a:gs pos="100000">
                  <a:srgbClr val="932968"/>
                </a:gs>
                <a:gs pos="0">
                  <a:srgbClr val="FFFFFF"/>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b="1" smtClean="0">
                  <a:solidFill>
                    <a:srgbClr val="000000"/>
                  </a:solidFill>
                  <a:latin typeface="Tahoma"/>
                </a:rPr>
                <a:t>10</a:t>
              </a:r>
              <a:endParaRPr lang="en-US" b="1">
                <a:solidFill>
                  <a:srgbClr val="000000"/>
                </a:solidFill>
                <a:latin typeface="Tahoma"/>
              </a:endParaRPr>
            </a:p>
          </p:txBody>
        </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Questions</a:t>
            </a:r>
            <a:endParaRPr lang="en-US" dirty="0"/>
          </a:p>
        </p:txBody>
      </p:sp>
      <p:pic>
        <p:nvPicPr>
          <p:cNvPr id="1027" name="Picture 3" descr="C:\Users\Owner\AppData\Local\Microsoft\Windows\Temporary Internet Files\Content.IE5\B6NOVSCP\MC900434411[1].wmf"/>
          <p:cNvPicPr>
            <a:picLocks noChangeAspect="1" noChangeArrowheads="1"/>
          </p:cNvPicPr>
          <p:nvPr/>
        </p:nvPicPr>
        <p:blipFill>
          <a:blip r:embed="rId4" cstate="print"/>
          <a:srcRect/>
          <a:stretch>
            <a:fillRect/>
          </a:stretch>
        </p:blipFill>
        <p:spPr bwMode="auto">
          <a:xfrm>
            <a:off x="2590800" y="1600200"/>
            <a:ext cx="3886200" cy="4371975"/>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Attendance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Please remember to follow the Attendance Policy and Student Accountability Flow Sheet</a:t>
            </a:r>
          </a:p>
          <a:p>
            <a:r>
              <a:rPr lang="en-US" dirty="0" smtClean="0"/>
              <a:t>Participation in weekly online discussion/activities is required</a:t>
            </a:r>
          </a:p>
          <a:p>
            <a:pPr lvl="1"/>
            <a:r>
              <a:rPr lang="en-US" dirty="0" smtClean="0"/>
              <a:t>If you fail to participate in online discussion one week, you will be counted as absent</a:t>
            </a:r>
          </a:p>
          <a:p>
            <a:pPr lvl="1"/>
            <a:r>
              <a:rPr lang="en-US" dirty="0" smtClean="0"/>
              <a:t>You will receive a zero for any missed online lessons</a:t>
            </a:r>
          </a:p>
          <a:p>
            <a:r>
              <a:rPr lang="en-US" dirty="0" smtClean="0"/>
              <a:t>You may miss </a:t>
            </a:r>
            <a:r>
              <a:rPr lang="en-US" b="1" dirty="0" smtClean="0"/>
              <a:t>ONE</a:t>
            </a:r>
            <a:r>
              <a:rPr lang="en-US" dirty="0" smtClean="0"/>
              <a:t> Management class day and </a:t>
            </a:r>
            <a:r>
              <a:rPr lang="en-US" b="1" dirty="0" smtClean="0"/>
              <a:t>ONE</a:t>
            </a:r>
            <a:r>
              <a:rPr lang="en-US" dirty="0" smtClean="0"/>
              <a:t> online Management lesson over the semester</a:t>
            </a:r>
            <a:endParaRPr lang="en-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Attendance</a:t>
            </a:r>
            <a:endParaRPr lang="en-US" dirty="0"/>
          </a:p>
        </p:txBody>
      </p:sp>
      <p:sp>
        <p:nvSpPr>
          <p:cNvPr id="3" name="Content Placeholder 2"/>
          <p:cNvSpPr>
            <a:spLocks noGrp="1"/>
          </p:cNvSpPr>
          <p:nvPr>
            <p:ph idx="1"/>
          </p:nvPr>
        </p:nvSpPr>
        <p:spPr/>
        <p:txBody>
          <a:bodyPr>
            <a:normAutofit/>
          </a:bodyPr>
          <a:lstStyle/>
          <a:p>
            <a:r>
              <a:rPr lang="en-US" dirty="0" smtClean="0"/>
              <a:t>If you have any issues posting online assignments notify faculty as issue is occurring </a:t>
            </a:r>
            <a:r>
              <a:rPr lang="en-US" b="1" dirty="0" smtClean="0"/>
              <a:t>NOT ON THE VERY NEXT CLASS Day</a:t>
            </a:r>
            <a:endParaRPr lang="en-US" dirty="0" smtClean="0"/>
          </a:p>
          <a:p>
            <a:r>
              <a:rPr lang="en-US" dirty="0" smtClean="0"/>
              <a:t>Please call the school’s secretary to report absences from class and clinical</a:t>
            </a:r>
          </a:p>
          <a:p>
            <a:r>
              <a:rPr lang="en-US" dirty="0" smtClean="0"/>
              <a:t>Please remember to notify your preceptor as well when calling off absent from clinical</a:t>
            </a:r>
            <a:endParaRPr lang="en-US"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Quizzes and Tests</a:t>
            </a:r>
            <a:endParaRPr lang="en-US" dirty="0"/>
          </a:p>
        </p:txBody>
      </p:sp>
      <p:sp>
        <p:nvSpPr>
          <p:cNvPr id="3" name="Content Placeholder 2"/>
          <p:cNvSpPr>
            <a:spLocks noGrp="1"/>
          </p:cNvSpPr>
          <p:nvPr>
            <p:ph idx="1"/>
          </p:nvPr>
        </p:nvSpPr>
        <p:spPr/>
        <p:txBody>
          <a:bodyPr/>
          <a:lstStyle/>
          <a:p>
            <a:r>
              <a:rPr lang="en-US" dirty="0" smtClean="0"/>
              <a:t>Management Quizzes</a:t>
            </a:r>
          </a:p>
          <a:p>
            <a:pPr lvl="1"/>
            <a:r>
              <a:rPr lang="en-US" dirty="0" smtClean="0"/>
              <a:t>ATI Skills Modules</a:t>
            </a:r>
          </a:p>
          <a:p>
            <a:pPr lvl="1"/>
            <a:r>
              <a:rPr lang="en-US" dirty="0" smtClean="0"/>
              <a:t>IV Quizzes in Computer Lab</a:t>
            </a:r>
          </a:p>
          <a:p>
            <a:r>
              <a:rPr lang="en-US" dirty="0" smtClean="0"/>
              <a:t>Management Unit Tests</a:t>
            </a:r>
          </a:p>
          <a:p>
            <a:pPr lvl="1"/>
            <a:r>
              <a:rPr lang="en-US" dirty="0" smtClean="0"/>
              <a:t>3 total unit tests</a:t>
            </a:r>
          </a:p>
          <a:p>
            <a:pPr lvl="2"/>
            <a:r>
              <a:rPr lang="en-US" dirty="0" smtClean="0"/>
              <a:t>2 Unit Tests-scheduled on class calendar</a:t>
            </a:r>
          </a:p>
          <a:p>
            <a:pPr lvl="2"/>
            <a:r>
              <a:rPr lang="en-US" dirty="0" smtClean="0"/>
              <a:t>All weekly online discussions/activities grades will average together to equal one unit test grade</a:t>
            </a:r>
            <a:endParaRPr lang="en-US"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498080" cy="1143000"/>
          </a:xfrm>
        </p:spPr>
        <p:txBody>
          <a:bodyPr/>
          <a:lstStyle/>
          <a:p>
            <a:r>
              <a:rPr lang="en-US" dirty="0" smtClean="0"/>
              <a:t>Course Outline</a:t>
            </a:r>
            <a:endParaRPr lang="en-US" dirty="0"/>
          </a:p>
        </p:txBody>
      </p:sp>
      <p:sp>
        <p:nvSpPr>
          <p:cNvPr id="3" name="Content Placeholder 2"/>
          <p:cNvSpPr>
            <a:spLocks noGrp="1"/>
          </p:cNvSpPr>
          <p:nvPr>
            <p:ph idx="1"/>
          </p:nvPr>
        </p:nvSpPr>
        <p:spPr>
          <a:xfrm>
            <a:off x="1435608" y="2057400"/>
            <a:ext cx="7498080" cy="4191000"/>
          </a:xfrm>
        </p:spPr>
        <p:txBody>
          <a:bodyPr/>
          <a:lstStyle/>
          <a:p>
            <a:r>
              <a:rPr lang="en-US" dirty="0" smtClean="0"/>
              <a:t>Management Content</a:t>
            </a:r>
          </a:p>
          <a:p>
            <a:pPr lvl="1"/>
            <a:r>
              <a:rPr lang="en-US" dirty="0" smtClean="0"/>
              <a:t>Starts on page 30</a:t>
            </a:r>
          </a:p>
          <a:p>
            <a:pPr lvl="1"/>
            <a:r>
              <a:rPr lang="en-US" dirty="0" smtClean="0"/>
              <a:t>Assigned Readings in right column</a:t>
            </a:r>
          </a:p>
          <a:p>
            <a:pPr lvl="1"/>
            <a:r>
              <a:rPr lang="en-US" dirty="0" smtClean="0"/>
              <a:t>Course Outline is also located on Edvance360</a:t>
            </a:r>
            <a:endParaRPr lang="en-US"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Discussion</a:t>
            </a:r>
            <a:endParaRPr lang="en-US" dirty="0"/>
          </a:p>
        </p:txBody>
      </p:sp>
      <p:sp>
        <p:nvSpPr>
          <p:cNvPr id="3" name="Content Placeholder 2"/>
          <p:cNvSpPr>
            <a:spLocks noGrp="1"/>
          </p:cNvSpPr>
          <p:nvPr>
            <p:ph idx="1"/>
          </p:nvPr>
        </p:nvSpPr>
        <p:spPr/>
        <p:txBody>
          <a:bodyPr>
            <a:normAutofit/>
          </a:bodyPr>
          <a:lstStyle/>
          <a:p>
            <a:r>
              <a:rPr lang="en-US" dirty="0" smtClean="0"/>
              <a:t>There will be weekly 9 discussions throughout the semester</a:t>
            </a:r>
          </a:p>
          <a:p>
            <a:r>
              <a:rPr lang="en-US" dirty="0" smtClean="0"/>
              <a:t>Online Class Discussion is located in the Groups section of Edvance360</a:t>
            </a:r>
          </a:p>
          <a:p>
            <a:pPr lvl="1"/>
            <a:r>
              <a:rPr lang="en-US" dirty="0" smtClean="0"/>
              <a:t>Locate your group and answer the week’s assigned questions within the discussion section of your group</a:t>
            </a:r>
          </a:p>
          <a:p>
            <a:pPr lvl="1"/>
            <a:r>
              <a:rPr lang="en-US" dirty="0" smtClean="0"/>
              <a:t>Please follow the Lessons to know what assignment is due when. </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Discussion</a:t>
            </a:r>
            <a:endParaRPr lang="en-US" dirty="0"/>
          </a:p>
        </p:txBody>
      </p:sp>
      <p:sp>
        <p:nvSpPr>
          <p:cNvPr id="3" name="Content Placeholder 2"/>
          <p:cNvSpPr>
            <a:spLocks noGrp="1"/>
          </p:cNvSpPr>
          <p:nvPr>
            <p:ph idx="1"/>
          </p:nvPr>
        </p:nvSpPr>
        <p:spPr>
          <a:xfrm>
            <a:off x="990600" y="1447800"/>
            <a:ext cx="7943088" cy="5257800"/>
          </a:xfrm>
        </p:spPr>
        <p:txBody>
          <a:bodyPr>
            <a:normAutofit fontScale="92500" lnSpcReduction="20000"/>
          </a:bodyPr>
          <a:lstStyle/>
          <a:p>
            <a:r>
              <a:rPr lang="en-US" dirty="0" smtClean="0"/>
              <a:t>Please follow the 2012 Discussion Rubric when posting.</a:t>
            </a:r>
          </a:p>
          <a:p>
            <a:pPr lvl="1"/>
            <a:r>
              <a:rPr lang="en-US" dirty="0" smtClean="0"/>
              <a:t>The rubric will be used to grade all discussions</a:t>
            </a:r>
          </a:p>
          <a:p>
            <a:pPr lvl="1"/>
            <a:r>
              <a:rPr lang="en-US" dirty="0" smtClean="0"/>
              <a:t>Hard copy provided</a:t>
            </a:r>
          </a:p>
          <a:p>
            <a:pPr lvl="1"/>
            <a:r>
              <a:rPr lang="en-US" dirty="0" smtClean="0"/>
              <a:t>Also available on Edvance360 under Resources in the Discussion Rubric folder</a:t>
            </a:r>
          </a:p>
          <a:p>
            <a:pPr lvl="1"/>
            <a:r>
              <a:rPr lang="en-US" dirty="0" smtClean="0"/>
              <a:t>You will be completing regular discussion questions 6 out of the 9 discussion weeks</a:t>
            </a:r>
          </a:p>
          <a:p>
            <a:pPr lvl="1"/>
            <a:r>
              <a:rPr lang="en-US" dirty="0" smtClean="0"/>
              <a:t>Your original response is due by Friday at 0800 and your response to your peers is due by Saturday at noon for full credit.</a:t>
            </a:r>
          </a:p>
          <a:p>
            <a:pPr lvl="1"/>
            <a:r>
              <a:rPr lang="en-US" b="1" dirty="0" smtClean="0"/>
              <a:t>You will not be allowed to complete discussion after noon on Saturday</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Discussion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happens during the other 3 discussions throughout the semester?</a:t>
            </a:r>
          </a:p>
          <a:p>
            <a:pPr lvl="1"/>
            <a:r>
              <a:rPr lang="en-US" dirty="0" smtClean="0"/>
              <a:t>You will summarize discussion or do an evidence-based article review.</a:t>
            </a:r>
          </a:p>
          <a:p>
            <a:r>
              <a:rPr lang="en-US" dirty="0" smtClean="0"/>
              <a:t>How do I know when I am to summarize or do an evidence-based article review?</a:t>
            </a:r>
          </a:p>
          <a:p>
            <a:pPr lvl="1"/>
            <a:r>
              <a:rPr lang="en-US" dirty="0" smtClean="0"/>
              <a:t>The individuals assigned to review an article or summarize discussion will be listed within that week’s discussion</a:t>
            </a:r>
          </a:p>
          <a:p>
            <a:pPr lvl="1"/>
            <a:r>
              <a:rPr lang="en-US" dirty="0" smtClean="0"/>
              <a:t>A list is also available on Edvance360 under Resources</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SLIDEGUID" val="01957BB1C8604EFC8462A68AFBDB2B40"/>
  <p:tag name="SLIDEID" val="01957BB1C8604EFC8462A68AFBDB2B40"/>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Is not completing an online discussion or activity counted as an absence?"/>
  <p:tag name="ANSWERSALIAS" val="Yes|smicln|No|smicln|Only if I do not complete it by the end of the semester|smicln|If my computer crashes it is not counted as an absence as long as I tell Therese or Kelly by the next time we have class"/>
  <p:tag name="COUNTDOWNSECONDS" val="10"/>
  <p:tag name="TOTALRESPONSES" val="0"/>
  <p:tag name="VALUES" val="Correct|smicln|Incorrect|smicln|Incorrect|smicln|Incorrect"/>
  <p:tag name="RESPONSESGATHERED" val="False"/>
</p:tagLst>
</file>

<file path=ppt/tags/tag14.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183"/>
  <p:tag name="FONTSIZE" val="28"/>
  <p:tag name="BULLETTYPE" val="ppBulletArabicPeriod"/>
  <p:tag name="ANSWERTEXT" val="Yes&#10;No&#10;Only if I do not complete it by the end of the semester&#10;If my computer crashes it is not counted as an absence as long as I tell Therese or Kelly by the next time we have class"/>
</p:tagLst>
</file>

<file path=ppt/tags/tag15.xml><?xml version="1.0" encoding="utf-8"?>
<p:tagLst xmlns:a="http://schemas.openxmlformats.org/drawingml/2006/main" xmlns:r="http://schemas.openxmlformats.org/officeDocument/2006/relationships" xmlns:p="http://schemas.openxmlformats.org/presentationml/2006/main">
  <p:tag name="CDTYPE" val="Style_Clock"/>
  <p:tag name="STYLE" val="2"/>
  <p:tag name="CDTIMELEFT" val="10"/>
</p:tagLst>
</file>

<file path=ppt/tags/tag16.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17.xml><?xml version="1.0" encoding="utf-8"?>
<p:tagLst xmlns:a="http://schemas.openxmlformats.org/drawingml/2006/main" xmlns:r="http://schemas.openxmlformats.org/officeDocument/2006/relationships" xmlns:p="http://schemas.openxmlformats.org/presentationml/2006/main">
  <p:tag name="SLIDEGUID" val="C649531764E34CEF8508F78350A84B3B"/>
  <p:tag name="SLIDEID" val="C649531764E34CEF8508F78350A84B3B"/>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o should you contact if you are going to be absent from clinical?"/>
  <p:tag name="ANSWERSALIAS" val="Therese Bower|smicln|Administrative Secretary|smicln|Assigned Preceptor|smicln|Both the Administrative Secretary and Assigned Preceptor"/>
  <p:tag name="COUNTDOWNSECONDS" val="10"/>
  <p:tag name="VALUES" val="Incorrect|smicln|Incorrect|smicln|Incorrect|smicln|Correct"/>
  <p:tag name="RESPONSESGATHERED" val="False"/>
</p:tagLst>
</file>

<file path=ppt/tags/tag18.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114"/>
  <p:tag name="FONTSIZE" val="32"/>
  <p:tag name="BULLETTYPE" val="ppBulletArabicPeriod"/>
  <p:tag name="ANSWERTEXT" val="Therese Bower&#10;Administrative Secretary&#10;Assigned Preceptor&#10;Both the Administrative Secretary and Assigned Preceptor"/>
</p:tagLst>
</file>

<file path=ppt/tags/tag19.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CDTYPE" val="Style_Timer"/>
  <p:tag name="STYLE" val="3"/>
  <p:tag name="CDTIMELEFT" val="10"/>
</p:tagLst>
</file>

<file path=ppt/tags/tag21.xml><?xml version="1.0" encoding="utf-8"?>
<p:tagLst xmlns:a="http://schemas.openxmlformats.org/drawingml/2006/main" xmlns:r="http://schemas.openxmlformats.org/officeDocument/2006/relationships" xmlns:p="http://schemas.openxmlformats.org/presentationml/2006/main">
  <p:tag name="SLIDEGUID" val="D3CEA71AE2FD42F4AF00F6784E284CC9"/>
  <p:tag name="SLIDEID" val="D3CEA71AE2FD42F4AF00F6784E284CC9"/>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ere can you locate a copy of the different Discussion Rubrics?"/>
  <p:tag name="ANSWERSALIAS" val="In the library|smicln|On Edvance360|smicln|Call Kelly, she has a copy|smicln|Ask Deb, she has a copy"/>
  <p:tag name="COUNTDOWNSECONDS" val="10"/>
  <p:tag name="VALUES" val="Incorrect|smicln|Correct|smicln|Incorrect|smicln|Incorrect"/>
  <p:tag name="RESPONSESGATHERED" val="False"/>
</p:tagLst>
</file>

<file path=ppt/tags/tag22.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79"/>
  <p:tag name="FONTSIZE" val="32"/>
  <p:tag name="BULLETTYPE" val="ppBulletArabicPeriod"/>
  <p:tag name="ANSWERTEXT" val="In the library&#10;On Edvance360&#10;Call Kelly, she has a copy&#10;Ask Deb, she has a copy"/>
</p:tagLst>
</file>

<file path=ppt/tags/tag23.xml><?xml version="1.0" encoding="utf-8"?>
<p:tagLst xmlns:a="http://schemas.openxmlformats.org/drawingml/2006/main" xmlns:r="http://schemas.openxmlformats.org/officeDocument/2006/relationships" xmlns:p="http://schemas.openxmlformats.org/presentationml/2006/main">
  <p:tag name="CDTYPE" val="Style_Candle"/>
  <p:tag name="STYLE" val="5"/>
  <p:tag name="CDTIMELEFT" val="10"/>
</p:tagLst>
</file>

<file path=ppt/tags/tag24.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25.xml><?xml version="1.0" encoding="utf-8"?>
<p:tagLst xmlns:a="http://schemas.openxmlformats.org/drawingml/2006/main" xmlns:r="http://schemas.openxmlformats.org/officeDocument/2006/relationships" xmlns:p="http://schemas.openxmlformats.org/presentationml/2006/main">
  <p:tag name="SLIDEGUID" val="7263A7CA39E6488D859D959FFFEAB977"/>
  <p:tag name="SLIDEID" val="7263A7CA39E6488D859D959FFFEAB977"/>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You are having computer issues at 0200 on Friday the morning when your discussion response is due.  What should you do?"/>
  <p:tag name="COUNTDOWNSECONDS" val="10"/>
  <p:tag name="ANSWERSALIAS" val="Call or text Kelly or Therese immediately.|smicln|Email Kelly or Therese notifying them of the problem|smicln|Start to cry and yell at your computer and/or Edvance360|smicln| Call or text Kelly or Therese in the afternoon"/>
  <p:tag name="VALUES" val="Incorrect|smicln|Correct|smicln|Incorrect|smicln|Incorrect"/>
  <p:tag name="RESPONSESGATHERED" val="False"/>
</p:tagLst>
</file>

<file path=ppt/tags/tag26.xml><?xml version="1.0" encoding="utf-8"?>
<p:tagLst xmlns:a="http://schemas.openxmlformats.org/drawingml/2006/main" xmlns:r="http://schemas.openxmlformats.org/officeDocument/2006/relationships" xmlns:p="http://schemas.openxmlformats.org/presentationml/2006/main">
  <p:tag name="CDTYPE" val="Style_Letter"/>
  <p:tag name="STYLE" val="1"/>
  <p:tag name="CDTIMELEFT" val="10"/>
</p:tagLst>
</file>

<file path=ppt/tags/tag27.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200"/>
  <p:tag name="FONTSIZE" val="28"/>
  <p:tag name="BULLETTYPE" val="ppBulletArabicPeriod"/>
  <p:tag name="ANSWERTEXT" val="Call or text Kelly or Therese immediately.&#10;Email Kelly or Therese notifying them of the problem&#10;Start to cry and yell at your computer and/or Edvance360&#10; Call or text Kelly or Therese in the afternoon"/>
</p:tagLst>
</file>

<file path=ppt/tags/tag28.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29.xml><?xml version="1.0" encoding="utf-8"?>
<p:tagLst xmlns:a="http://schemas.openxmlformats.org/drawingml/2006/main" xmlns:r="http://schemas.openxmlformats.org/officeDocument/2006/relationships" xmlns:p="http://schemas.openxmlformats.org/presentationml/2006/main">
  <p:tag name="SLIDEGUID" val="72F1008596E64262A5660426417D1175"/>
  <p:tag name="SLIDEID" val="72F1008596E64262A5660426417D1175"/>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at is used to grade online discussion?"/>
  <p:tag name="ANSWERSALIAS" val="There is nothing.  You can write whatever you want.|smicln|Not sure|smicln|Online Discussion Rubric|smicln|Group 1 gets As, Group 2 gets Bs, Group 3 gets Cs, and Group 4 gets Ds"/>
  <p:tag name="COUNTDOWNSECONDS" val="10"/>
  <p:tag name="VALUES" val="Incorrect|smicln|Incorrect|smicln|Correct|smicln|Incorrect"/>
  <p:tag name="RESPONSESGATHERED"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156"/>
  <p:tag name="FONTSIZE" val="32"/>
  <p:tag name="BULLETTYPE" val="ppBulletArabicPeriod"/>
  <p:tag name="ANSWERTEXT" val="There is nothing.  You can write whatever you want.&#10;Not sure&#10;Online Discussion Rubric&#10;Group 1 gets As, Group 2 gets Bs, Group 3 gets Cs, and Group 4 gets Ds"/>
</p:tagLst>
</file>

<file path=ppt/tags/tag31.xml><?xml version="1.0" encoding="utf-8"?>
<p:tagLst xmlns:a="http://schemas.openxmlformats.org/drawingml/2006/main" xmlns:r="http://schemas.openxmlformats.org/officeDocument/2006/relationships" xmlns:p="http://schemas.openxmlformats.org/presentationml/2006/main">
  <p:tag name="CDTYPE" val="Style_Hourglass"/>
  <p:tag name="CDTIMELIMIT" val="10"/>
  <p:tag name="STYLE" val="4"/>
  <p:tag name="CDTIMELEFT" val="10"/>
</p:tagLst>
</file>

<file path=ppt/tags/tag32.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33.xml><?xml version="1.0" encoding="utf-8"?>
<p:tagLst xmlns:a="http://schemas.openxmlformats.org/drawingml/2006/main" xmlns:r="http://schemas.openxmlformats.org/officeDocument/2006/relationships" xmlns:p="http://schemas.openxmlformats.org/presentationml/2006/main">
  <p:tag name="SLIDEGUID" val="D26F085CA8AE4DC184A124F19D79B378"/>
  <p:tag name="SLIDEID" val="D26F085CA8AE4DC184A124F19D79B378"/>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How do you know when I will be summarizing discussion or writing and EBP article review?"/>
  <p:tag name="ANSWERSALIAS" val="You can choose to complete it whenever you want.|smicln|You do not need to complete them if you do not want to.|smicln|It is listed on the discussion for that week|smicln|It needs to be done every week"/>
  <p:tag name="COUNTDOWNSECONDS" val="10"/>
  <p:tag name="VALUES" val="Incorrect|smicln|Incorrect|smicln|Correct|smicln|Incorrect"/>
  <p:tag name="RESPONSESGATHERED" val="False"/>
</p:tagLst>
</file>

<file path=ppt/tags/tag34.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180"/>
  <p:tag name="FONTSIZE" val="28"/>
  <p:tag name="BULLETTYPE" val="ppBulletArabicPeriod"/>
  <p:tag name="ANSWERTEXT" val="You can choose to complete it whenever you want.&#10;You do not need to complete them if you do not want to.&#10;It is listed on the discussion for that week&#10;It needs to be done every week"/>
</p:tagLst>
</file>

<file path=ppt/tags/tag35.xml><?xml version="1.0" encoding="utf-8"?>
<p:tagLst xmlns:a="http://schemas.openxmlformats.org/drawingml/2006/main" xmlns:r="http://schemas.openxmlformats.org/officeDocument/2006/relationships" xmlns:p="http://schemas.openxmlformats.org/presentationml/2006/main">
  <p:tag name="CDTYPE" val="Style_Clock"/>
  <p:tag name="STYLE" val="2"/>
  <p:tag name="CDTIMELEFT" val="10"/>
</p:tagLst>
</file>

<file path=ppt/tags/tag36.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37.xml><?xml version="1.0" encoding="utf-8"?>
<p:tagLst xmlns:a="http://schemas.openxmlformats.org/drawingml/2006/main" xmlns:r="http://schemas.openxmlformats.org/officeDocument/2006/relationships" xmlns:p="http://schemas.openxmlformats.org/presentationml/2006/main">
  <p:tag name="SLIDEGUID" val="E77CC0C3C035470E84AA4811253D56B5"/>
  <p:tag name="SLIDEID" val="E77CC0C3C035470E84AA4811253D56B5"/>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COUNTDOWNSECONDS" val="10"/>
  <p:tag name="QUESTIONALIAS" val="How many words does your response to your peers need to be for full credit?"/>
  <p:tag name="ANSWERSALIAS" val="100 words|smicln|20 words|smicln|40 words|smicln|How ever many you want it to be"/>
  <p:tag name="VALUES" val="Incorrect|smicln|Incorrect|smicln|Correct|smicln|Incorrect"/>
  <p:tag name="RESPONSESGATHERED" val="False"/>
</p:tagLst>
</file>

<file path=ppt/tags/tag38.xml><?xml version="1.0" encoding="utf-8"?>
<p:tagLst xmlns:a="http://schemas.openxmlformats.org/drawingml/2006/main" xmlns:r="http://schemas.openxmlformats.org/officeDocument/2006/relationships" xmlns:p="http://schemas.openxmlformats.org/presentationml/2006/main">
  <p:tag name="CDTYPE" val="Style_Timer"/>
  <p:tag name="STYLE" val="3"/>
  <p:tag name="CDTIMELEFT" val="10"/>
</p:tagLst>
</file>

<file path=ppt/tags/tag39.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59"/>
  <p:tag name="FONTSIZE" val="32"/>
  <p:tag name="BULLETTYPE" val="ppBulletArabicPeriod"/>
  <p:tag name="ANSWERTEXT" val="100 words&#10;20 words&#10;40 words&#10;How ever many you want it to be"/>
</p:tagLst>
</file>

<file path=ppt/tags/tag41.xml><?xml version="1.0" encoding="utf-8"?>
<p:tagLst xmlns:a="http://schemas.openxmlformats.org/drawingml/2006/main" xmlns:r="http://schemas.openxmlformats.org/officeDocument/2006/relationships" xmlns:p="http://schemas.openxmlformats.org/presentationml/2006/main">
  <p:tag name="SLIDEGUID" val="ABC79BC5F7DD4F338263A2E5D83D191E"/>
  <p:tag name="SLIDEID" val="ABC79BC5F7DD4F338263A2E5D83D191E"/>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How many references do you need to use for your original discussion posting?"/>
  <p:tag name="ANSWERSALIAS" val="10 references|smicln|1 reference|smicln|2 references|smicln|As many as you like"/>
  <p:tag name="COUNTDOWNSECONDS" val="10"/>
  <p:tag name="VALUES" val="Incorrect|smicln|Incorrect|smicln|Correct|smicln|Incorrect"/>
  <p:tag name="RESPONSESGATHERED" val="False"/>
</p:tagLst>
</file>

<file path=ppt/tags/tag42.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58"/>
  <p:tag name="FONTSIZE" val="32"/>
  <p:tag name="BULLETTYPE" val="ppBulletArabicPeriod"/>
  <p:tag name="ANSWERTEXT" val="10 references&#10;1 reference&#10;2 references&#10;As many as you like"/>
</p:tagLst>
</file>

<file path=ppt/tags/tag43.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44.xml><?xml version="1.0" encoding="utf-8"?>
<p:tagLst xmlns:a="http://schemas.openxmlformats.org/drawingml/2006/main" xmlns:r="http://schemas.openxmlformats.org/officeDocument/2006/relationships" xmlns:p="http://schemas.openxmlformats.org/presentationml/2006/main">
  <p:tag name="CDTYPE" val="Style_Hourglass"/>
  <p:tag name="CDTIMELIMIT" val="10"/>
  <p:tag name="STYLE" val="4"/>
  <p:tag name="CDTIMELEFT" val="10"/>
</p:tagLst>
</file>

<file path=ppt/tags/tag45.xml><?xml version="1.0" encoding="utf-8"?>
<p:tagLst xmlns:a="http://schemas.openxmlformats.org/drawingml/2006/main" xmlns:r="http://schemas.openxmlformats.org/officeDocument/2006/relationships" xmlns:p="http://schemas.openxmlformats.org/presentationml/2006/main">
  <p:tag name="SLIDEGUID" val="B8A39A5CD3DB4A11A4849D2A6783B90D"/>
  <p:tag name="SLIDEID" val="B8A39A5CD3DB4A11A4849D2A6783B90D"/>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en is your original response to the discussion questions due?"/>
  <p:tag name="ANSWERSALIAS" val="Saturday at noon|smicln|Friday at 0800|smicln|Monday at 0800|smicln|By the end of the semester"/>
  <p:tag name="COUNTDOWNSECONDS" val="10"/>
  <p:tag name="VALUES" val="Incorrect|smicln|Correct|smicln|Incorrect|smicln|Incorrect"/>
  <p:tag name="RESPONSESGATHERED" val="False"/>
</p:tagLst>
</file>

<file path=ppt/tags/tag46.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73"/>
  <p:tag name="FONTSIZE" val="32"/>
  <p:tag name="BULLETTYPE" val="ppBulletArabicPeriod"/>
  <p:tag name="ANSWERTEXT" val="Saturday at noon&#10;Friday at 0800&#10;Monday at 0800&#10;By the end of the semester"/>
</p:tagLst>
</file>

<file path=ppt/tags/tag47.xml><?xml version="1.0" encoding="utf-8"?>
<p:tagLst xmlns:a="http://schemas.openxmlformats.org/drawingml/2006/main" xmlns:r="http://schemas.openxmlformats.org/officeDocument/2006/relationships" xmlns:p="http://schemas.openxmlformats.org/presentationml/2006/main">
  <p:tag name="CDTYPE" val="Style_Candle"/>
  <p:tag name="STYLE" val="5"/>
  <p:tag name="CDTIMELEFT" val="10"/>
</p:tagLst>
</file>

<file path=ppt/tags/tag48.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49.xml><?xml version="1.0" encoding="utf-8"?>
<p:tagLst xmlns:a="http://schemas.openxmlformats.org/drawingml/2006/main" xmlns:r="http://schemas.openxmlformats.org/officeDocument/2006/relationships" xmlns:p="http://schemas.openxmlformats.org/presentationml/2006/main">
  <p:tag name="SLIDEGUID" val="C46144F893194C809E247C13D8F66519"/>
  <p:tag name="SLIDEID" val="C46144F893194C809E247C13D8F66519"/>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How many times will you complete a discussion summary or EBP article summary throughout the semester?"/>
  <p:tag name="ANSWERSALIAS" val="As many times as Kelly and Therese want|smicln|Once|smicln|Not sure|smicln|Three times"/>
  <p:tag name="COUNTDOWNSECONDS" val="10"/>
  <p:tag name="RESPONSESGATHERED" val="False"/>
  <p:tag name="VALUES" val="Incorrect|smicln|Incorrect|smicln|Incorrect|smicln|Correct"/>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0.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65"/>
  <p:tag name="FONTSIZE" val="32"/>
  <p:tag name="BULLETTYPE" val="ppBulletArabicPeriod"/>
  <p:tag name="ANSWERTEXT" val="As many times as Kelly and Therese want&#10;Once&#10;Not sure&#10;Three times"/>
</p:tagLst>
</file>

<file path=ppt/tags/tag51.xml><?xml version="1.0" encoding="utf-8"?>
<p:tagLst xmlns:a="http://schemas.openxmlformats.org/drawingml/2006/main" xmlns:r="http://schemas.openxmlformats.org/officeDocument/2006/relationships" xmlns:p="http://schemas.openxmlformats.org/presentationml/2006/main">
  <p:tag name="CORSHAPE" val="True"/>
  <p:tag name="SHAPETYPE" val="3"/>
</p:tagLst>
</file>

<file path=ppt/tags/tag52.xml><?xml version="1.0" encoding="utf-8"?>
<p:tagLst xmlns:a="http://schemas.openxmlformats.org/drawingml/2006/main" xmlns:r="http://schemas.openxmlformats.org/officeDocument/2006/relationships" xmlns:p="http://schemas.openxmlformats.org/presentationml/2006/main">
  <p:tag name="CDTYPE" val="Style_BallDrop"/>
  <p:tag name="STYLE" val="0"/>
  <p:tag name="CDTIMELEFT" val="10"/>
</p:tagLst>
</file>

<file path=ppt/tags/tag5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326</TotalTime>
  <Words>1031</Words>
  <Application>Microsoft Office PowerPoint</Application>
  <PresentationFormat>On-screen Show (4:3)</PresentationFormat>
  <Paragraphs>138</Paragraphs>
  <Slides>22</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Solstice</vt:lpstr>
      <vt:lpstr>Chart</vt:lpstr>
      <vt:lpstr>NCA III Management  Orientation 2012</vt:lpstr>
      <vt:lpstr>When is Management Class</vt:lpstr>
      <vt:lpstr>Attendance</vt:lpstr>
      <vt:lpstr>Attendance</vt:lpstr>
      <vt:lpstr>Quizzes and Tests</vt:lpstr>
      <vt:lpstr>Course Outline</vt:lpstr>
      <vt:lpstr>Online Discussion</vt:lpstr>
      <vt:lpstr>Online Discussion</vt:lpstr>
      <vt:lpstr>Online Discussion</vt:lpstr>
      <vt:lpstr>Online Discussion</vt:lpstr>
      <vt:lpstr>Online Discussion</vt:lpstr>
      <vt:lpstr>Is not completing an online discussion or activity counted as an absence?</vt:lpstr>
      <vt:lpstr>Who should you contact if you are going to be absent from clinical?</vt:lpstr>
      <vt:lpstr>Where can you locate a copy of the different Discussion Rubrics?</vt:lpstr>
      <vt:lpstr>You are having computer issues at 0200 on Friday the morning when your discussion response is due.  What should you do?</vt:lpstr>
      <vt:lpstr>What is used to grade online discussion?</vt:lpstr>
      <vt:lpstr>How do you know when I will be summarizing discussion or writing and EBP article review?</vt:lpstr>
      <vt:lpstr>How many words does your response to your peers need to be for full credit?</vt:lpstr>
      <vt:lpstr>How many references do you need to use for your original discussion posting?</vt:lpstr>
      <vt:lpstr>When is your original response to the discussion questions due?</vt:lpstr>
      <vt:lpstr>How many times will you complete a discussion summary or EBP article summary throughout the semester?</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kammanniti</dc:creator>
  <cp:lastModifiedBy>tmwbower</cp:lastModifiedBy>
  <cp:revision>41</cp:revision>
  <dcterms:created xsi:type="dcterms:W3CDTF">2012-01-06T15:52:53Z</dcterms:created>
  <dcterms:modified xsi:type="dcterms:W3CDTF">2012-01-07T21:01:08Z</dcterms:modified>
</cp:coreProperties>
</file>