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7" r:id="rId23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F44CE97-730E-4931-9091-2F47756B1946}" type="datetimeFigureOut">
              <a:rPr lang="en-US" smtClean="0"/>
              <a:pPr/>
              <a:t>1/6/2012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7A10283-40BC-47D4-B2EC-45B2B2B63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oleObject" Target="../embeddings/oleObject1.bin"/><Relationship Id="rId2" Type="http://schemas.openxmlformats.org/officeDocument/2006/relationships/tags" Target="../tags/tag13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oleObject" Target="../embeddings/oleObject2.bin"/><Relationship Id="rId2" Type="http://schemas.openxmlformats.org/officeDocument/2006/relationships/tags" Target="../tags/tag17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7" Type="http://schemas.openxmlformats.org/officeDocument/2006/relationships/oleObject" Target="../embeddings/oleObject3.bin"/><Relationship Id="rId2" Type="http://schemas.openxmlformats.org/officeDocument/2006/relationships/tags" Target="../tags/tag21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tags" Target="../tags/tag26.xml"/><Relationship Id="rId7" Type="http://schemas.openxmlformats.org/officeDocument/2006/relationships/oleObject" Target="../embeddings/oleObject4.bin"/><Relationship Id="rId2" Type="http://schemas.openxmlformats.org/officeDocument/2006/relationships/tags" Target="../tags/tag25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7" Type="http://schemas.openxmlformats.org/officeDocument/2006/relationships/oleObject" Target="../embeddings/oleObject5.bin"/><Relationship Id="rId2" Type="http://schemas.openxmlformats.org/officeDocument/2006/relationships/tags" Target="../tags/tag29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7" Type="http://schemas.openxmlformats.org/officeDocument/2006/relationships/oleObject" Target="../embeddings/oleObject6.bin"/><Relationship Id="rId2" Type="http://schemas.openxmlformats.org/officeDocument/2006/relationships/tags" Target="../tags/tag33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7" Type="http://schemas.openxmlformats.org/officeDocument/2006/relationships/oleObject" Target="../embeddings/oleObject7.bin"/><Relationship Id="rId2" Type="http://schemas.openxmlformats.org/officeDocument/2006/relationships/tags" Target="../tags/tag37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40.xml"/><Relationship Id="rId4" Type="http://schemas.openxmlformats.org/officeDocument/2006/relationships/tags" Target="../tags/tag3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oleObject" Target="../embeddings/oleObject8.bin"/><Relationship Id="rId2" Type="http://schemas.openxmlformats.org/officeDocument/2006/relationships/tags" Target="../tags/tag41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oleObject" Target="../embeddings/oleObject9.bin"/><Relationship Id="rId2" Type="http://schemas.openxmlformats.org/officeDocument/2006/relationships/tags" Target="../tags/tag45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oleObject" Target="../embeddings/oleObject10.bin"/><Relationship Id="rId2" Type="http://schemas.openxmlformats.org/officeDocument/2006/relationships/tags" Target="../tags/tag49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371600" y="1524000"/>
            <a:ext cx="7406640" cy="2971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NCA III</a:t>
            </a:r>
            <a:br>
              <a:rPr lang="en-US" dirty="0" smtClean="0"/>
            </a:br>
            <a:r>
              <a:rPr lang="en-US" dirty="0" smtClean="0"/>
              <a:t>Management </a:t>
            </a:r>
            <a:br>
              <a:rPr lang="en-US" dirty="0" smtClean="0"/>
            </a:br>
            <a:r>
              <a:rPr lang="en-US" dirty="0" smtClean="0"/>
              <a:t>Orientation</a:t>
            </a:r>
            <a:br>
              <a:rPr lang="en-US" dirty="0" smtClean="0"/>
            </a:br>
            <a:r>
              <a:rPr lang="en-US" dirty="0" smtClean="0"/>
              <a:t>2012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714488" cy="5181600"/>
          </a:xfrm>
        </p:spPr>
        <p:txBody>
          <a:bodyPr/>
          <a:lstStyle/>
          <a:p>
            <a:r>
              <a:rPr lang="en-US" dirty="0" smtClean="0"/>
              <a:t>Follow the 2012 Discussion Summarizer Rubric when you are assigned to summarize discussion</a:t>
            </a:r>
          </a:p>
          <a:p>
            <a:pPr lvl="1"/>
            <a:r>
              <a:rPr lang="en-US" dirty="0" smtClean="0"/>
              <a:t>Hard copy provided</a:t>
            </a:r>
          </a:p>
          <a:p>
            <a:pPr lvl="1"/>
            <a:r>
              <a:rPr lang="en-US" dirty="0" smtClean="0"/>
              <a:t>Available online on Edvance360 under Resources in the Discussion Rubric folder</a:t>
            </a:r>
          </a:p>
          <a:p>
            <a:pPr lvl="1"/>
            <a:r>
              <a:rPr lang="en-US" dirty="0" smtClean="0"/>
              <a:t>The summary is due by Sunday at 0800 the week you are assigned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 2012 Evidence-based Article Reviewer Rubric</a:t>
            </a:r>
          </a:p>
          <a:p>
            <a:pPr lvl="1"/>
            <a:r>
              <a:rPr lang="en-US" dirty="0" smtClean="0"/>
              <a:t>Hard copy provided</a:t>
            </a:r>
          </a:p>
          <a:p>
            <a:pPr lvl="1"/>
            <a:r>
              <a:rPr lang="en-US" dirty="0" smtClean="0"/>
              <a:t>Available online on Edvance360 under Resources in the Discussion Rubric folder</a:t>
            </a:r>
          </a:p>
          <a:p>
            <a:pPr lvl="1"/>
            <a:r>
              <a:rPr lang="en-US" dirty="0" smtClean="0"/>
              <a:t>The review of the EBP article is due by Friday at 0800 the week you are assigned for full credit</a:t>
            </a:r>
          </a:p>
          <a:p>
            <a:pPr lvl="2"/>
            <a:r>
              <a:rPr lang="en-US" dirty="0" smtClean="0"/>
              <a:t>Summaries will be accepted until Saturday at noon though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228600" y="274637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Is not completing an online discussion or activity counted as an absence?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5486400" y="1651000"/>
          <a:ext cx="3594100" cy="3454400"/>
        </p:xfrm>
        <a:graphic>
          <a:graphicData uri="http://schemas.openxmlformats.org/presentationml/2006/ole">
            <p:oleObj spid="_x0000_s1026" name="Chart" r:id="rId7" imgW="4571989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990600" y="1600200"/>
            <a:ext cx="4648200" cy="48006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Yes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No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Only if I do not complete it by the end of the semester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If my computer crashes it is not counted as an absence as long as I tell Therese or Kelly by the next time we have class</a:t>
            </a:r>
            <a:endParaRPr lang="en-US" sz="2800" dirty="0"/>
          </a:p>
        </p:txBody>
      </p:sp>
      <p:grpSp>
        <p:nvGrpSpPr>
          <p:cNvPr id="8" name="Countdown"/>
          <p:cNvGrpSpPr/>
          <p:nvPr>
            <p:custDataLst>
              <p:tags r:id="rId4"/>
            </p:custDataLst>
          </p:nvPr>
        </p:nvGrpSpPr>
        <p:grpSpPr>
          <a:xfrm>
            <a:off x="7747000" y="6096000"/>
            <a:ext cx="1270000" cy="635000"/>
            <a:chOff x="7683500" y="5842000"/>
            <a:chExt cx="1270000" cy="635000"/>
          </a:xfrm>
        </p:grpSpPr>
        <p:sp>
          <p:nvSpPr>
            <p:cNvPr id="6" name="CDCube"/>
            <p:cNvSpPr/>
            <p:nvPr/>
          </p:nvSpPr>
          <p:spPr>
            <a:xfrm>
              <a:off x="7683500" y="5842000"/>
              <a:ext cx="1270000" cy="635000"/>
            </a:xfrm>
            <a:prstGeom prst="cube">
              <a:avLst/>
            </a:prstGeom>
            <a:solidFill>
              <a:srgbClr val="33333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DText"/>
            <p:cNvSpPr txBox="1"/>
            <p:nvPr/>
          </p:nvSpPr>
          <p:spPr>
            <a:xfrm>
              <a:off x="7785100" y="6045200"/>
              <a:ext cx="889000" cy="381000"/>
            </a:xfrm>
            <a:prstGeom prst="rect">
              <a:avLst/>
            </a:prstGeom>
            <a:solidFill>
              <a:srgbClr val="800000">
                <a:alpha val="50000"/>
              </a:srgbClr>
            </a:solidFill>
            <a:ln>
              <a:solidFill>
                <a:srgbClr val="000000"/>
              </a:solidFill>
            </a:ln>
          </p:spPr>
          <p:txBody>
            <a:bodyPr vert="horz" rtlCol="0" anchor="ctr" anchorCtr="1">
              <a:noAutofit/>
            </a:bodyPr>
            <a:lstStyle/>
            <a:p>
              <a:pPr algn="ctr"/>
              <a:r>
                <a:rPr lang="en-US" sz="2400" b="1" smtClean="0">
                  <a:solidFill>
                    <a:srgbClr val="FF0000"/>
                  </a:solidFill>
                  <a:latin typeface="Tahoma"/>
                </a:rPr>
                <a:t>:10</a:t>
              </a:r>
              <a:endParaRPr lang="en-US" sz="2400" b="1">
                <a:solidFill>
                  <a:srgbClr val="FF0000"/>
                </a:solidFill>
                <a:latin typeface="Tahoma"/>
              </a:endParaRPr>
            </a:p>
          </p:txBody>
        </p:sp>
        <p:cxnSp>
          <p:nvCxnSpPr>
            <p:cNvPr id="7" name="CDLine"/>
            <p:cNvCxnSpPr/>
            <p:nvPr/>
          </p:nvCxnSpPr>
          <p:spPr>
            <a:xfrm>
              <a:off x="8001000" y="5943600"/>
              <a:ext cx="508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CorShape1"/>
          <p:cNvSpPr/>
          <p:nvPr>
            <p:custDataLst>
              <p:tags r:id="rId5"/>
            </p:custDataLst>
          </p:nvPr>
        </p:nvSpPr>
        <p:spPr>
          <a:xfrm>
            <a:off x="-15240" y="1747520"/>
            <a:ext cx="304799" cy="3048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Who should you contact if you are going to be absent from clinical?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5257800" y="1651000"/>
          <a:ext cx="3822700" cy="3683000"/>
        </p:xfrm>
        <a:graphic>
          <a:graphicData uri="http://schemas.openxmlformats.org/presentationml/2006/ole">
            <p:oleObj spid="_x0000_s2050" name="Chart" r:id="rId7" imgW="4571989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066800" y="1600200"/>
            <a:ext cx="4114800" cy="48006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Therese Bower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Administrative Secretary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Assigned Preceptor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Both the Administrative Secretary and </a:t>
            </a:r>
            <a:r>
              <a:rPr lang="en-US" dirty="0" smtClean="0"/>
              <a:t>A</a:t>
            </a:r>
            <a:r>
              <a:rPr lang="en-US" dirty="0" smtClean="0"/>
              <a:t>ssigned Preceptor</a:t>
            </a:r>
            <a:endParaRPr lang="en-US" dirty="0"/>
          </a:p>
        </p:txBody>
      </p:sp>
      <p:sp>
        <p:nvSpPr>
          <p:cNvPr id="5" name="CorShape1"/>
          <p:cNvSpPr/>
          <p:nvPr>
            <p:custDataLst>
              <p:tags r:id="rId4"/>
            </p:custDataLst>
          </p:nvPr>
        </p:nvSpPr>
        <p:spPr>
          <a:xfrm>
            <a:off x="457200" y="4787391"/>
            <a:ext cx="685800" cy="851409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Countdown"/>
          <p:cNvGrpSpPr/>
          <p:nvPr>
            <p:custDataLst>
              <p:tags r:id="rId5"/>
            </p:custDataLst>
          </p:nvPr>
        </p:nvGrpSpPr>
        <p:grpSpPr>
          <a:xfrm>
            <a:off x="8382000" y="6096000"/>
            <a:ext cx="635000" cy="635000"/>
            <a:chOff x="8318500" y="6032500"/>
            <a:chExt cx="635000" cy="635000"/>
          </a:xfrm>
        </p:grpSpPr>
        <p:sp>
          <p:nvSpPr>
            <p:cNvPr id="7" name="CDShape"/>
            <p:cNvSpPr/>
            <p:nvPr/>
          </p:nvSpPr>
          <p:spPr>
            <a:xfrm>
              <a:off x="8318500" y="6032500"/>
              <a:ext cx="635000" cy="63500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DText"/>
            <p:cNvSpPr txBox="1"/>
            <p:nvPr/>
          </p:nvSpPr>
          <p:spPr>
            <a:xfrm>
              <a:off x="8318500" y="6032500"/>
              <a:ext cx="635000" cy="635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pPr algn="ctr"/>
              <a:r>
                <a:rPr lang="en-US" sz="2400" b="1" smtClean="0">
                  <a:latin typeface="Tahoma"/>
                </a:rPr>
                <a:t>10</a:t>
              </a:r>
              <a:endParaRPr lang="en-US" sz="2400" b="1"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can you locate a copy of the different Discussion Rubrics?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178300" cy="4700588"/>
        </p:xfrm>
        <a:graphic>
          <a:graphicData uri="http://schemas.openxmlformats.org/presentationml/2006/ole">
            <p:oleObj spid="_x0000_s3074" name="Chart" r:id="rId7" imgW="4571989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990600" y="1600200"/>
            <a:ext cx="3581400" cy="48006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In the library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On Edvance360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Call Kelly, she has a copy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Ask Deb, she has a copy</a:t>
            </a:r>
            <a:endParaRPr lang="en-US" dirty="0"/>
          </a:p>
        </p:txBody>
      </p:sp>
      <p:grpSp>
        <p:nvGrpSpPr>
          <p:cNvPr id="13" name="Countdown"/>
          <p:cNvGrpSpPr/>
          <p:nvPr>
            <p:custDataLst>
              <p:tags r:id="rId4"/>
            </p:custDataLst>
          </p:nvPr>
        </p:nvGrpSpPr>
        <p:grpSpPr>
          <a:xfrm>
            <a:off x="8220075" y="5321300"/>
            <a:ext cx="796925" cy="1409700"/>
            <a:chOff x="8194675" y="5283200"/>
            <a:chExt cx="796925" cy="1409700"/>
          </a:xfrm>
        </p:grpSpPr>
        <p:sp>
          <p:nvSpPr>
            <p:cNvPr id="12" name="CDCFrame"/>
            <p:cNvSpPr/>
            <p:nvPr/>
          </p:nvSpPr>
          <p:spPr>
            <a:xfrm>
              <a:off x="8420100" y="5803900"/>
              <a:ext cx="190500" cy="4191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CDWick"/>
            <p:cNvCxnSpPr/>
            <p:nvPr/>
          </p:nvCxnSpPr>
          <p:spPr>
            <a:xfrm>
              <a:off x="8509000" y="5676900"/>
              <a:ext cx="0" cy="127000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CDFlame"/>
            <p:cNvSpPr/>
            <p:nvPr/>
          </p:nvSpPr>
          <p:spPr>
            <a:xfrm rot="10800000">
              <a:off x="8445500" y="5283200"/>
              <a:ext cx="152400" cy="457200"/>
            </a:xfrm>
            <a:custGeom>
              <a:avLst/>
              <a:gdLst/>
              <a:ahLst/>
              <a:cxnLst/>
              <a:rect l="0" t="0" r="0" b="0"/>
              <a:pathLst>
                <a:path w="271528" h="625348">
                  <a:moveTo>
                    <a:pt x="128524" y="0"/>
                  </a:moveTo>
                  <a:cubicBezTo>
                    <a:pt x="241300" y="38100"/>
                    <a:pt x="217424" y="20573"/>
                    <a:pt x="271527" y="128523"/>
                  </a:cubicBezTo>
                  <a:cubicBezTo>
                    <a:pt x="258827" y="299973"/>
                    <a:pt x="249174" y="415797"/>
                    <a:pt x="100077" y="514350"/>
                  </a:cubicBezTo>
                  <a:cubicBezTo>
                    <a:pt x="96774" y="525398"/>
                    <a:pt x="76200" y="625347"/>
                    <a:pt x="57150" y="514350"/>
                  </a:cubicBezTo>
                  <a:cubicBezTo>
                    <a:pt x="53975" y="499998"/>
                    <a:pt x="66675" y="485647"/>
                    <a:pt x="71374" y="471423"/>
                  </a:cubicBezTo>
                  <a:cubicBezTo>
                    <a:pt x="52324" y="355600"/>
                    <a:pt x="66675" y="412750"/>
                    <a:pt x="28575" y="299973"/>
                  </a:cubicBezTo>
                  <a:cubicBezTo>
                    <a:pt x="19050" y="271398"/>
                    <a:pt x="0" y="214248"/>
                    <a:pt x="0" y="214248"/>
                  </a:cubicBezTo>
                  <a:cubicBezTo>
                    <a:pt x="17527" y="109473"/>
                    <a:pt x="28575" y="49148"/>
                    <a:pt x="128524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DStick"/>
            <p:cNvSpPr/>
            <p:nvPr/>
          </p:nvSpPr>
          <p:spPr>
            <a:xfrm>
              <a:off x="8420100" y="5803900"/>
              <a:ext cx="190500" cy="419100"/>
            </a:xfrm>
            <a:prstGeom prst="rect">
              <a:avLst/>
            </a:prstGeom>
            <a:gradFill flip="none" rotWithShape="1">
              <a:gsLst>
                <a:gs pos="0">
                  <a:srgbClr val="CEB966"/>
                </a:gs>
                <a:gs pos="100000">
                  <a:srgbClr val="FFFFFF"/>
                </a:gs>
              </a:gsLst>
              <a:lin ang="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CDHolder"/>
            <p:cNvSpPr/>
            <p:nvPr/>
          </p:nvSpPr>
          <p:spPr>
            <a:xfrm>
              <a:off x="8267700" y="6235700"/>
              <a:ext cx="482600" cy="317500"/>
            </a:xfrm>
            <a:prstGeom prst="hexagon">
              <a:avLst/>
            </a:prstGeom>
            <a:gradFill flip="none"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DBase"/>
            <p:cNvSpPr/>
            <p:nvPr/>
          </p:nvSpPr>
          <p:spPr>
            <a:xfrm rot="10800000">
              <a:off x="8242300" y="6565900"/>
              <a:ext cx="533400" cy="127000"/>
            </a:xfrm>
            <a:prstGeom prst="trapezoid">
              <a:avLst/>
            </a:prstGeom>
            <a:gradFill flip="none"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DRing"/>
            <p:cNvSpPr/>
            <p:nvPr/>
          </p:nvSpPr>
          <p:spPr>
            <a:xfrm>
              <a:off x="8737600" y="6261100"/>
              <a:ext cx="254000" cy="254000"/>
            </a:xfrm>
            <a:prstGeom prst="donut">
              <a:avLst/>
            </a:prstGeom>
            <a:gradFill flip="none"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CDText"/>
            <p:cNvSpPr txBox="1"/>
            <p:nvPr/>
          </p:nvSpPr>
          <p:spPr>
            <a:xfrm>
              <a:off x="8194675" y="6165850"/>
              <a:ext cx="635000" cy="3810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pPr algn="ctr"/>
              <a:r>
                <a:rPr lang="en-US" sz="2400" b="1" smtClean="0">
                  <a:latin typeface="Times New Roman"/>
                </a:rPr>
                <a:t>10</a:t>
              </a:r>
              <a:endParaRPr lang="en-US" sz="2400" b="1">
                <a:latin typeface="Times New Roman"/>
              </a:endParaRPr>
            </a:p>
          </p:txBody>
        </p:sp>
      </p:grpSp>
      <p:sp>
        <p:nvSpPr>
          <p:cNvPr id="14" name="CorShape1"/>
          <p:cNvSpPr/>
          <p:nvPr>
            <p:custDataLst>
              <p:tags r:id="rId5"/>
            </p:custDataLst>
          </p:nvPr>
        </p:nvSpPr>
        <p:spPr>
          <a:xfrm>
            <a:off x="472440" y="2349500"/>
            <a:ext cx="647699" cy="6477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228600" y="274637"/>
            <a:ext cx="86868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You are having computer issues at 0200 on Friday the morning when your discussion response is due.  What should you do?</a:t>
            </a:r>
            <a:endParaRPr lang="en-US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5410200" y="1600200"/>
          <a:ext cx="3492500" cy="3929063"/>
        </p:xfrm>
        <a:graphic>
          <a:graphicData uri="http://schemas.openxmlformats.org/presentationml/2006/ole">
            <p:oleObj spid="_x0000_s4098" name="Chart" r:id="rId7" imgW="4571989" imgH="5143584" progId="MSGraph.Chart.8">
              <p:embed followColorScheme="full"/>
            </p:oleObj>
          </a:graphicData>
        </a:graphic>
      </p:graphicFrame>
      <p:grpSp>
        <p:nvGrpSpPr>
          <p:cNvPr id="7" name="Countdown"/>
          <p:cNvGrpSpPr/>
          <p:nvPr>
            <p:custDataLst>
              <p:tags r:id="rId3"/>
            </p:custDataLst>
          </p:nvPr>
        </p:nvGrpSpPr>
        <p:grpSpPr>
          <a:xfrm>
            <a:off x="7696200" y="5791200"/>
            <a:ext cx="1079500" cy="825500"/>
            <a:chOff x="7747000" y="5715000"/>
            <a:chExt cx="1079500" cy="825500"/>
          </a:xfrm>
        </p:grpSpPr>
        <p:sp>
          <p:nvSpPr>
            <p:cNvPr id="6" name="CDScroll"/>
            <p:cNvSpPr/>
            <p:nvPr/>
          </p:nvSpPr>
          <p:spPr>
            <a:xfrm>
              <a:off x="7747000" y="5715000"/>
              <a:ext cx="1079500" cy="825500"/>
            </a:xfrm>
            <a:prstGeom prst="verticalScroll">
              <a:avLst/>
            </a:prstGeom>
            <a:blipFill>
              <a:blip r:embed="rId8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DText"/>
            <p:cNvSpPr txBox="1"/>
            <p:nvPr/>
          </p:nvSpPr>
          <p:spPr>
            <a:xfrm>
              <a:off x="7937500" y="5905500"/>
              <a:ext cx="698500" cy="5080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tx1"/>
              </a:solidFill>
            </a:ln>
          </p:spPr>
          <p:txBody>
            <a:bodyPr vert="horz" rtlCol="0" anchor="ctr" anchorCtr="1">
              <a:noAutofit/>
            </a:bodyPr>
            <a:lstStyle/>
            <a:p>
              <a:pPr algn="ctr"/>
              <a:r>
                <a:rPr lang="en-US" sz="3400" b="1" smtClean="0">
                  <a:latin typeface="Old English Text MT"/>
                </a:rPr>
                <a:t>10</a:t>
              </a:r>
              <a:endParaRPr lang="en-US" sz="3400" b="1" dirty="0">
                <a:latin typeface="Old English Text MT"/>
              </a:endParaRPr>
            </a:p>
          </p:txBody>
        </p: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990600" y="1600200"/>
            <a:ext cx="4419600" cy="48006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Call or text Kelly or Therese immediately.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Email Kelly or Therese notifying them of the problem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Start to cry and yell at your computer and/or Edvance360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 </a:t>
            </a:r>
            <a:r>
              <a:rPr lang="en-US" sz="2800" dirty="0" smtClean="0"/>
              <a:t>Call or text Kelly or Therese in the afternoon</a:t>
            </a:r>
            <a:endParaRPr lang="en-US" sz="2800" dirty="0"/>
          </a:p>
        </p:txBody>
      </p:sp>
      <p:sp>
        <p:nvSpPr>
          <p:cNvPr id="8" name="CorShape1"/>
          <p:cNvSpPr/>
          <p:nvPr>
            <p:custDataLst>
              <p:tags r:id="rId5"/>
            </p:custDataLst>
          </p:nvPr>
        </p:nvSpPr>
        <p:spPr>
          <a:xfrm>
            <a:off x="330200" y="2774526"/>
            <a:ext cx="825500" cy="8255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used to grade online discussion?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5840413" y="1646238"/>
          <a:ext cx="3230562" cy="3217862"/>
        </p:xfrm>
        <a:graphic>
          <a:graphicData uri="http://schemas.openxmlformats.org/presentationml/2006/ole">
            <p:oleObj spid="_x0000_s5122" name="Chart" r:id="rId7" imgW="3238481" imgH="3219498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990600" y="1600200"/>
            <a:ext cx="4800600" cy="48006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There is nothing.  You can write whatever you want.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Not sure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Online Discussion Rubric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Group 1 gets As, Group 2 gets Bs, Group 3 gets Cs, and Group 4 gets Ds</a:t>
            </a:r>
            <a:endParaRPr lang="en-US" dirty="0"/>
          </a:p>
        </p:txBody>
      </p:sp>
      <p:grpSp>
        <p:nvGrpSpPr>
          <p:cNvPr id="10" name="Countdown"/>
          <p:cNvGrpSpPr/>
          <p:nvPr>
            <p:custDataLst>
              <p:tags r:id="rId4"/>
            </p:custDataLst>
          </p:nvPr>
        </p:nvGrpSpPr>
        <p:grpSpPr>
          <a:xfrm>
            <a:off x="8178800" y="5216525"/>
            <a:ext cx="838200" cy="1514475"/>
            <a:chOff x="457200" y="5105400"/>
            <a:chExt cx="838200" cy="1514475"/>
          </a:xfrm>
        </p:grpSpPr>
        <p:sp>
          <p:nvSpPr>
            <p:cNvPr id="9" name="CDGlassBottom"/>
            <p:cNvSpPr/>
            <p:nvPr/>
          </p:nvSpPr>
          <p:spPr>
            <a:xfrm rot="16200000">
              <a:off x="676275" y="6134100"/>
              <a:ext cx="381000" cy="266700"/>
            </a:xfrm>
            <a:prstGeom prst="homePlate">
              <a:avLst/>
            </a:prstGeom>
            <a:solidFill>
              <a:schemeClr val="accent1">
                <a:alpha val="0"/>
              </a:schemeClr>
            </a:solidFill>
            <a:effectLst>
              <a:prstShdw prst="shdw14" dist="35921" dir="2700000">
                <a:scrgbClr r="0" g="0" b="0">
                  <a:alpha val="50000"/>
                </a:scrgbClr>
              </a:prst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DGlassTop"/>
            <p:cNvSpPr/>
            <p:nvPr/>
          </p:nvSpPr>
          <p:spPr>
            <a:xfrm rot="5400000">
              <a:off x="676275" y="5753100"/>
              <a:ext cx="381000" cy="266700"/>
            </a:xfrm>
            <a:prstGeom prst="homePlate">
              <a:avLst/>
            </a:prstGeom>
            <a:solidFill>
              <a:schemeClr val="accent1"/>
            </a:solidFill>
            <a:effectLst>
              <a:prstShdw prst="shdw14" dist="35921" dir="2700000">
                <a:scrgbClr r="0" g="0" b="0">
                  <a:alpha val="50000"/>
                </a:scrgbClr>
              </a:prst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DText"/>
            <p:cNvSpPr txBox="1"/>
            <p:nvPr/>
          </p:nvSpPr>
          <p:spPr>
            <a:xfrm>
              <a:off x="457200" y="5105400"/>
              <a:ext cx="838200" cy="519112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pPr algn="ctr"/>
              <a:r>
                <a:rPr lang="en-US" sz="2800" b="1" smtClean="0">
                  <a:latin typeface="Times New Roman"/>
                </a:rPr>
                <a:t>10</a:t>
              </a:r>
              <a:endParaRPr lang="en-US" sz="2800" b="1">
                <a:latin typeface="Times New Roman"/>
              </a:endParaRPr>
            </a:p>
          </p:txBody>
        </p:sp>
        <p:sp>
          <p:nvSpPr>
            <p:cNvPr id="6" name="CDCapTop"/>
            <p:cNvSpPr/>
            <p:nvPr/>
          </p:nvSpPr>
          <p:spPr>
            <a:xfrm>
              <a:off x="600075" y="5534025"/>
              <a:ext cx="533400" cy="152400"/>
            </a:xfrm>
            <a:prstGeom prst="trapezoid">
              <a:avLst/>
            </a:prstGeom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1"/>
              <a:tileRect/>
            </a:gradFill>
            <a:effectLst>
              <a:prstShdw prst="shdw14" dist="35921" dir="2700000">
                <a:scrgbClr r="0" g="0" b="0">
                  <a:alpha val="50000"/>
                </a:scrgbClr>
              </a:prst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DCapBottom"/>
            <p:cNvSpPr/>
            <p:nvPr/>
          </p:nvSpPr>
          <p:spPr>
            <a:xfrm rot="10800000">
              <a:off x="600075" y="6467475"/>
              <a:ext cx="533400" cy="152400"/>
            </a:xfrm>
            <a:prstGeom prst="trapezoid">
              <a:avLst/>
            </a:prstGeom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1"/>
              <a:tileRect/>
            </a:gradFill>
            <a:effectLst>
              <a:prstShdw prst="shdw14" dist="35921" dir="2700000">
                <a:scrgbClr r="0" g="0" b="0">
                  <a:alpha val="50000"/>
                </a:scrgbClr>
              </a:prst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CorShape1"/>
          <p:cNvSpPr/>
          <p:nvPr>
            <p:custDataLst>
              <p:tags r:id="rId5"/>
            </p:custDataLst>
          </p:nvPr>
        </p:nvSpPr>
        <p:spPr>
          <a:xfrm>
            <a:off x="472440" y="3910076"/>
            <a:ext cx="647699" cy="6477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304800" y="274637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you know when I will be summarizing discussion or writing and EBP article review?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6009922" y="1651000"/>
          <a:ext cx="3070578" cy="3454400"/>
        </p:xfrm>
        <a:graphic>
          <a:graphicData uri="http://schemas.openxmlformats.org/presentationml/2006/ole">
            <p:oleObj spid="_x0000_s6146" name="Chart" r:id="rId7" imgW="4571989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990600" y="1676400"/>
            <a:ext cx="4876800" cy="47244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You can choose to complete it whenever you want.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You do not need to complete them if you do not want to.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It is listed on the discussion for that week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sz="2800" dirty="0" smtClean="0"/>
              <a:t>It needs to be done every week</a:t>
            </a:r>
            <a:endParaRPr lang="en-US" sz="2800" dirty="0"/>
          </a:p>
        </p:txBody>
      </p:sp>
      <p:grpSp>
        <p:nvGrpSpPr>
          <p:cNvPr id="8" name="Countdown"/>
          <p:cNvGrpSpPr/>
          <p:nvPr>
            <p:custDataLst>
              <p:tags r:id="rId4"/>
            </p:custDataLst>
          </p:nvPr>
        </p:nvGrpSpPr>
        <p:grpSpPr>
          <a:xfrm>
            <a:off x="7747000" y="6096000"/>
            <a:ext cx="1270000" cy="635000"/>
            <a:chOff x="7683500" y="5842000"/>
            <a:chExt cx="1270000" cy="635000"/>
          </a:xfrm>
        </p:grpSpPr>
        <p:sp>
          <p:nvSpPr>
            <p:cNvPr id="6" name="CDCube"/>
            <p:cNvSpPr/>
            <p:nvPr/>
          </p:nvSpPr>
          <p:spPr>
            <a:xfrm>
              <a:off x="7683500" y="5842000"/>
              <a:ext cx="1270000" cy="635000"/>
            </a:xfrm>
            <a:prstGeom prst="cube">
              <a:avLst/>
            </a:prstGeom>
            <a:solidFill>
              <a:srgbClr val="33333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DText"/>
            <p:cNvSpPr txBox="1"/>
            <p:nvPr/>
          </p:nvSpPr>
          <p:spPr>
            <a:xfrm>
              <a:off x="7785100" y="6045200"/>
              <a:ext cx="889000" cy="381000"/>
            </a:xfrm>
            <a:prstGeom prst="rect">
              <a:avLst/>
            </a:prstGeom>
            <a:solidFill>
              <a:srgbClr val="800000">
                <a:alpha val="50000"/>
              </a:srgbClr>
            </a:solidFill>
            <a:ln>
              <a:solidFill>
                <a:srgbClr val="000000"/>
              </a:solidFill>
            </a:ln>
          </p:spPr>
          <p:txBody>
            <a:bodyPr vert="horz" rtlCol="0" anchor="ctr" anchorCtr="1">
              <a:noAutofit/>
            </a:bodyPr>
            <a:lstStyle/>
            <a:p>
              <a:pPr algn="ctr"/>
              <a:r>
                <a:rPr lang="en-US" sz="2400" b="1" smtClean="0">
                  <a:solidFill>
                    <a:srgbClr val="FF0000"/>
                  </a:solidFill>
                  <a:latin typeface="Tahoma"/>
                </a:rPr>
                <a:t>:10</a:t>
              </a:r>
              <a:endParaRPr lang="en-US" sz="2400" b="1">
                <a:solidFill>
                  <a:srgbClr val="FF0000"/>
                </a:solidFill>
                <a:latin typeface="Tahoma"/>
              </a:endParaRPr>
            </a:p>
          </p:txBody>
        </p:sp>
        <p:cxnSp>
          <p:nvCxnSpPr>
            <p:cNvPr id="7" name="CDLine"/>
            <p:cNvCxnSpPr/>
            <p:nvPr/>
          </p:nvCxnSpPr>
          <p:spPr>
            <a:xfrm>
              <a:off x="8001000" y="5943600"/>
              <a:ext cx="508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CorShape1"/>
          <p:cNvSpPr/>
          <p:nvPr>
            <p:custDataLst>
              <p:tags r:id="rId5"/>
            </p:custDataLst>
          </p:nvPr>
        </p:nvSpPr>
        <p:spPr>
          <a:xfrm>
            <a:off x="543559" y="4554050"/>
            <a:ext cx="558801" cy="5588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words does your response to your peers need to be for full credit?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4140200"/>
        </p:xfrm>
        <a:graphic>
          <a:graphicData uri="http://schemas.openxmlformats.org/presentationml/2006/ole">
            <p:oleObj spid="_x0000_s7170" name="Chart" r:id="rId7" imgW="4571989" imgH="5143584" progId="MSGraph.Chart.8">
              <p:embed followColorScheme="full"/>
            </p:oleObj>
          </a:graphicData>
        </a:graphic>
      </p:graphicFrame>
      <p:grpSp>
        <p:nvGrpSpPr>
          <p:cNvPr id="7" name="Countdown"/>
          <p:cNvGrpSpPr/>
          <p:nvPr>
            <p:custDataLst>
              <p:tags r:id="rId3"/>
            </p:custDataLst>
          </p:nvPr>
        </p:nvGrpSpPr>
        <p:grpSpPr>
          <a:xfrm>
            <a:off x="8382000" y="6096000"/>
            <a:ext cx="635000" cy="635000"/>
            <a:chOff x="8318500" y="6032500"/>
            <a:chExt cx="635000" cy="635000"/>
          </a:xfrm>
        </p:grpSpPr>
        <p:sp>
          <p:nvSpPr>
            <p:cNvPr id="6" name="CDShape"/>
            <p:cNvSpPr/>
            <p:nvPr/>
          </p:nvSpPr>
          <p:spPr>
            <a:xfrm>
              <a:off x="8318500" y="6032500"/>
              <a:ext cx="635000" cy="63500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DText"/>
            <p:cNvSpPr txBox="1"/>
            <p:nvPr/>
          </p:nvSpPr>
          <p:spPr>
            <a:xfrm>
              <a:off x="8318500" y="6032500"/>
              <a:ext cx="635000" cy="635000"/>
            </a:xfrm>
            <a:prstGeom prst="rect">
              <a:avLst/>
            </a:prstGeom>
            <a:noFill/>
          </p:spPr>
          <p:txBody>
            <a:bodyPr vert="horz" rtlCol="0" anchor="ctr" anchorCtr="1">
              <a:noAutofit/>
            </a:bodyPr>
            <a:lstStyle/>
            <a:p>
              <a:pPr algn="ctr"/>
              <a:r>
                <a:rPr lang="en-US" sz="2400" b="1" smtClean="0">
                  <a:latin typeface="Tahoma"/>
                </a:rPr>
                <a:t>10</a:t>
              </a:r>
              <a:endParaRPr lang="en-US" sz="2400" b="1">
                <a:latin typeface="Tahoma"/>
              </a:endParaRPr>
            </a:p>
          </p:txBody>
        </p:sp>
      </p:grpSp>
      <p:sp>
        <p:nvSpPr>
          <p:cNvPr id="10" name="CorShape1"/>
          <p:cNvSpPr/>
          <p:nvPr>
            <p:custDataLst>
              <p:tags r:id="rId4"/>
            </p:custDataLst>
          </p:nvPr>
        </p:nvSpPr>
        <p:spPr>
          <a:xfrm>
            <a:off x="782319" y="2913549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1066800" y="1676400"/>
            <a:ext cx="3505200" cy="47244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100 words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20 words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40 words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How ever many you want it to be</a:t>
            </a:r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153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references do you need to use for your original discussion posting?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3606800"/>
        </p:xfrm>
        <a:graphic>
          <a:graphicData uri="http://schemas.openxmlformats.org/presentationml/2006/ole">
            <p:oleObj spid="_x0000_s8194" name="Chart" r:id="rId7" imgW="4571989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990600" y="1905000"/>
            <a:ext cx="3581400" cy="44958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10 references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1 reference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2 references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As many as you like</a:t>
            </a:r>
            <a:endParaRPr lang="en-US" dirty="0"/>
          </a:p>
        </p:txBody>
      </p:sp>
      <p:sp>
        <p:nvSpPr>
          <p:cNvPr id="5" name="CorShape1"/>
          <p:cNvSpPr/>
          <p:nvPr>
            <p:custDataLst>
              <p:tags r:id="rId4"/>
            </p:custDataLst>
          </p:nvPr>
        </p:nvSpPr>
        <p:spPr>
          <a:xfrm>
            <a:off x="706119" y="3142149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Countdown"/>
          <p:cNvGrpSpPr/>
          <p:nvPr>
            <p:custDataLst>
              <p:tags r:id="rId5"/>
            </p:custDataLst>
          </p:nvPr>
        </p:nvGrpSpPr>
        <p:grpSpPr>
          <a:xfrm>
            <a:off x="8178800" y="5216525"/>
            <a:ext cx="838200" cy="1514475"/>
            <a:chOff x="457200" y="5105400"/>
            <a:chExt cx="838200" cy="1514475"/>
          </a:xfrm>
        </p:grpSpPr>
        <p:sp>
          <p:nvSpPr>
            <p:cNvPr id="10" name="CDGlassBottom"/>
            <p:cNvSpPr/>
            <p:nvPr/>
          </p:nvSpPr>
          <p:spPr>
            <a:xfrm rot="16200000">
              <a:off x="676275" y="6134100"/>
              <a:ext cx="381000" cy="266700"/>
            </a:xfrm>
            <a:prstGeom prst="homePlate">
              <a:avLst/>
            </a:prstGeom>
            <a:solidFill>
              <a:schemeClr val="accent1">
                <a:alpha val="0"/>
              </a:schemeClr>
            </a:solidFill>
            <a:effectLst>
              <a:prstShdw prst="shdw14" dist="35921" dir="2700000">
                <a:scrgbClr r="0" g="0" b="0">
                  <a:alpha val="50000"/>
                </a:scrgbClr>
              </a:prst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DGlassTop"/>
            <p:cNvSpPr/>
            <p:nvPr/>
          </p:nvSpPr>
          <p:spPr>
            <a:xfrm rot="5400000">
              <a:off x="676275" y="5753100"/>
              <a:ext cx="381000" cy="266700"/>
            </a:xfrm>
            <a:prstGeom prst="homePlate">
              <a:avLst/>
            </a:prstGeom>
            <a:solidFill>
              <a:schemeClr val="accent1"/>
            </a:solidFill>
            <a:effectLst>
              <a:prstShdw prst="shdw14" dist="35921" dir="2700000">
                <a:scrgbClr r="0" g="0" b="0">
                  <a:alpha val="50000"/>
                </a:scrgbClr>
              </a:prst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DText"/>
            <p:cNvSpPr txBox="1"/>
            <p:nvPr/>
          </p:nvSpPr>
          <p:spPr>
            <a:xfrm>
              <a:off x="457200" y="5105400"/>
              <a:ext cx="838200" cy="519112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pPr algn="ctr"/>
              <a:r>
                <a:rPr lang="en-US" sz="2800" b="1" smtClean="0">
                  <a:latin typeface="Times New Roman"/>
                </a:rPr>
                <a:t>10</a:t>
              </a:r>
              <a:endParaRPr lang="en-US" sz="2800" b="1">
                <a:latin typeface="Times New Roman"/>
              </a:endParaRPr>
            </a:p>
          </p:txBody>
        </p:sp>
        <p:sp>
          <p:nvSpPr>
            <p:cNvPr id="7" name="CDCapTop"/>
            <p:cNvSpPr/>
            <p:nvPr/>
          </p:nvSpPr>
          <p:spPr>
            <a:xfrm>
              <a:off x="600075" y="5534025"/>
              <a:ext cx="533400" cy="152400"/>
            </a:xfrm>
            <a:prstGeom prst="trapezoid">
              <a:avLst/>
            </a:prstGeom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1"/>
              <a:tileRect/>
            </a:gradFill>
            <a:effectLst>
              <a:prstShdw prst="shdw14" dist="35921" dir="2700000">
                <a:scrgbClr r="0" g="0" b="0">
                  <a:alpha val="50000"/>
                </a:scrgbClr>
              </a:prst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CDCapBottom"/>
            <p:cNvSpPr/>
            <p:nvPr/>
          </p:nvSpPr>
          <p:spPr>
            <a:xfrm rot="10800000">
              <a:off x="600075" y="6467475"/>
              <a:ext cx="533400" cy="152400"/>
            </a:xfrm>
            <a:prstGeom prst="trapezoid">
              <a:avLst/>
            </a:prstGeom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1"/>
              <a:tileRect/>
            </a:gradFill>
            <a:effectLst>
              <a:prstShdw prst="shdw14" dist="35921" dir="2700000">
                <a:scrgbClr r="0" g="0" b="0">
                  <a:alpha val="50000"/>
                </a:scrgbClr>
              </a:prst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is Management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 to the NCA III Class Calendar for class days and times</a:t>
            </a:r>
          </a:p>
          <a:p>
            <a:pPr lvl="2"/>
            <a:r>
              <a:rPr lang="en-US" dirty="0" smtClean="0"/>
              <a:t>Scheduled Thursdays and Fridays throughout the semester</a:t>
            </a:r>
          </a:p>
          <a:p>
            <a:r>
              <a:rPr lang="en-US" dirty="0" smtClean="0"/>
              <a:t>Weekly online activities</a:t>
            </a:r>
          </a:p>
          <a:p>
            <a:pPr lvl="2"/>
            <a:r>
              <a:rPr lang="en-US" dirty="0" smtClean="0"/>
              <a:t>OYO Chapters due dates are placed on the class calendar</a:t>
            </a:r>
          </a:p>
          <a:p>
            <a:pPr lvl="2"/>
            <a:r>
              <a:rPr lang="en-US" dirty="0" smtClean="0"/>
              <a:t>Please follow Lessons in Edvance360 for due dates on all other chapters</a:t>
            </a:r>
          </a:p>
          <a:p>
            <a:pPr lvl="3"/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When is your original response to the discussion questions due?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4572000" cy="3606800"/>
        </p:xfrm>
        <a:graphic>
          <a:graphicData uri="http://schemas.openxmlformats.org/presentationml/2006/ole">
            <p:oleObj spid="_x0000_s9218" name="Chart" r:id="rId7" imgW="4571989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066800" y="1600200"/>
            <a:ext cx="3505200" cy="48006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Saturday at noon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Friday at 0800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Monday at 0800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By the end of the semester</a:t>
            </a:r>
            <a:endParaRPr lang="en-US" dirty="0"/>
          </a:p>
        </p:txBody>
      </p:sp>
      <p:grpSp>
        <p:nvGrpSpPr>
          <p:cNvPr id="13" name="Countdown"/>
          <p:cNvGrpSpPr/>
          <p:nvPr>
            <p:custDataLst>
              <p:tags r:id="rId4"/>
            </p:custDataLst>
          </p:nvPr>
        </p:nvGrpSpPr>
        <p:grpSpPr>
          <a:xfrm>
            <a:off x="8220075" y="5321300"/>
            <a:ext cx="796925" cy="1409700"/>
            <a:chOff x="8194675" y="5283200"/>
            <a:chExt cx="796925" cy="1409700"/>
          </a:xfrm>
        </p:grpSpPr>
        <p:sp>
          <p:nvSpPr>
            <p:cNvPr id="12" name="CDCFrame"/>
            <p:cNvSpPr/>
            <p:nvPr/>
          </p:nvSpPr>
          <p:spPr>
            <a:xfrm>
              <a:off x="8420100" y="5803900"/>
              <a:ext cx="190500" cy="4191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CDWick"/>
            <p:cNvCxnSpPr/>
            <p:nvPr/>
          </p:nvCxnSpPr>
          <p:spPr>
            <a:xfrm>
              <a:off x="8509000" y="5676900"/>
              <a:ext cx="0" cy="127000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CDFlame"/>
            <p:cNvSpPr/>
            <p:nvPr/>
          </p:nvSpPr>
          <p:spPr>
            <a:xfrm rot="10800000">
              <a:off x="8445500" y="5283200"/>
              <a:ext cx="152400" cy="457200"/>
            </a:xfrm>
            <a:custGeom>
              <a:avLst/>
              <a:gdLst/>
              <a:ahLst/>
              <a:cxnLst/>
              <a:rect l="0" t="0" r="0" b="0"/>
              <a:pathLst>
                <a:path w="271528" h="625348">
                  <a:moveTo>
                    <a:pt x="128524" y="0"/>
                  </a:moveTo>
                  <a:cubicBezTo>
                    <a:pt x="241300" y="38100"/>
                    <a:pt x="217424" y="20573"/>
                    <a:pt x="271527" y="128523"/>
                  </a:cubicBezTo>
                  <a:cubicBezTo>
                    <a:pt x="258827" y="299973"/>
                    <a:pt x="249174" y="415797"/>
                    <a:pt x="100077" y="514350"/>
                  </a:cubicBezTo>
                  <a:cubicBezTo>
                    <a:pt x="96774" y="525398"/>
                    <a:pt x="76200" y="625347"/>
                    <a:pt x="57150" y="514350"/>
                  </a:cubicBezTo>
                  <a:cubicBezTo>
                    <a:pt x="53975" y="499998"/>
                    <a:pt x="66675" y="485647"/>
                    <a:pt x="71374" y="471423"/>
                  </a:cubicBezTo>
                  <a:cubicBezTo>
                    <a:pt x="52324" y="355600"/>
                    <a:pt x="66675" y="412750"/>
                    <a:pt x="28575" y="299973"/>
                  </a:cubicBezTo>
                  <a:cubicBezTo>
                    <a:pt x="19050" y="271398"/>
                    <a:pt x="0" y="214248"/>
                    <a:pt x="0" y="214248"/>
                  </a:cubicBezTo>
                  <a:cubicBezTo>
                    <a:pt x="17527" y="109473"/>
                    <a:pt x="28575" y="49148"/>
                    <a:pt x="128524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DStick"/>
            <p:cNvSpPr/>
            <p:nvPr/>
          </p:nvSpPr>
          <p:spPr>
            <a:xfrm>
              <a:off x="8420100" y="5803900"/>
              <a:ext cx="190500" cy="419100"/>
            </a:xfrm>
            <a:prstGeom prst="rect">
              <a:avLst/>
            </a:prstGeom>
            <a:gradFill flip="none" rotWithShape="1">
              <a:gsLst>
                <a:gs pos="0">
                  <a:srgbClr val="CEB966"/>
                </a:gs>
                <a:gs pos="100000">
                  <a:srgbClr val="FFFFFF"/>
                </a:gs>
              </a:gsLst>
              <a:lin ang="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CDHolder"/>
            <p:cNvSpPr/>
            <p:nvPr/>
          </p:nvSpPr>
          <p:spPr>
            <a:xfrm>
              <a:off x="8267700" y="6235700"/>
              <a:ext cx="482600" cy="317500"/>
            </a:xfrm>
            <a:prstGeom prst="hexagon">
              <a:avLst/>
            </a:prstGeom>
            <a:gradFill flip="none"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DBase"/>
            <p:cNvSpPr/>
            <p:nvPr/>
          </p:nvSpPr>
          <p:spPr>
            <a:xfrm rot="10800000">
              <a:off x="8242300" y="6565900"/>
              <a:ext cx="533400" cy="127000"/>
            </a:xfrm>
            <a:prstGeom prst="trapezoid">
              <a:avLst/>
            </a:prstGeom>
            <a:gradFill flip="none"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DRing"/>
            <p:cNvSpPr/>
            <p:nvPr/>
          </p:nvSpPr>
          <p:spPr>
            <a:xfrm>
              <a:off x="8737600" y="6261100"/>
              <a:ext cx="254000" cy="254000"/>
            </a:xfrm>
            <a:prstGeom prst="donut">
              <a:avLst/>
            </a:prstGeom>
            <a:gradFill flip="none"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CDText"/>
            <p:cNvSpPr txBox="1"/>
            <p:nvPr/>
          </p:nvSpPr>
          <p:spPr>
            <a:xfrm>
              <a:off x="8194675" y="6165850"/>
              <a:ext cx="635000" cy="381000"/>
            </a:xfrm>
            <a:prstGeom prst="rect">
              <a:avLst/>
            </a:prstGeom>
            <a:noFill/>
          </p:spPr>
          <p:txBody>
            <a:bodyPr vert="horz" rtlCol="0">
              <a:noAutofit/>
            </a:bodyPr>
            <a:lstStyle/>
            <a:p>
              <a:pPr algn="ctr"/>
              <a:r>
                <a:rPr lang="en-US" sz="2400" b="1" smtClean="0">
                  <a:latin typeface="Times New Roman"/>
                </a:rPr>
                <a:t>10</a:t>
              </a:r>
              <a:endParaRPr lang="en-US" sz="2400" b="1">
                <a:latin typeface="Times New Roman"/>
              </a:endParaRPr>
            </a:p>
          </p:txBody>
        </p:sp>
      </p:grpSp>
      <p:sp>
        <p:nvSpPr>
          <p:cNvPr id="14" name="CorShape1"/>
          <p:cNvSpPr/>
          <p:nvPr>
            <p:custDataLst>
              <p:tags r:id="rId5"/>
            </p:custDataLst>
          </p:nvPr>
        </p:nvSpPr>
        <p:spPr>
          <a:xfrm>
            <a:off x="782319" y="2739813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many times will you complete a discussion summary or EBP article summary throughout the semester?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/>
        </p:nvGraphicFramePr>
        <p:xfrm>
          <a:off x="4508500" y="1651000"/>
          <a:ext cx="3721100" cy="5143500"/>
        </p:xfrm>
        <a:graphic>
          <a:graphicData uri="http://schemas.openxmlformats.org/presentationml/2006/ole">
            <p:oleObj spid="_x0000_s10242" name="Chart" r:id="rId7" imgW="4571989" imgH="5143584" progId="MSGraph.Chart.8">
              <p:embed followColorScheme="full"/>
            </p:oleObj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990600" y="1828800"/>
            <a:ext cx="3581400" cy="4572000"/>
          </a:xfrm>
        </p:spPr>
        <p:txBody>
          <a:bodyPr>
            <a:noAutofit/>
          </a:bodyPr>
          <a:lstStyle/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As many times as Kelly and Therese want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Once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Not sure</a:t>
            </a:r>
          </a:p>
          <a:p>
            <a:pPr marL="596646" indent="-514350">
              <a:spcBef>
                <a:spcPct val="20000"/>
              </a:spcBef>
              <a:buFont typeface="Wingdings 2"/>
              <a:buAutoNum type="arabicPeriod"/>
            </a:pPr>
            <a:r>
              <a:rPr lang="en-US" dirty="0" smtClean="0"/>
              <a:t>Three times</a:t>
            </a:r>
            <a:endParaRPr lang="en-US" dirty="0"/>
          </a:p>
        </p:txBody>
      </p:sp>
      <p:sp>
        <p:nvSpPr>
          <p:cNvPr id="5" name="CorShape1"/>
          <p:cNvSpPr/>
          <p:nvPr>
            <p:custDataLst>
              <p:tags r:id="rId4"/>
            </p:custDataLst>
          </p:nvPr>
        </p:nvSpPr>
        <p:spPr>
          <a:xfrm>
            <a:off x="706119" y="4626525"/>
            <a:ext cx="355600" cy="355600"/>
          </a:xfrm>
          <a:prstGeom prst="smileyFace">
            <a:avLst/>
          </a:prstGeom>
          <a:solidFill>
            <a:srgbClr val="FFFF00"/>
          </a:solidFill>
          <a:effectLst>
            <a:prstShdw prst="shdw14" dist="35921" dir="2700000">
              <a:scrgbClr r="0" g="0" b="0">
                <a:alpha val="50000"/>
              </a:scrgbClr>
            </a:prst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Countdown"/>
          <p:cNvGrpSpPr/>
          <p:nvPr>
            <p:custDataLst>
              <p:tags r:id="rId5"/>
            </p:custDataLst>
          </p:nvPr>
        </p:nvGrpSpPr>
        <p:grpSpPr>
          <a:xfrm>
            <a:off x="8001000" y="2676108"/>
            <a:ext cx="1143000" cy="3223042"/>
            <a:chOff x="7764932" y="1308099"/>
            <a:chExt cx="1580030" cy="4406901"/>
          </a:xfrm>
        </p:grpSpPr>
        <p:cxnSp>
          <p:nvCxnSpPr>
            <p:cNvPr id="7" name="CDLine"/>
            <p:cNvCxnSpPr/>
            <p:nvPr/>
          </p:nvCxnSpPr>
          <p:spPr>
            <a:xfrm>
              <a:off x="8572500" y="1905000"/>
              <a:ext cx="0" cy="3810000"/>
            </a:xfrm>
            <a:prstGeom prst="line">
              <a:avLst/>
            </a:prstGeom>
            <a:ln w="635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DBall"/>
            <p:cNvSpPr/>
            <p:nvPr/>
          </p:nvSpPr>
          <p:spPr>
            <a:xfrm>
              <a:off x="7764932" y="1308099"/>
              <a:ext cx="1580030" cy="1193801"/>
            </a:xfrm>
            <a:prstGeom prst="star24">
              <a:avLst/>
            </a:prstGeom>
            <a:gradFill flip="none" rotWithShape="1">
              <a:gsLst>
                <a:gs pos="100000">
                  <a:srgbClr val="932968"/>
                </a:gs>
                <a:gs pos="0">
                  <a:srgbClr val="FFFFFF"/>
                </a:gs>
              </a:gsLst>
              <a:path path="rect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  <a:latin typeface="Tahoma"/>
                </a:rPr>
                <a:t>10</a:t>
              </a:r>
              <a:endParaRPr lang="en-US" b="1">
                <a:solidFill>
                  <a:srgbClr val="000000"/>
                </a:solidFill>
                <a:latin typeface="Tahoma"/>
              </a:endParaRPr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1027" name="Picture 3" descr="C:\Users\Owner\AppData\Local\Microsoft\Windows\Temporary Internet Files\Content.IE5\B6NOVSCP\MC90043441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1600200"/>
            <a:ext cx="3886200" cy="437197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Please remember to follow the Attendance Policy and Student Accountability Flow Sheet</a:t>
            </a:r>
          </a:p>
          <a:p>
            <a:r>
              <a:rPr lang="en-US" dirty="0" smtClean="0"/>
              <a:t>Participation in weekly online discussion/activities is required</a:t>
            </a:r>
          </a:p>
          <a:p>
            <a:pPr lvl="1"/>
            <a:r>
              <a:rPr lang="en-US" dirty="0" smtClean="0"/>
              <a:t>If you fail to participate in online discussion one week, you will be counted as absent</a:t>
            </a:r>
          </a:p>
          <a:p>
            <a:pPr lvl="1"/>
            <a:r>
              <a:rPr lang="en-US" dirty="0" smtClean="0"/>
              <a:t>You will receive a zero for any missed online lessons</a:t>
            </a:r>
          </a:p>
          <a:p>
            <a:r>
              <a:rPr lang="en-US" dirty="0" smtClean="0"/>
              <a:t>You may miss </a:t>
            </a:r>
            <a:r>
              <a:rPr lang="en-US" b="1" dirty="0" smtClean="0"/>
              <a:t>ONE</a:t>
            </a:r>
            <a:r>
              <a:rPr lang="en-US" dirty="0" smtClean="0"/>
              <a:t> Management class day and </a:t>
            </a:r>
            <a:r>
              <a:rPr lang="en-US" b="1" dirty="0" smtClean="0"/>
              <a:t>ONE</a:t>
            </a:r>
            <a:r>
              <a:rPr lang="en-US" dirty="0" smtClean="0"/>
              <a:t> online Management lesson over the semester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you have any issues posting online assignments notify faculty as issue is occurring </a:t>
            </a:r>
            <a:r>
              <a:rPr lang="en-US" b="1" dirty="0" smtClean="0"/>
              <a:t>NOT ON THE VERY NEXT CLASS Day</a:t>
            </a:r>
            <a:endParaRPr lang="en-US" dirty="0" smtClean="0"/>
          </a:p>
          <a:p>
            <a:r>
              <a:rPr lang="en-US" dirty="0" smtClean="0"/>
              <a:t>Please call the school’s secretary to report absences from class and clinical</a:t>
            </a:r>
          </a:p>
          <a:p>
            <a:r>
              <a:rPr lang="en-US" dirty="0" smtClean="0"/>
              <a:t>Please remember to notify your preceptor as well when calling off absent from clinical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Quizzes and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Management Quizzes</a:t>
            </a:r>
          </a:p>
          <a:p>
            <a:pPr lvl="1"/>
            <a:r>
              <a:rPr lang="en-US" dirty="0" smtClean="0"/>
              <a:t>ATI Skills Modules</a:t>
            </a:r>
          </a:p>
          <a:p>
            <a:pPr lvl="1"/>
            <a:r>
              <a:rPr lang="en-US" dirty="0" smtClean="0"/>
              <a:t>IV Quizzes in Computer Lab</a:t>
            </a:r>
          </a:p>
          <a:p>
            <a:r>
              <a:rPr lang="en-US" dirty="0" smtClean="0"/>
              <a:t>Management Unit Tests</a:t>
            </a:r>
          </a:p>
          <a:p>
            <a:pPr lvl="1"/>
            <a:r>
              <a:rPr lang="en-US" dirty="0" smtClean="0"/>
              <a:t>3 total unit tests</a:t>
            </a:r>
          </a:p>
          <a:p>
            <a:pPr lvl="2"/>
            <a:r>
              <a:rPr lang="en-US" dirty="0" smtClean="0"/>
              <a:t>2 Unit Tests-scheduled on class calendar</a:t>
            </a:r>
          </a:p>
          <a:p>
            <a:pPr lvl="2"/>
            <a:r>
              <a:rPr lang="en-US" dirty="0" smtClean="0"/>
              <a:t>All weekly online discussions/activities grades will average together to equal one unit test grade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498080" cy="1143000"/>
          </a:xfrm>
        </p:spPr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057400"/>
            <a:ext cx="7498080" cy="4191000"/>
          </a:xfrm>
        </p:spPr>
        <p:txBody>
          <a:bodyPr/>
          <a:lstStyle/>
          <a:p>
            <a:r>
              <a:rPr lang="en-US" dirty="0" smtClean="0"/>
              <a:t>Management Content</a:t>
            </a:r>
          </a:p>
          <a:p>
            <a:pPr lvl="1"/>
            <a:r>
              <a:rPr lang="en-US" dirty="0" smtClean="0"/>
              <a:t>Starts on page 30</a:t>
            </a:r>
          </a:p>
          <a:p>
            <a:pPr lvl="1"/>
            <a:r>
              <a:rPr lang="en-US" dirty="0" smtClean="0"/>
              <a:t>Assigned Readings in right column</a:t>
            </a:r>
          </a:p>
          <a:p>
            <a:pPr lvl="1"/>
            <a:r>
              <a:rPr lang="en-US" dirty="0" smtClean="0"/>
              <a:t>Course Outline is also located on Edvance360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will be weekly 9 discussions throughout the semester</a:t>
            </a:r>
          </a:p>
          <a:p>
            <a:r>
              <a:rPr lang="en-US" dirty="0" smtClean="0"/>
              <a:t>Online Class Discussion is located in the Groups section of Edvance360</a:t>
            </a:r>
          </a:p>
          <a:p>
            <a:pPr lvl="1"/>
            <a:r>
              <a:rPr lang="en-US" dirty="0" smtClean="0"/>
              <a:t>Locate your group and answer the week’s assigned questions within the discussion section of your group</a:t>
            </a:r>
          </a:p>
          <a:p>
            <a:pPr lvl="1"/>
            <a:r>
              <a:rPr lang="en-US" dirty="0" smtClean="0"/>
              <a:t>Please follow the Lessons to know what assignment is due when.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Please follow the 2012 Discussion Rubric when posting.</a:t>
            </a:r>
          </a:p>
          <a:p>
            <a:pPr lvl="1"/>
            <a:r>
              <a:rPr lang="en-US" dirty="0" smtClean="0"/>
              <a:t>The rubric will be used to grade all discussions</a:t>
            </a:r>
          </a:p>
          <a:p>
            <a:pPr lvl="1"/>
            <a:r>
              <a:rPr lang="en-US" dirty="0" smtClean="0"/>
              <a:t>Hard copy provided</a:t>
            </a:r>
          </a:p>
          <a:p>
            <a:pPr lvl="1"/>
            <a:r>
              <a:rPr lang="en-US" dirty="0" smtClean="0"/>
              <a:t>Also available on Edvance360 under Resources in the Discussion Rubric folder</a:t>
            </a:r>
          </a:p>
          <a:p>
            <a:pPr lvl="1"/>
            <a:r>
              <a:rPr lang="en-US" dirty="0" smtClean="0"/>
              <a:t>You will be completing regular discussion questions 6 out of the 9 discussion weeks</a:t>
            </a:r>
          </a:p>
          <a:p>
            <a:pPr lvl="1"/>
            <a:r>
              <a:rPr lang="en-US" dirty="0" smtClean="0"/>
              <a:t>Your original response is due by Friday at 0800 and your response to your peers is due by Saturday at noon for full credit.</a:t>
            </a:r>
          </a:p>
          <a:p>
            <a:pPr lvl="1"/>
            <a:r>
              <a:rPr lang="en-US" b="1" dirty="0" smtClean="0"/>
              <a:t>You will not be allowed to complete discussion after noon on Saturday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happens during the other 3 discussions throughout the semester?</a:t>
            </a:r>
          </a:p>
          <a:p>
            <a:pPr lvl="1"/>
            <a:r>
              <a:rPr lang="en-US" dirty="0" smtClean="0"/>
              <a:t>You will summarize discussion or do an evidence-based article review.</a:t>
            </a:r>
          </a:p>
          <a:p>
            <a:r>
              <a:rPr lang="en-US" dirty="0" smtClean="0"/>
              <a:t>How do I know when I am to summarize or do an evidence-based article review?</a:t>
            </a:r>
          </a:p>
          <a:p>
            <a:pPr lvl="1"/>
            <a:r>
              <a:rPr lang="en-US" dirty="0" smtClean="0"/>
              <a:t>The individuals assigned to review an article or summarize discussion will be listed within that week’s discussion</a:t>
            </a:r>
          </a:p>
          <a:p>
            <a:pPr lvl="1"/>
            <a:r>
              <a:rPr lang="en-US" dirty="0" smtClean="0"/>
              <a:t>A list is also available on Edvance360 under Resources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01957BB1C8604EFC8462A68AFBDB2B40"/>
  <p:tag name="SLIDEID" val="01957BB1C8604EFC8462A68AFBDB2B40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Is not completing an online discussion or activity counted as an absence?"/>
  <p:tag name="ANSWERSALIAS" val="Yes|smicln|No|smicln|Only if I do not complete it by the end of the semester|smicln|If my computer crashes it is not counted as an absence as long as I tell Therese or Kelly by the next time we have class"/>
  <p:tag name="COUNTDOWNSECONDS" val="10"/>
  <p:tag name="TOTALRESPONSES" val="0"/>
  <p:tag name="VALUES" val="Correct|smicln|Incorrect|smicln|Incorrect|smicln|Incorrect"/>
  <p:tag name="RESPONSESGATHERED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83"/>
  <p:tag name="FONTSIZE" val="28"/>
  <p:tag name="BULLETTYPE" val="ppBulletArabicPeriod"/>
  <p:tag name="ANSWERTEXT" val="Yes&#10;No&#10;Only if I do not complete it by the end of the semester&#10;If my computer crashes it is not counted as an absence as long as I tell Therese or Kelly by the next time we have clas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Clock"/>
  <p:tag name="STYLE" val="2"/>
  <p:tag name="CDTIMELEFT" val="1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C649531764E34CEF8508F78350A84B3B"/>
  <p:tag name="SLIDEID" val="C649531764E34CEF8508F78350A84B3B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o should you contact if you are going to be absent from clinical?"/>
  <p:tag name="ANSWERSALIAS" val="Therese Bower|smicln|Administrative Secretary|smicln|Assigned Preceptor|smicln|Both the Administrative Secretary and Assigned Preceptor"/>
  <p:tag name="COUNTDOWNSECONDS" val="10"/>
  <p:tag name="VALUES" val="Incorrect|smicln|Incorrect|smicln|Incorrect|smicln|Correct"/>
  <p:tag name="RESPONSESGATHERED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14"/>
  <p:tag name="FONTSIZE" val="32"/>
  <p:tag name="BULLETTYPE" val="ppBulletArabicPeriod"/>
  <p:tag name="ANSWERTEXT" val="Therese Bower&#10;Administrative Secretary&#10;Assigned Preceptor&#10;Both the Administrative Secretary and Assigned Preceptor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Timer"/>
  <p:tag name="STYLE" val="3"/>
  <p:tag name="CDTIMELEFT" val="1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D3CEA71AE2FD42F4AF00F6784E284CC9"/>
  <p:tag name="SLIDEID" val="D3CEA71AE2FD42F4AF00F6784E284CC9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ere can you locate a copy of the different Discussion Rubrics?"/>
  <p:tag name="ANSWERSALIAS" val="In the library|smicln|On Edvance360|smicln|Call Kelly, she has a copy|smicln|Ask Deb, she has a copy"/>
  <p:tag name="COUNTDOWNSECONDS" val="10"/>
  <p:tag name="VALUES" val="Incorrect|smicln|Correct|smicln|Incorrect|smicln|Incorrect"/>
  <p:tag name="RESPONSESGATHERED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79"/>
  <p:tag name="FONTSIZE" val="32"/>
  <p:tag name="BULLETTYPE" val="ppBulletArabicPeriod"/>
  <p:tag name="ANSWERTEXT" val="In the library&#10;On Edvance360&#10;Call Kelly, she has a copy&#10;Ask Deb, she has a copy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Candle"/>
  <p:tag name="STYLE" val="5"/>
  <p:tag name="CDTIMELEFT" val="1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263A7CA39E6488D859D959FFFEAB977"/>
  <p:tag name="SLIDEID" val="7263A7CA39E6488D859D959FFFEAB977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You are having computer issues at 0200 on Friday the morning when your discussion response is due.  What should you do?"/>
  <p:tag name="COUNTDOWNSECONDS" val="10"/>
  <p:tag name="ANSWERSALIAS" val="Call or text Kelly or Therese immediately.|smicln|Email Kelly or Therese notifying them of the problem|smicln|Start to cry and yell at your computer and/or Edvance360|smicln| Call or text Kelly or Therese in the afternoon"/>
  <p:tag name="VALUES" val="Incorrect|smicln|Correct|smicln|Incorrect|smicln|Incorrect"/>
  <p:tag name="RESPONSESGATHERED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Letter"/>
  <p:tag name="STYLE" val="1"/>
  <p:tag name="CDTIMELEFT" val="1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200"/>
  <p:tag name="FONTSIZE" val="28"/>
  <p:tag name="BULLETTYPE" val="ppBulletArabicPeriod"/>
  <p:tag name="ANSWERTEXT" val="Call or text Kelly or Therese immediately.&#10;Email Kelly or Therese notifying them of the problem&#10;Start to cry and yell at your computer and/or Edvance360&#10; Call or text Kelly or Therese in the afterno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2F1008596E64262A5660426417D1175"/>
  <p:tag name="SLIDEID" val="72F1008596E64262A5660426417D117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at is used to grade online discussion?"/>
  <p:tag name="ANSWERSALIAS" val="There is nothing.  You can write whatever you want.|smicln|Not sure|smicln|Online Discussion Rubric|smicln|Group 1 gets As, Group 2 gets Bs, Group 3 gets Cs, and Group 4 gets Ds"/>
  <p:tag name="COUNTDOWNSECONDS" val="10"/>
  <p:tag name="VALUES" val="Incorrect|smicln|Incorrect|smicln|Correct|smicln|Incorrect"/>
  <p:tag name="RESPONSESGATHERED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56"/>
  <p:tag name="FONTSIZE" val="32"/>
  <p:tag name="BULLETTYPE" val="ppBulletArabicPeriod"/>
  <p:tag name="ANSWERTEXT" val="There is nothing.  You can write whatever you want.&#10;Not sure&#10;Online Discussion Rubric&#10;Group 1 gets As, Group 2 gets Bs, Group 3 gets Cs, and Group 4 gets D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Hourglass"/>
  <p:tag name="CDTIMELIMIT" val="10"/>
  <p:tag name="STYLE" val="4"/>
  <p:tag name="CDTIMELEFT" val="1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D26F085CA8AE4DC184A124F19D79B378"/>
  <p:tag name="SLIDEID" val="D26F085CA8AE4DC184A124F19D79B378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How do you know when I will be summarizing discussion or writing and EBP article review?"/>
  <p:tag name="ANSWERSALIAS" val="You can choose to complete it whenever you want.|smicln|You do not need to complete them if you do not want to.|smicln|It is listed on the discussion for that week|smicln|It needs to be done every week"/>
  <p:tag name="COUNTDOWNSECONDS" val="10"/>
  <p:tag name="VALUES" val="Incorrect|smicln|Incorrect|smicln|Correct|smicln|Incorrect"/>
  <p:tag name="RESPONSESGATHERED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80"/>
  <p:tag name="FONTSIZE" val="28"/>
  <p:tag name="BULLETTYPE" val="ppBulletArabicPeriod"/>
  <p:tag name="ANSWERTEXT" val="You can choose to complete it whenever you want.&#10;You do not need to complete them if you do not want to.&#10;It is listed on the discussion for that week&#10;It needs to be done every week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Clock"/>
  <p:tag name="STYLE" val="2"/>
  <p:tag name="CDTIMELEFT" val="1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E77CC0C3C035470E84AA4811253D56B5"/>
  <p:tag name="SLIDEID" val="E77CC0C3C035470E84AA4811253D56B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COUNTDOWNSECONDS" val="10"/>
  <p:tag name="QUESTIONALIAS" val="How many words does your response to your peers need to be for full credit?"/>
  <p:tag name="ANSWERSALIAS" val="100 words|smicln|20 words|smicln|40 words|smicln|How ever many you want it to be"/>
  <p:tag name="VALUES" val="Incorrect|smicln|Incorrect|smicln|Correct|smicln|Incorrect"/>
  <p:tag name="RESPONSESGATHERED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Timer"/>
  <p:tag name="STYLE" val="3"/>
  <p:tag name="CDTIMELEFT" val="1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59"/>
  <p:tag name="FONTSIZE" val="32"/>
  <p:tag name="BULLETTYPE" val="ppBulletArabicPeriod"/>
  <p:tag name="ANSWERTEXT" val="100 words&#10;20 words&#10;40 words&#10;How ever many you want it to b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ABC79BC5F7DD4F338263A2E5D83D191E"/>
  <p:tag name="SLIDEID" val="ABC79BC5F7DD4F338263A2E5D83D191E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How many references do you need to use for your original discussion posting?"/>
  <p:tag name="ANSWERSALIAS" val="10 references|smicln|1 reference|smicln|2 references|smicln|As many as you like"/>
  <p:tag name="COUNTDOWNSECONDS" val="10"/>
  <p:tag name="VALUES" val="Incorrect|smicln|Incorrect|smicln|Correct|smicln|Incorrect"/>
  <p:tag name="RESPONSESGATHERED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58"/>
  <p:tag name="FONTSIZE" val="32"/>
  <p:tag name="BULLETTYPE" val="ppBulletArabicPeriod"/>
  <p:tag name="ANSWERTEXT" val="10 references&#10;1 reference&#10;2 references&#10;As many as you lik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Hourglass"/>
  <p:tag name="CDTIMELIMIT" val="10"/>
  <p:tag name="STYLE" val="4"/>
  <p:tag name="CDTIMELEFT" val="1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B8A39A5CD3DB4A11A4849D2A6783B90D"/>
  <p:tag name="SLIDEID" val="B8A39A5CD3DB4A11A4849D2A6783B90D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en is your original response to the discussion questions due?"/>
  <p:tag name="ANSWERSALIAS" val="Saturday at noon|smicln|Friday at 0800|smicln|Monday at 0800|smicln|By the end of the semester"/>
  <p:tag name="COUNTDOWNSECONDS" val="10"/>
  <p:tag name="VALUES" val="Incorrect|smicln|Correct|smicln|Incorrect|smicln|Incorrect"/>
  <p:tag name="RESPONSESGATHERED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73"/>
  <p:tag name="FONTSIZE" val="32"/>
  <p:tag name="BULLETTYPE" val="ppBulletArabicPeriod"/>
  <p:tag name="ANSWERTEXT" val="Saturday at noon&#10;Friday at 0800&#10;Monday at 0800&#10;By the end of the semeste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Candle"/>
  <p:tag name="STYLE" val="5"/>
  <p:tag name="CDTIMELEFT" val="1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C46144F893194C809E247C13D8F66519"/>
  <p:tag name="SLIDEID" val="C46144F893194C809E247C13D8F66519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How many times will you complete a discussion summary or EBP article summary throughout the semester?"/>
  <p:tag name="ANSWERSALIAS" val="As many times as Kelly and Therese want|smicln|Once|smicln|Not sure|smicln|Three times"/>
  <p:tag name="COUNTDOWNSECONDS" val="10"/>
  <p:tag name="RESPONSESGATHERED" val="False"/>
  <p:tag name="VALUES" val="Incorrect|smicln|Incorrect|smicln|Incorrect|smicln|Correc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65"/>
  <p:tag name="FONTSIZE" val="32"/>
  <p:tag name="BULLETTYPE" val="ppBulletArabicPeriod"/>
  <p:tag name="ANSWERTEXT" val="As many times as Kelly and Therese want&#10;Once&#10;Not sure&#10;Three times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BallDrop"/>
  <p:tag name="STYLE" val="0"/>
  <p:tag name="CDTIMELEFT" val="1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312</TotalTime>
  <Words>911</Words>
  <Application>Microsoft Office PowerPoint</Application>
  <PresentationFormat>On-screen Show (4:3)</PresentationFormat>
  <Paragraphs>121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Solstice</vt:lpstr>
      <vt:lpstr>Microsoft Graph Chart</vt:lpstr>
      <vt:lpstr>NCA III Management  Orientation 2012</vt:lpstr>
      <vt:lpstr>When is Management Class</vt:lpstr>
      <vt:lpstr>Attendance</vt:lpstr>
      <vt:lpstr>Attendance</vt:lpstr>
      <vt:lpstr>Quizzes and Tests</vt:lpstr>
      <vt:lpstr>Course Outline</vt:lpstr>
      <vt:lpstr>Online Discussion</vt:lpstr>
      <vt:lpstr>Online Discussion</vt:lpstr>
      <vt:lpstr>Online Discussion</vt:lpstr>
      <vt:lpstr>Online Discussion</vt:lpstr>
      <vt:lpstr>Online Discussion</vt:lpstr>
      <vt:lpstr>Is not completing an online discussion or activity counted as an absence?</vt:lpstr>
      <vt:lpstr>Who should you contact if you are going to be absent from clinical?</vt:lpstr>
      <vt:lpstr>Where can you locate a copy of the different Discussion Rubrics?</vt:lpstr>
      <vt:lpstr>You are having computer issues at 0200 on Friday the morning when your discussion response is due.  What should you do?</vt:lpstr>
      <vt:lpstr>What is used to grade online discussion?</vt:lpstr>
      <vt:lpstr>How do you know when I will be summarizing discussion or writing and EBP article review?</vt:lpstr>
      <vt:lpstr>How many words does your response to your peers need to be for full credit?</vt:lpstr>
      <vt:lpstr>How many references do you need to use for your original discussion posting?</vt:lpstr>
      <vt:lpstr>When is your original response to the discussion questions due?</vt:lpstr>
      <vt:lpstr>How many times will you complete a discussion summary or EBP article summary throughout the semester?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kammanniti</dc:creator>
  <cp:lastModifiedBy>kammanniti</cp:lastModifiedBy>
  <cp:revision>39</cp:revision>
  <dcterms:created xsi:type="dcterms:W3CDTF">2012-01-06T15:52:53Z</dcterms:created>
  <dcterms:modified xsi:type="dcterms:W3CDTF">2012-01-06T21:06:59Z</dcterms:modified>
</cp:coreProperties>
</file>