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61" r:id="rId3"/>
    <p:sldId id="258" r:id="rId4"/>
    <p:sldId id="262" r:id="rId5"/>
    <p:sldId id="264" r:id="rId6"/>
    <p:sldId id="266" r:id="rId7"/>
    <p:sldId id="259" r:id="rId8"/>
    <p:sldId id="268" r:id="rId9"/>
    <p:sldId id="269" r:id="rId10"/>
    <p:sldId id="270" r:id="rId11"/>
    <p:sldId id="260" r:id="rId12"/>
    <p:sldId id="267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2DCEC-C1EC-494B-943E-2C9314A56214}" type="datetimeFigureOut">
              <a:rPr lang="en-US" smtClean="0"/>
              <a:t>4/7/2013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E1AAF-347B-46DA-BCD8-A040DFCFEC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554AC-B196-43A0-8557-0C9FBB61BC5D}" type="datetimeFigureOut">
              <a:rPr lang="en-US" smtClean="0"/>
              <a:pPr/>
              <a:t>4/7/2013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FDF58-36B9-4823-94E4-340FF08803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Macular Degeneration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Chronic eye disease that causes vision loss in the	 center of your field of vision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 </a:t>
            </a:r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Patient at risk for developing advanced AMD should consider vitamin and mineral supplements</a:t>
            </a:r>
          </a:p>
          <a:p>
            <a:r>
              <a:rPr lang="en-US" dirty="0" smtClean="0"/>
              <a:t>Smoking cessation</a:t>
            </a:r>
          </a:p>
          <a:p>
            <a:pPr lvl="1"/>
            <a:r>
              <a:rPr lang="en-US" dirty="0" smtClean="0"/>
              <a:t>Helps slow the progression of dry AMD</a:t>
            </a:r>
          </a:p>
          <a:p>
            <a:r>
              <a:rPr lang="en-US" dirty="0" smtClean="0"/>
              <a:t>Corticosteroid</a:t>
            </a:r>
          </a:p>
          <a:p>
            <a:pPr lvl="1"/>
            <a:r>
              <a:rPr lang="en-US" dirty="0" smtClean="0"/>
              <a:t>Injected directly into vitreous cavity, slow release  deposits under the conjunctiva are currently under investigation for treatment options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Visual acuity measurements</a:t>
            </a:r>
          </a:p>
          <a:p>
            <a:r>
              <a:rPr lang="en-US" dirty="0" smtClean="0"/>
              <a:t>Ophthalmoscopic</a:t>
            </a:r>
            <a:r>
              <a:rPr lang="en-US" dirty="0" smtClean="0"/>
              <a:t> examination</a:t>
            </a:r>
          </a:p>
          <a:p>
            <a:pPr lvl="1"/>
            <a:r>
              <a:rPr lang="en-US" dirty="0" smtClean="0"/>
              <a:t>Looking for </a:t>
            </a:r>
            <a:r>
              <a:rPr lang="en-US" dirty="0" smtClean="0"/>
              <a:t>drusen</a:t>
            </a:r>
            <a:r>
              <a:rPr lang="en-US" dirty="0" smtClean="0"/>
              <a:t> and other changes in the </a:t>
            </a:r>
            <a:r>
              <a:rPr lang="en-US" dirty="0" smtClean="0"/>
              <a:t>fundus</a:t>
            </a:r>
            <a:endParaRPr lang="en-US" dirty="0" smtClean="0"/>
          </a:p>
          <a:p>
            <a:r>
              <a:rPr lang="en-US" dirty="0" smtClean="0"/>
              <a:t>Amsler</a:t>
            </a:r>
            <a:r>
              <a:rPr lang="en-US" dirty="0" smtClean="0"/>
              <a:t> grid test</a:t>
            </a:r>
          </a:p>
          <a:p>
            <a:pPr lvl="1"/>
            <a:r>
              <a:rPr lang="en-US" dirty="0" smtClean="0"/>
              <a:t>Define the involved area and provide a baseline for future comparison</a:t>
            </a:r>
          </a:p>
          <a:p>
            <a:r>
              <a:rPr lang="en-US" dirty="0" smtClean="0"/>
              <a:t>Fundus</a:t>
            </a:r>
            <a:r>
              <a:rPr lang="en-US" dirty="0" smtClean="0"/>
              <a:t> photography and IV </a:t>
            </a:r>
            <a:r>
              <a:rPr lang="en-US" dirty="0" smtClean="0"/>
              <a:t>fluorescein</a:t>
            </a:r>
            <a:r>
              <a:rPr lang="en-US" dirty="0" smtClean="0"/>
              <a:t> angiography</a:t>
            </a:r>
          </a:p>
          <a:p>
            <a:pPr lvl="1"/>
            <a:r>
              <a:rPr lang="en-US" dirty="0" smtClean="0"/>
              <a:t>Helps define future extent and type </a:t>
            </a:r>
            <a:r>
              <a:rPr lang="en-US" dirty="0" smtClean="0"/>
              <a:t>o</a:t>
            </a:r>
            <a:r>
              <a:rPr lang="en-US" dirty="0" smtClean="0"/>
              <a:t>f AMD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patient can continue to drive during the day at lower speeds</a:t>
            </a:r>
          </a:p>
          <a:p>
            <a:r>
              <a:rPr lang="en-US" dirty="0" smtClean="0"/>
              <a:t>Vision loss has significant psychosocial implications</a:t>
            </a:r>
          </a:p>
          <a:p>
            <a:r>
              <a:rPr lang="en-US" dirty="0" smtClean="0"/>
              <a:t>Avoid giving them the impression “nothing can be done”</a:t>
            </a:r>
          </a:p>
          <a:p>
            <a:r>
              <a:rPr lang="en-US" dirty="0" smtClean="0"/>
              <a:t>Provide emotional support </a:t>
            </a:r>
          </a:p>
          <a:p>
            <a:r>
              <a:rPr lang="en-US" dirty="0" smtClean="0"/>
              <a:t>Active listening skills</a:t>
            </a:r>
          </a:p>
          <a:p>
            <a:pPr lvl="1"/>
            <a:r>
              <a:rPr lang="en-US" dirty="0" smtClean="0"/>
              <a:t>Allow the patient to express anger and grief</a:t>
            </a:r>
          </a:p>
          <a:p>
            <a:pPr lvl="1"/>
            <a:r>
              <a:rPr lang="en-US" dirty="0" smtClean="0"/>
              <a:t>Help patient to identify fears and successful coping strategies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</a:t>
            </a:r>
            <a:r>
              <a:rPr lang="en-US" dirty="0" smtClean="0"/>
              <a:t>Management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Encourage patients family to be involved as vision loss progresses</a:t>
            </a:r>
          </a:p>
          <a:p>
            <a:r>
              <a:rPr lang="en-US" dirty="0" smtClean="0"/>
              <a:t>With permission from patient: include patient family in discussion</a:t>
            </a:r>
          </a:p>
          <a:p>
            <a:pPr lvl="1"/>
            <a:r>
              <a:rPr lang="en-US" dirty="0" smtClean="0"/>
              <a:t>Encourage family member to express their concerns</a:t>
            </a:r>
          </a:p>
          <a:p>
            <a:pPr lvl="1"/>
            <a:r>
              <a:rPr lang="en-US" dirty="0" smtClean="0"/>
              <a:t>Be sensitive to patients family about loss of vision</a:t>
            </a:r>
          </a:p>
          <a:p>
            <a:pPr lvl="1"/>
            <a:r>
              <a:rPr lang="en-US" dirty="0" smtClean="0"/>
              <a:t>Always introduce yourself when entering the room so patient knows your present. Say good-bye when exiting</a:t>
            </a:r>
          </a:p>
          <a:p>
            <a:pPr lvl="1"/>
            <a:r>
              <a:rPr lang="en-US" dirty="0" smtClean="0"/>
              <a:t>Early detection – better outcomes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Vision of 20/20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on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148" r="3148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Mild Macular Degeneration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2" name="Picture 4" descr="on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148" r="3148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Moderate Macular Degeneration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http://img.webmd.com/dtmcms/live/webmd/consumer_assets/site_images/sponsored_programs/eye-health-tool-spotting-vision-problems/conditions/amd_mild.jpg</a:t>
            </a:r>
            <a:endParaRPr lang="en-US" dirty="0"/>
          </a:p>
        </p:txBody>
      </p:sp>
      <p:pic>
        <p:nvPicPr>
          <p:cNvPr id="29700" name="Picture 4" descr="one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148" r="3148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Age related macular degeneration (AMD)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Degeneration of the retina involving the macula that results in varying degrees of central vision loss</a:t>
            </a:r>
          </a:p>
          <a:p>
            <a:r>
              <a:rPr lang="en-US" dirty="0" smtClean="0"/>
              <a:t>Most common cause of irreversible central vision loss in people over 60 yrs old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 of macular degeneration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Dry (atrophic)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Exact cause unknown</a:t>
            </a:r>
          </a:p>
          <a:p>
            <a:r>
              <a:rPr lang="en-US" dirty="0" smtClean="0"/>
              <a:t>More common type</a:t>
            </a:r>
          </a:p>
          <a:p>
            <a:r>
              <a:rPr lang="en-US" dirty="0" smtClean="0"/>
              <a:t>Marked by deterioration of the macula, which is the center of the retina</a:t>
            </a:r>
          </a:p>
          <a:p>
            <a:r>
              <a:rPr lang="en-US" dirty="0" smtClean="0"/>
              <a:t>May worsen quality of life</a:t>
            </a:r>
          </a:p>
          <a:p>
            <a:r>
              <a:rPr lang="en-US" dirty="0" smtClean="0"/>
              <a:t>Causes blurred central vision</a:t>
            </a:r>
          </a:p>
          <a:p>
            <a:r>
              <a:rPr lang="en-US" dirty="0" smtClean="0"/>
              <a:t>Blind spot in central vision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Wet (</a:t>
            </a:r>
            <a:r>
              <a:rPr lang="en-US" dirty="0" smtClean="0"/>
              <a:t>exudative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More severe</a:t>
            </a:r>
          </a:p>
          <a:p>
            <a:r>
              <a:rPr lang="en-US" dirty="0" smtClean="0"/>
              <a:t>Characterized </a:t>
            </a:r>
            <a:r>
              <a:rPr lang="en-US" dirty="0" smtClean="0"/>
              <a:t>by blood vessels that grow under the retina in the back of the eye, leaking blood and </a:t>
            </a:r>
            <a:r>
              <a:rPr lang="en-US" dirty="0" smtClean="0"/>
              <a:t>fluid</a:t>
            </a:r>
          </a:p>
          <a:p>
            <a:r>
              <a:rPr lang="en-US" dirty="0" smtClean="0"/>
              <a:t>Accounts for 90% of cases of AMD-related blindness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Etiology and </a:t>
            </a:r>
            <a:r>
              <a:rPr lang="en-US" dirty="0" smtClean="0"/>
              <a:t>Pathophysiology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AMD is related to retina aging</a:t>
            </a:r>
          </a:p>
          <a:p>
            <a:r>
              <a:rPr lang="en-US" dirty="0" smtClean="0"/>
              <a:t>Family history is major risk factor</a:t>
            </a:r>
          </a:p>
          <a:p>
            <a:pPr lvl="1"/>
            <a:r>
              <a:rPr lang="en-US" dirty="0" smtClean="0"/>
              <a:t>Responsible gene identified in some cases</a:t>
            </a:r>
          </a:p>
          <a:p>
            <a:pPr>
              <a:buNone/>
            </a:pPr>
            <a:r>
              <a:rPr lang="en-US" dirty="0" smtClean="0"/>
              <a:t>Additional risk factors</a:t>
            </a:r>
            <a:endParaRPr lang="en-US" dirty="0" smtClean="0"/>
          </a:p>
          <a:p>
            <a:pPr marL="571500" indent="-514350"/>
            <a:r>
              <a:rPr lang="en-US" dirty="0" smtClean="0"/>
              <a:t>Long term exposure to ultraviolet light</a:t>
            </a:r>
          </a:p>
          <a:p>
            <a:pPr marL="571500" indent="-514350"/>
            <a:r>
              <a:rPr lang="en-US" dirty="0" smtClean="0"/>
              <a:t>Hyperopia</a:t>
            </a:r>
            <a:r>
              <a:rPr lang="en-US" dirty="0" smtClean="0"/>
              <a:t> - farsightedness</a:t>
            </a:r>
          </a:p>
          <a:p>
            <a:pPr marL="571500" indent="-514350"/>
            <a:r>
              <a:rPr lang="en-US" dirty="0" smtClean="0"/>
              <a:t>Cigarette smoking</a:t>
            </a:r>
          </a:p>
          <a:p>
            <a:pPr marL="571500" indent="-514350"/>
            <a:r>
              <a:rPr lang="en-US" dirty="0" smtClean="0"/>
              <a:t>Light-colored eyes</a:t>
            </a:r>
          </a:p>
          <a:p>
            <a:pPr marL="571500" indent="-514350"/>
            <a:r>
              <a:rPr lang="en-US" dirty="0" smtClean="0"/>
              <a:t>Nutritional risk factors</a:t>
            </a:r>
          </a:p>
          <a:p>
            <a:pPr marL="57150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Vit</a:t>
            </a:r>
            <a:r>
              <a:rPr lang="en-US" dirty="0" smtClean="0"/>
              <a:t>. C,E, beta carotene and zinc also play a role in progression of AMD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Dry AM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drusen</a:t>
            </a:r>
            <a:r>
              <a:rPr lang="en-US" dirty="0" smtClean="0"/>
              <a:t> - abnormal accumulation of yellowish colored extracellular deposits in the retinal pigment </a:t>
            </a:r>
            <a:r>
              <a:rPr lang="en-US" dirty="0" smtClean="0"/>
              <a:t>epithelium</a:t>
            </a:r>
          </a:p>
          <a:p>
            <a:r>
              <a:rPr lang="en-US" dirty="0" smtClean="0"/>
              <a:t>Atrophy and degeneration of macular cells result</a:t>
            </a:r>
          </a:p>
          <a:p>
            <a:pPr lvl="1"/>
            <a:r>
              <a:rPr lang="en-US" dirty="0" smtClean="0"/>
              <a:t>Leads to slowly progressive and painless vision loss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Wet </a:t>
            </a:r>
            <a:r>
              <a:rPr lang="en-US" dirty="0" smtClean="0"/>
              <a:t>AMD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characterized by the growth of new blood vessels from their normal location in choroids to an abnormal location in retinal epithelium</a:t>
            </a:r>
          </a:p>
          <a:p>
            <a:r>
              <a:rPr lang="en-US" dirty="0" smtClean="0"/>
              <a:t>New blood vessels leak, scar tissue gradually forms</a:t>
            </a:r>
          </a:p>
          <a:p>
            <a:r>
              <a:rPr lang="en-US" dirty="0" smtClean="0"/>
              <a:t>Acute vision loss may occur in some cases with bleeding from </a:t>
            </a:r>
            <a:r>
              <a:rPr lang="en-US" dirty="0" smtClean="0"/>
              <a:t>subretinal</a:t>
            </a:r>
            <a:r>
              <a:rPr lang="en-US" dirty="0" smtClean="0"/>
              <a:t> </a:t>
            </a:r>
            <a:r>
              <a:rPr lang="en-US" dirty="0" smtClean="0"/>
              <a:t>neovascular</a:t>
            </a:r>
            <a:r>
              <a:rPr lang="en-US" dirty="0" smtClean="0"/>
              <a:t> membranes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Need for brighter light when reading, doing close work</a:t>
            </a:r>
          </a:p>
          <a:p>
            <a:r>
              <a:rPr lang="en-US" sz="2000" dirty="0" smtClean="0"/>
              <a:t>Increasing difficulty adapting to low light levels eg. Restaurants</a:t>
            </a:r>
          </a:p>
          <a:p>
            <a:r>
              <a:rPr lang="en-US" sz="2000" dirty="0" smtClean="0"/>
              <a:t>Increasing blurriness of printed words</a:t>
            </a:r>
          </a:p>
          <a:p>
            <a:r>
              <a:rPr lang="en-US" sz="2000" dirty="0" smtClean="0"/>
              <a:t>Decrease in intensity of brightness of colors</a:t>
            </a:r>
          </a:p>
          <a:p>
            <a:r>
              <a:rPr lang="en-US" sz="2000" dirty="0" smtClean="0"/>
              <a:t>Gradual increase in haziness of central or overall vision</a:t>
            </a:r>
          </a:p>
          <a:p>
            <a:r>
              <a:rPr lang="en-US" sz="2000" dirty="0" smtClean="0"/>
              <a:t>Crooked central vision</a:t>
            </a:r>
          </a:p>
          <a:p>
            <a:r>
              <a:rPr lang="en-US" sz="2000" dirty="0" smtClean="0"/>
              <a:t>Blurred or blind spot in center of your vision </a:t>
            </a:r>
            <a:r>
              <a:rPr lang="en-US" sz="2000" dirty="0" smtClean="0"/>
              <a:t>field (</a:t>
            </a:r>
            <a:r>
              <a:rPr lang="en-US" sz="2000" dirty="0" smtClean="0"/>
              <a:t>scotomas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r>
              <a:rPr lang="en-US" sz="2000" dirty="0" smtClean="0"/>
              <a:t>Hallucinations of geometric shapes or people – in advanced cases</a:t>
            </a:r>
          </a:p>
          <a:p>
            <a:r>
              <a:rPr lang="en-US" sz="2000" dirty="0" smtClean="0"/>
              <a:t>Notice changes in central vision</a:t>
            </a:r>
          </a:p>
          <a:p>
            <a:r>
              <a:rPr lang="en-US" sz="2000" dirty="0" smtClean="0"/>
              <a:t>Ability to see colors and fine detail becomes </a:t>
            </a:r>
            <a:r>
              <a:rPr lang="en-US" sz="2000" dirty="0" smtClean="0"/>
              <a:t>impaired</a:t>
            </a:r>
          </a:p>
          <a:p>
            <a:r>
              <a:rPr lang="en-US" sz="2000" dirty="0" smtClean="0"/>
              <a:t>Distortion of vision (</a:t>
            </a:r>
            <a:r>
              <a:rPr lang="en-US" sz="2000" dirty="0" smtClean="0"/>
              <a:t>metamorphopsia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Vision does not improve for most people with AMD</a:t>
            </a:r>
          </a:p>
          <a:p>
            <a:r>
              <a:rPr lang="en-US" dirty="0" smtClean="0"/>
              <a:t>Limited treatment options for wet AMD</a:t>
            </a:r>
          </a:p>
          <a:p>
            <a:pPr lvl="1"/>
            <a:r>
              <a:rPr lang="en-US" dirty="0" smtClean="0"/>
              <a:t>Several medications: </a:t>
            </a:r>
            <a:r>
              <a:rPr lang="en-US" dirty="0" smtClean="0"/>
              <a:t>ranibizuman</a:t>
            </a:r>
            <a:r>
              <a:rPr lang="en-US" dirty="0" smtClean="0"/>
              <a:t> (</a:t>
            </a:r>
            <a:r>
              <a:rPr lang="en-US" dirty="0" smtClean="0"/>
              <a:t>Lucentis</a:t>
            </a:r>
            <a:r>
              <a:rPr lang="en-US" dirty="0" smtClean="0"/>
              <a:t>), </a:t>
            </a:r>
            <a:r>
              <a:rPr lang="en-US" dirty="0" smtClean="0"/>
              <a:t>bevacizumab</a:t>
            </a:r>
            <a:r>
              <a:rPr lang="en-US" dirty="0" smtClean="0"/>
              <a:t> (</a:t>
            </a:r>
            <a:r>
              <a:rPr lang="en-US" dirty="0" smtClean="0"/>
              <a:t>Avastin</a:t>
            </a:r>
            <a:r>
              <a:rPr lang="en-US" dirty="0" smtClean="0"/>
              <a:t>), and </a:t>
            </a:r>
            <a:r>
              <a:rPr lang="en-US" dirty="0" smtClean="0"/>
              <a:t>pegaptanib</a:t>
            </a:r>
            <a:r>
              <a:rPr lang="en-US" dirty="0" smtClean="0"/>
              <a:t> (</a:t>
            </a:r>
            <a:r>
              <a:rPr lang="en-US" dirty="0" smtClean="0"/>
              <a:t>Macugen</a:t>
            </a:r>
            <a:r>
              <a:rPr lang="en-US" dirty="0" smtClean="0"/>
              <a:t>) injected into vitreous cavity</a:t>
            </a:r>
          </a:p>
          <a:p>
            <a:pPr lvl="1"/>
            <a:r>
              <a:rPr lang="en-US" dirty="0" smtClean="0"/>
              <a:t>SE: blurred vision, eye irritation, eye pain and photosensitivity</a:t>
            </a:r>
          </a:p>
          <a:p>
            <a:pPr lvl="1"/>
            <a:r>
              <a:rPr lang="en-US" dirty="0" smtClean="0"/>
              <a:t>Selective inhibitors of endothelial growth factor and help to slow vision loss</a:t>
            </a:r>
          </a:p>
          <a:p>
            <a:pPr lvl="1"/>
            <a:r>
              <a:rPr lang="en-US" dirty="0" smtClean="0"/>
              <a:t>Injections given at 4-6 week intervals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</a:t>
            </a:r>
            <a:r>
              <a:rPr lang="en-US" dirty="0" smtClean="0"/>
              <a:t>Care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Photodynamic therapy (PDT)</a:t>
            </a:r>
          </a:p>
          <a:p>
            <a:pPr lvl="1"/>
            <a:r>
              <a:rPr lang="en-US" dirty="0" smtClean="0"/>
              <a:t>Verteporfin</a:t>
            </a:r>
            <a:r>
              <a:rPr lang="en-US" dirty="0" smtClean="0"/>
              <a:t> (</a:t>
            </a:r>
            <a:r>
              <a:rPr lang="en-US" dirty="0" smtClean="0"/>
              <a:t>Visudyne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/>
              <a:t>Intravenously and “cold” laser to excite the dye</a:t>
            </a:r>
          </a:p>
          <a:p>
            <a:pPr lvl="2"/>
            <a:r>
              <a:rPr lang="en-US" dirty="0" smtClean="0"/>
              <a:t>Photosensitivity drug, becomes active when exposed to low-level laser light wave</a:t>
            </a:r>
          </a:p>
          <a:p>
            <a:pPr lvl="2"/>
            <a:r>
              <a:rPr lang="en-US" dirty="0" smtClean="0"/>
              <a:t>Until the drug is totally excreted by the body, it can be activated by sunlight or other high intensity light. </a:t>
            </a:r>
            <a:r>
              <a:rPr lang="en-US" dirty="0" smtClean="0"/>
              <a:t>eg</a:t>
            </a:r>
            <a:r>
              <a:rPr lang="en-US" dirty="0" smtClean="0"/>
              <a:t>. Halogen</a:t>
            </a:r>
          </a:p>
          <a:p>
            <a:pPr lvl="2"/>
            <a:r>
              <a:rPr lang="en-US" dirty="0" smtClean="0"/>
              <a:t>Patients should avoid direct sunlight or other intense forms of light for 5 days after treatments</a:t>
            </a:r>
          </a:p>
          <a:p>
            <a:pPr lvl="2"/>
            <a:r>
              <a:rPr lang="en-US" dirty="0" smtClean="0"/>
              <a:t>Patients should be completely covered d/t any exposure of skin to sunlight activates the drug and causes thermal burn</a:t>
            </a:r>
          </a:p>
          <a:p>
            <a:pPr lvl="2"/>
            <a:r>
              <a:rPr lang="en-US" dirty="0" smtClean="0"/>
              <a:t>Used in wet AMD</a:t>
            </a:r>
          </a:p>
          <a:p>
            <a:pPr lvl="2"/>
            <a:r>
              <a:rPr lang="en-US" dirty="0" smtClean="0"/>
              <a:t>Destroys abnormal blood vessels without permanent damage to retinal pigment </a:t>
            </a:r>
            <a:r>
              <a:rPr lang="en-US" dirty="0" smtClean="0"/>
              <a:t>e</a:t>
            </a:r>
            <a:r>
              <a:rPr lang="en-US" dirty="0" smtClean="0"/>
              <a:t>pithelium and photoreceptor cells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731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Macular Degeneration</vt:lpstr>
      <vt:lpstr>Age related macular degeneration (AMD)</vt:lpstr>
      <vt:lpstr>Two types of macular degeneration</vt:lpstr>
      <vt:lpstr>Etiology and Pathophysiology</vt:lpstr>
      <vt:lpstr>Dry AM </vt:lpstr>
      <vt:lpstr>Wet AMD </vt:lpstr>
      <vt:lpstr>Clinical Manifestations</vt:lpstr>
      <vt:lpstr>Collaborative Care</vt:lpstr>
      <vt:lpstr>Collaborative Care cont.</vt:lpstr>
      <vt:lpstr>Collaborative Care cont.</vt:lpstr>
      <vt:lpstr>Diagnostic Studies</vt:lpstr>
      <vt:lpstr>Nursing Management</vt:lpstr>
      <vt:lpstr>Nursing Management cont.</vt:lpstr>
      <vt:lpstr>Normal Vision of 20/20</vt:lpstr>
      <vt:lpstr>Mild Macular Degeneration</vt:lpstr>
      <vt:lpstr>Moderate Macular Degeneration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Macular Degeneration</dc:title>
  <dc:creator>Dennis</dc:creator>
  <cp:lastModifiedBy>Dennis</cp:lastModifiedBy>
  <cp:revision>11</cp:revision>
  <dcterms:created xsi:type="dcterms:W3CDTF">2013-04-01T23:30:45Z</dcterms:created>
  <dcterms:modified xsi:type="dcterms:W3CDTF">2013-04-07T20:08:04Z</dcterms:modified>
</cp:coreProperties>
</file>