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71" r:id="rId11"/>
    <p:sldId id="265" r:id="rId12"/>
    <p:sldId id="272" r:id="rId13"/>
    <p:sldId id="266" r:id="rId14"/>
    <p:sldId id="267" r:id="rId15"/>
    <p:sldId id="268" r:id="rId16"/>
    <p:sldId id="269" r:id="rId17"/>
    <p:sldId id="270"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74" autoAdjust="0"/>
  </p:normalViewPr>
  <p:slideViewPr>
    <p:cSldViewPr>
      <p:cViewPr varScale="1">
        <p:scale>
          <a:sx n="51" d="100"/>
          <a:sy n="51" d="100"/>
        </p:scale>
        <p:origin x="-1243" y="-72"/>
      </p:cViewPr>
      <p:guideLst>
        <p:guide orient="horz" pos="2160"/>
        <p:guide pos="2880"/>
      </p:guideLst>
    </p:cSldViewPr>
  </p:slideViewPr>
  <p:outlineViewPr>
    <p:cViewPr>
      <p:scale>
        <a:sx n="33" d="100"/>
        <a:sy n="33" d="100"/>
      </p:scale>
      <p:origin x="0" y="48322"/>
    </p:cViewPr>
  </p:outlineViewPr>
  <p:notesTextViewPr>
    <p:cViewPr>
      <p:scale>
        <a:sx n="100" d="100"/>
        <a:sy n="100" d="100"/>
      </p:scale>
      <p:origin x="0" y="0"/>
    </p:cViewPr>
  </p:notesTextViewPr>
  <p:sorterViewPr>
    <p:cViewPr>
      <p:scale>
        <a:sx n="66" d="100"/>
        <a:sy n="66" d="100"/>
      </p:scale>
      <p:origin x="0" y="218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6554C843-2AF3-4C37-A74F-A70B1EBD6883}" type="datetimeFigureOut">
              <a:rPr lang="en-US" smtClean="0"/>
              <a:pPr/>
              <a:t>10/20/2011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FBDD76D-F5AD-4ED7-A0B2-A791F0F1F4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54C843-2AF3-4C37-A74F-A70B1EBD6883}" type="datetimeFigureOut">
              <a:rPr lang="en-US" smtClean="0"/>
              <a:pPr/>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DD76D-F5AD-4ED7-A0B2-A791F0F1F4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54C843-2AF3-4C37-A74F-A70B1EBD6883}" type="datetimeFigureOut">
              <a:rPr lang="en-US" smtClean="0"/>
              <a:pPr/>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DD76D-F5AD-4ED7-A0B2-A791F0F1F4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6554C843-2AF3-4C37-A74F-A70B1EBD6883}" type="datetimeFigureOut">
              <a:rPr lang="en-US" smtClean="0"/>
              <a:pPr/>
              <a:t>10/20/2011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5FBDD76D-F5AD-4ED7-A0B2-A791F0F1F43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6554C843-2AF3-4C37-A74F-A70B1EBD6883}" type="datetimeFigureOut">
              <a:rPr lang="en-US" smtClean="0"/>
              <a:pPr/>
              <a:t>10/20/2011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5FBDD76D-F5AD-4ED7-A0B2-A791F0F1F430}"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6554C843-2AF3-4C37-A74F-A70B1EBD6883}" type="datetimeFigureOut">
              <a:rPr lang="en-US" smtClean="0"/>
              <a:pPr/>
              <a:t>10/20/2011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5FBDD76D-F5AD-4ED7-A0B2-A791F0F1F43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6554C843-2AF3-4C37-A74F-A70B1EBD6883}" type="datetimeFigureOut">
              <a:rPr lang="en-US" smtClean="0"/>
              <a:pPr/>
              <a:t>10/20/2011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5FBDD76D-F5AD-4ED7-A0B2-A791F0F1F43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554C843-2AF3-4C37-A74F-A70B1EBD6883}" type="datetimeFigureOut">
              <a:rPr lang="en-US" smtClean="0"/>
              <a:pPr/>
              <a:t>10/20/2011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BDD76D-F5AD-4ED7-A0B2-A791F0F1F43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6554C843-2AF3-4C37-A74F-A70B1EBD6883}" type="datetimeFigureOut">
              <a:rPr lang="en-US" smtClean="0"/>
              <a:pPr/>
              <a:t>10/20/2011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5FBDD76D-F5AD-4ED7-A0B2-A791F0F1F4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6554C843-2AF3-4C37-A74F-A70B1EBD6883}" type="datetimeFigureOut">
              <a:rPr lang="en-US" smtClean="0"/>
              <a:pPr/>
              <a:t>10/20/2011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5FBDD76D-F5AD-4ED7-A0B2-A791F0F1F43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6554C843-2AF3-4C37-A74F-A70B1EBD6883}" type="datetimeFigureOut">
              <a:rPr lang="en-US" smtClean="0"/>
              <a:pPr/>
              <a:t>10/20/2011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5FBDD76D-F5AD-4ED7-A0B2-A791F0F1F43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554C843-2AF3-4C37-A74F-A70B1EBD6883}" type="datetimeFigureOut">
              <a:rPr lang="en-US" smtClean="0"/>
              <a:pPr/>
              <a:t>10/20/2011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FBDD76D-F5AD-4ED7-A0B2-A791F0F1F43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Infants</a:t>
            </a:r>
            <a:endParaRPr lang="en-US" dirty="0"/>
          </a:p>
        </p:txBody>
      </p:sp>
      <p:sp>
        <p:nvSpPr>
          <p:cNvPr id="3" name="Subtitle 2"/>
          <p:cNvSpPr>
            <a:spLocks noGrp="1"/>
          </p:cNvSpPr>
          <p:nvPr>
            <p:ph type="subTitle" idx="1"/>
          </p:nvPr>
        </p:nvSpPr>
        <p:spPr/>
        <p:txBody>
          <a:bodyPr/>
          <a:lstStyle/>
          <a:p>
            <a:r>
              <a:rPr lang="en-US" dirty="0" smtClean="0"/>
              <a:t>Growth and Development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lnSpcReduction="10000"/>
          </a:bodyPr>
          <a:lstStyle/>
          <a:p>
            <a:r>
              <a:rPr lang="en-US" sz="1800" dirty="0" smtClean="0"/>
              <a:t>Grasping occurs during the first 2-3 months of age as a reflex and gradually becomes voluntary.</a:t>
            </a:r>
          </a:p>
          <a:p>
            <a:r>
              <a:rPr lang="en-US" sz="1800" dirty="0" smtClean="0"/>
              <a:t>At one month of age the hands are predominately closed, and by 3 months the are mostly open.</a:t>
            </a:r>
          </a:p>
          <a:p>
            <a:r>
              <a:rPr lang="en-US" sz="1800" dirty="0" smtClean="0"/>
              <a:t>By 5 months the infant is able to voluntarily grasp an object.</a:t>
            </a:r>
          </a:p>
          <a:p>
            <a:pPr lvl="1"/>
            <a:r>
              <a:rPr lang="en-US" sz="1800" dirty="0" smtClean="0"/>
              <a:t> Eventually the palmer grasp is replaced by the pincer grasp. The crude pincer is used by 8-9 months and by 11 months they have progressed to the neat pincer.</a:t>
            </a:r>
          </a:p>
          <a:p>
            <a:r>
              <a:rPr lang="en-US" sz="1800" dirty="0" smtClean="0"/>
              <a:t>At 6 months an infant has increased manipulative skills: they hold their bottle, grasp their feet and pull them to their mouth, and feed themselves a cracker.</a:t>
            </a:r>
          </a:p>
          <a:p>
            <a:r>
              <a:rPr lang="en-US" sz="1800" dirty="0" smtClean="0"/>
              <a:t>At 7 months they can transfer object from one hand to another, use one hand for grasping. And can hold a cube in each hand simultaneously. They enjoy banging objects and will explore the movable parts of a toy.</a:t>
            </a:r>
          </a:p>
          <a:p>
            <a:r>
              <a:rPr lang="en-US" sz="1800" dirty="0" smtClean="0"/>
              <a:t>At 10 months the pincer grasp is established enough to allow to pick up a raisin and other finger foods. They can deliberately let go of an object and will offer it to someone.</a:t>
            </a:r>
          </a:p>
          <a:p>
            <a:r>
              <a:rPr lang="en-US" sz="1800" dirty="0" smtClean="0"/>
              <a:t>By 11 months they put objects in containers and like to remove them.</a:t>
            </a:r>
          </a:p>
          <a:p>
            <a:r>
              <a:rPr lang="en-US" sz="1800" dirty="0" smtClean="0"/>
              <a:t>By one year of age they will attempt to build a tower of blocks but fail.</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graphicFrame>
        <p:nvGraphicFramePr>
          <p:cNvPr id="4" name="Content Placeholder 3"/>
          <p:cNvGraphicFramePr>
            <a:graphicFrameLocks noGrp="1"/>
          </p:cNvGraphicFramePr>
          <p:nvPr>
            <p:ph idx="1"/>
          </p:nvPr>
        </p:nvGraphicFramePr>
        <p:xfrm>
          <a:off x="457200" y="1882775"/>
          <a:ext cx="8229600" cy="29667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TASK</a:t>
                      </a:r>
                      <a:endParaRPr lang="en-US" dirty="0"/>
                    </a:p>
                  </a:txBody>
                  <a:tcPr/>
                </a:tc>
                <a:tc>
                  <a:txBody>
                    <a:bodyPr/>
                    <a:lstStyle/>
                    <a:p>
                      <a:r>
                        <a:rPr lang="en-US" dirty="0" smtClean="0"/>
                        <a:t>MONTHS of AGE</a:t>
                      </a:r>
                      <a:endParaRPr lang="en-US" dirty="0"/>
                    </a:p>
                  </a:txBody>
                  <a:tcPr/>
                </a:tc>
              </a:tr>
              <a:tr h="370840">
                <a:tc>
                  <a:txBody>
                    <a:bodyPr/>
                    <a:lstStyle/>
                    <a:p>
                      <a:r>
                        <a:rPr lang="en-US" dirty="0" smtClean="0"/>
                        <a:t>Hold up head</a:t>
                      </a:r>
                      <a:endParaRPr lang="en-US" dirty="0"/>
                    </a:p>
                  </a:txBody>
                  <a:tcPr/>
                </a:tc>
                <a:tc>
                  <a:txBody>
                    <a:bodyPr/>
                    <a:lstStyle/>
                    <a:p>
                      <a:r>
                        <a:rPr lang="en-US" dirty="0" smtClean="0"/>
                        <a:t>3</a:t>
                      </a:r>
                      <a:endParaRPr lang="en-US" dirty="0"/>
                    </a:p>
                  </a:txBody>
                  <a:tcPr/>
                </a:tc>
              </a:tr>
              <a:tr h="370840">
                <a:tc>
                  <a:txBody>
                    <a:bodyPr/>
                    <a:lstStyle/>
                    <a:p>
                      <a:r>
                        <a:rPr lang="en-US" dirty="0" smtClean="0"/>
                        <a:t>Roll over</a:t>
                      </a:r>
                      <a:endParaRPr lang="en-US" dirty="0"/>
                    </a:p>
                  </a:txBody>
                  <a:tcPr/>
                </a:tc>
                <a:tc>
                  <a:txBody>
                    <a:bodyPr/>
                    <a:lstStyle/>
                    <a:p>
                      <a:r>
                        <a:rPr lang="en-US" dirty="0" smtClean="0"/>
                        <a:t>5-6</a:t>
                      </a:r>
                      <a:endParaRPr lang="en-US" dirty="0"/>
                    </a:p>
                  </a:txBody>
                  <a:tcPr/>
                </a:tc>
              </a:tr>
              <a:tr h="370840">
                <a:tc>
                  <a:txBody>
                    <a:bodyPr/>
                    <a:lstStyle/>
                    <a:p>
                      <a:r>
                        <a:rPr lang="en-US" dirty="0" smtClean="0"/>
                        <a:t>Sitting unsupported</a:t>
                      </a:r>
                      <a:endParaRPr lang="en-US" dirty="0"/>
                    </a:p>
                  </a:txBody>
                  <a:tcPr/>
                </a:tc>
                <a:tc>
                  <a:txBody>
                    <a:bodyPr/>
                    <a:lstStyle/>
                    <a:p>
                      <a:r>
                        <a:rPr lang="en-US" dirty="0" smtClean="0"/>
                        <a:t>8</a:t>
                      </a:r>
                      <a:endParaRPr lang="en-US" dirty="0"/>
                    </a:p>
                  </a:txBody>
                  <a:tcPr/>
                </a:tc>
              </a:tr>
              <a:tr h="370840">
                <a:tc>
                  <a:txBody>
                    <a:bodyPr/>
                    <a:lstStyle/>
                    <a:p>
                      <a:r>
                        <a:rPr lang="en-US" dirty="0" smtClean="0"/>
                        <a:t>From prone to sitting</a:t>
                      </a:r>
                      <a:endParaRPr lang="en-US" dirty="0"/>
                    </a:p>
                  </a:txBody>
                  <a:tcPr/>
                </a:tc>
                <a:tc>
                  <a:txBody>
                    <a:bodyPr/>
                    <a:lstStyle/>
                    <a:p>
                      <a:r>
                        <a:rPr lang="en-US" dirty="0" smtClean="0"/>
                        <a:t>10</a:t>
                      </a:r>
                      <a:endParaRPr lang="en-US" dirty="0"/>
                    </a:p>
                  </a:txBody>
                  <a:tcPr/>
                </a:tc>
              </a:tr>
              <a:tr h="370840">
                <a:tc>
                  <a:txBody>
                    <a:bodyPr/>
                    <a:lstStyle/>
                    <a:p>
                      <a:r>
                        <a:rPr lang="en-US" dirty="0" smtClean="0"/>
                        <a:t>Crawling</a:t>
                      </a:r>
                      <a:endParaRPr lang="en-US" dirty="0"/>
                    </a:p>
                  </a:txBody>
                  <a:tcPr/>
                </a:tc>
                <a:tc>
                  <a:txBody>
                    <a:bodyPr/>
                    <a:lstStyle/>
                    <a:p>
                      <a:r>
                        <a:rPr lang="en-US" dirty="0" smtClean="0"/>
                        <a:t>6-7</a:t>
                      </a:r>
                      <a:endParaRPr lang="en-US" dirty="0"/>
                    </a:p>
                  </a:txBody>
                  <a:tcPr/>
                </a:tc>
              </a:tr>
              <a:tr h="370840">
                <a:tc>
                  <a:txBody>
                    <a:bodyPr/>
                    <a:lstStyle/>
                    <a:p>
                      <a:r>
                        <a:rPr lang="en-US" dirty="0" smtClean="0"/>
                        <a:t>Creeping</a:t>
                      </a:r>
                      <a:endParaRPr lang="en-US" dirty="0"/>
                    </a:p>
                  </a:txBody>
                  <a:tcPr/>
                </a:tc>
                <a:tc>
                  <a:txBody>
                    <a:bodyPr/>
                    <a:lstStyle/>
                    <a:p>
                      <a:r>
                        <a:rPr lang="en-US" dirty="0" smtClean="0"/>
                        <a:t>9</a:t>
                      </a:r>
                      <a:endParaRPr lang="en-US" dirty="0"/>
                    </a:p>
                  </a:txBody>
                  <a:tcPr/>
                </a:tc>
              </a:tr>
              <a:tr h="370840">
                <a:tc>
                  <a:txBody>
                    <a:bodyPr/>
                    <a:lstStyle/>
                    <a:p>
                      <a:r>
                        <a:rPr lang="en-US" dirty="0" smtClean="0"/>
                        <a:t>Walking</a:t>
                      </a:r>
                      <a:endParaRPr lang="en-US" dirty="0"/>
                    </a:p>
                  </a:txBody>
                  <a:tcPr/>
                </a:tc>
                <a:tc>
                  <a:txBody>
                    <a:bodyPr/>
                    <a:lstStyle/>
                    <a:p>
                      <a:r>
                        <a:rPr lang="en-US" dirty="0" smtClean="0"/>
                        <a:t>11-12</a:t>
                      </a:r>
                      <a:endParaRPr lang="en-US" dirty="0"/>
                    </a:p>
                  </a:txBody>
                  <a:tcPr/>
                </a:tc>
              </a:tr>
            </a:tbl>
          </a:graphicData>
        </a:graphic>
      </p:graphicFrame>
      <p:sp>
        <p:nvSpPr>
          <p:cNvPr id="5" name="TextBox 4"/>
          <p:cNvSpPr txBox="1"/>
          <p:nvPr/>
        </p:nvSpPr>
        <p:spPr>
          <a:xfrm>
            <a:off x="609600" y="1447800"/>
            <a:ext cx="5867400" cy="381000"/>
          </a:xfrm>
          <a:prstGeom prst="rect">
            <a:avLst/>
          </a:prstGeom>
          <a:noFill/>
        </p:spPr>
        <p:txBody>
          <a:bodyPr wrap="square" rtlCol="0">
            <a:spAutoFit/>
          </a:bodyPr>
          <a:lstStyle/>
          <a:p>
            <a:r>
              <a:rPr lang="en-US" dirty="0" smtClean="0"/>
              <a:t>Gross Motor Development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fontScale="92500" lnSpcReduction="10000"/>
          </a:bodyPr>
          <a:lstStyle/>
          <a:p>
            <a:pPr lvl="3"/>
            <a:r>
              <a:rPr lang="en-US" dirty="0" smtClean="0"/>
              <a:t>Head control: </a:t>
            </a:r>
          </a:p>
          <a:p>
            <a:r>
              <a:rPr lang="en-US" sz="1800" dirty="0" smtClean="0"/>
              <a:t>By three months of age an infant can hold their head well beyond the plane of the body. At 4 months they can lift their head and front portion of their chest approximately 90 degrees above the table, bearing their weight on their forearms. By 4-6  months head control is well established.</a:t>
            </a:r>
          </a:p>
          <a:p>
            <a:pPr lvl="3"/>
            <a:r>
              <a:rPr lang="en-US" dirty="0" smtClean="0"/>
              <a:t>Rolling over: </a:t>
            </a:r>
          </a:p>
          <a:p>
            <a:r>
              <a:rPr lang="en-US" sz="1800" dirty="0" smtClean="0"/>
              <a:t>May occur accidentally because of the infants rounded back. Willful rolling over from abdomen to back occurs at 5 months with the ability to go from back to abdomen occurring at 6 months.</a:t>
            </a:r>
            <a:endParaRPr lang="en-US" dirty="0" smtClean="0"/>
          </a:p>
          <a:p>
            <a:pPr lvl="3"/>
            <a:r>
              <a:rPr lang="en-US" dirty="0" smtClean="0"/>
              <a:t> Sitting:</a:t>
            </a:r>
          </a:p>
          <a:p>
            <a:r>
              <a:rPr lang="en-US" sz="1800" dirty="0" smtClean="0"/>
              <a:t>At 7 months infants can sit alone, leaning forward on their hands for support. By 8 months they can sit unsupported and begin to explore their surroundings in this position. By 10 months they can maneuver from a prone to sitting position</a:t>
            </a:r>
            <a:endParaRPr lang="en-US" dirty="0" smtClean="0"/>
          </a:p>
          <a:p>
            <a:pPr lvl="3"/>
            <a:r>
              <a:rPr lang="en-US" dirty="0" smtClean="0"/>
              <a:t>Locomotion: </a:t>
            </a:r>
          </a:p>
          <a:p>
            <a:r>
              <a:rPr lang="en-US" sz="1800" dirty="0" smtClean="0"/>
              <a:t>Initial locomotion results in infants propelling themselves backward by pushing with their arms. By 6-7 months they are able to bear all their weight on their legs with assistance. At 9 months creeping becomes crawling and they are able to hold onto furniture and can pull themselves to a standing position, but are unable to move back down except by falling. At 11 months they walk while holding onto furniture or both hands held and by age one they may be able to walk with one hand held. Some infants attempt their first independent step by one.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lnSpcReduction="10000"/>
          </a:bodyPr>
          <a:lstStyle/>
          <a:p>
            <a:r>
              <a:rPr lang="en-US" dirty="0" smtClean="0"/>
              <a:t>Erik Erikson</a:t>
            </a:r>
          </a:p>
          <a:p>
            <a:pPr lvl="1"/>
            <a:r>
              <a:rPr lang="en-US" dirty="0" smtClean="0"/>
              <a:t>Infancy</a:t>
            </a:r>
          </a:p>
          <a:p>
            <a:pPr lvl="2"/>
            <a:r>
              <a:rPr lang="en-US" dirty="0" smtClean="0"/>
              <a:t>Trust vs. Mistrust</a:t>
            </a:r>
          </a:p>
          <a:p>
            <a:pPr lvl="3"/>
            <a:r>
              <a:rPr lang="en-US" dirty="0" smtClean="0"/>
              <a:t>Meeting the needs of the infant such as feeding, changing, comfort and caring</a:t>
            </a:r>
          </a:p>
          <a:p>
            <a:pPr lvl="3"/>
            <a:r>
              <a:rPr lang="en-US" dirty="0" smtClean="0"/>
              <a:t>Delayed gratification can also lead to mistrust because of frustration of the infant</a:t>
            </a:r>
          </a:p>
          <a:p>
            <a:pPr lvl="3"/>
            <a:r>
              <a:rPr lang="en-US" dirty="0" smtClean="0"/>
              <a:t>Erikson divided the first stage into 2 separate phases : oral and social</a:t>
            </a:r>
          </a:p>
          <a:p>
            <a:pPr lvl="4"/>
            <a:r>
              <a:rPr lang="en-US" dirty="0" smtClean="0"/>
              <a:t>The newborn can tolerate little delayed gratification and frustration because they are concerned about meeting their needs of hunger but as they get older they learn to use other methods to get what they would like (instead of crying putting arms up because they want to be held)</a:t>
            </a:r>
          </a:p>
          <a:p>
            <a:pPr lvl="4"/>
            <a:r>
              <a:rPr lang="en-US" dirty="0" smtClean="0"/>
              <a:t>The social stage is the grasping of the infant and the touching/holding by the parent</a:t>
            </a:r>
          </a:p>
          <a:p>
            <a:pPr lvl="4"/>
            <a:r>
              <a:rPr lang="en-US" dirty="0" smtClean="0"/>
              <a:t>Tactile stimulation is important in the process of acquiring trust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lstStyle/>
          <a:p>
            <a:r>
              <a:rPr lang="en-US" dirty="0" smtClean="0"/>
              <a:t>Cognitive Development</a:t>
            </a:r>
          </a:p>
          <a:p>
            <a:pPr lvl="1"/>
            <a:r>
              <a:rPr lang="en-US" dirty="0" err="1" smtClean="0"/>
              <a:t>Sensorimotor</a:t>
            </a:r>
            <a:r>
              <a:rPr lang="en-US" dirty="0" smtClean="0"/>
              <a:t> Phase (Piaget)</a:t>
            </a:r>
          </a:p>
          <a:p>
            <a:pPr lvl="2"/>
            <a:r>
              <a:rPr lang="en-US" dirty="0" smtClean="0"/>
              <a:t>Birth to 24 months</a:t>
            </a:r>
          </a:p>
          <a:p>
            <a:pPr lvl="2"/>
            <a:r>
              <a:rPr lang="en-US" dirty="0" smtClean="0"/>
              <a:t>Reflex behaviors become purposeful movements that are repetitive</a:t>
            </a:r>
          </a:p>
          <a:p>
            <a:pPr lvl="2"/>
            <a:r>
              <a:rPr lang="en-US" dirty="0" smtClean="0"/>
              <a:t>Separation – the infant learns to separate themselves from the environment</a:t>
            </a:r>
          </a:p>
          <a:p>
            <a:pPr lvl="2"/>
            <a:r>
              <a:rPr lang="en-US" dirty="0" smtClean="0"/>
              <a:t>Object prominence – objects that leave the visual field actually exist (9 months)</a:t>
            </a:r>
          </a:p>
          <a:p>
            <a:pPr lvl="2"/>
            <a:r>
              <a:rPr lang="en-US" dirty="0" smtClean="0"/>
              <a:t>Mental representation or symbols – the infant can think of an object without actually experiencing it</a:t>
            </a:r>
          </a:p>
          <a:p>
            <a:pPr lvl="2"/>
            <a:endParaRPr lang="en-US" dirty="0" smtClean="0"/>
          </a:p>
          <a:p>
            <a:pPr lvl="2"/>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228600"/>
          <a:ext cx="8229600" cy="494284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Stage</a:t>
                      </a:r>
                      <a:endParaRPr lang="en-US" dirty="0"/>
                    </a:p>
                  </a:txBody>
                  <a:tcPr/>
                </a:tc>
                <a:tc>
                  <a:txBody>
                    <a:bodyPr/>
                    <a:lstStyle/>
                    <a:p>
                      <a:r>
                        <a:rPr lang="en-US" dirty="0" smtClean="0"/>
                        <a:t>Description</a:t>
                      </a:r>
                      <a:endParaRPr lang="en-US" dirty="0"/>
                    </a:p>
                  </a:txBody>
                  <a:tcPr/>
                </a:tc>
              </a:tr>
              <a:tr h="370840">
                <a:tc>
                  <a:txBody>
                    <a:bodyPr/>
                    <a:lstStyle/>
                    <a:p>
                      <a:r>
                        <a:rPr lang="en-US" dirty="0" smtClean="0"/>
                        <a:t>Use of reflexes</a:t>
                      </a:r>
                      <a:endParaRPr lang="en-US" dirty="0"/>
                    </a:p>
                  </a:txBody>
                  <a:tcPr/>
                </a:tc>
                <a:tc>
                  <a:txBody>
                    <a:bodyPr/>
                    <a:lstStyle/>
                    <a:p>
                      <a:r>
                        <a:rPr lang="en-US" dirty="0" smtClean="0"/>
                        <a:t>At birth the infant’s individuality and temperament are expressed through the reflexes of sucking, rooting, grasping, and crying. They start to have a sequential</a:t>
                      </a:r>
                      <a:r>
                        <a:rPr lang="en-US" baseline="0" dirty="0" smtClean="0"/>
                        <a:t> response.  </a:t>
                      </a:r>
                      <a:endParaRPr lang="en-US" dirty="0"/>
                    </a:p>
                  </a:txBody>
                  <a:tcPr/>
                </a:tc>
              </a:tr>
              <a:tr h="370840">
                <a:tc>
                  <a:txBody>
                    <a:bodyPr/>
                    <a:lstStyle/>
                    <a:p>
                      <a:r>
                        <a:rPr lang="en-US" dirty="0" smtClean="0"/>
                        <a:t>Primary circular reactions</a:t>
                      </a:r>
                      <a:endParaRPr lang="en-US" dirty="0"/>
                    </a:p>
                  </a:txBody>
                  <a:tcPr/>
                </a:tc>
                <a:tc>
                  <a:txBody>
                    <a:bodyPr/>
                    <a:lstStyle/>
                    <a:p>
                      <a:r>
                        <a:rPr lang="en-US" dirty="0" smtClean="0"/>
                        <a:t>Marks</a:t>
                      </a:r>
                      <a:r>
                        <a:rPr lang="en-US" baseline="0" dirty="0" smtClean="0"/>
                        <a:t> the beginning of the replacement of the reflexes with voluntary acts. During 1-4 months activities like sucking become voluntary acts that get a certain response. Previously they would cry until the nipple was brought to the mouth, now they associate the nipple with the sound of the parents voice.</a:t>
                      </a:r>
                      <a:endParaRPr lang="en-US"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304800"/>
          <a:ext cx="8229600" cy="54914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Stage</a:t>
                      </a:r>
                      <a:endParaRPr lang="en-US" dirty="0"/>
                    </a:p>
                  </a:txBody>
                  <a:tcPr/>
                </a:tc>
                <a:tc>
                  <a:txBody>
                    <a:bodyPr/>
                    <a:lstStyle/>
                    <a:p>
                      <a:r>
                        <a:rPr lang="en-US" dirty="0" smtClean="0"/>
                        <a:t>Description</a:t>
                      </a:r>
                      <a:endParaRPr lang="en-US" dirty="0"/>
                    </a:p>
                  </a:txBody>
                  <a:tcPr/>
                </a:tc>
              </a:tr>
              <a:tr h="370840">
                <a:tc>
                  <a:txBody>
                    <a:bodyPr/>
                    <a:lstStyle/>
                    <a:p>
                      <a:r>
                        <a:rPr lang="en-US" dirty="0" smtClean="0"/>
                        <a:t>Secondary circular reactions</a:t>
                      </a:r>
                      <a:endParaRPr lang="en-US" dirty="0"/>
                    </a:p>
                  </a:txBody>
                  <a:tcPr/>
                </a:tc>
                <a:tc>
                  <a:txBody>
                    <a:bodyPr/>
                    <a:lstStyle/>
                    <a:p>
                      <a:r>
                        <a:rPr lang="en-US" dirty="0" smtClean="0"/>
                        <a:t>Grasping and holding now becomes shaking, banging</a:t>
                      </a:r>
                      <a:r>
                        <a:rPr lang="en-US" baseline="0" dirty="0" smtClean="0"/>
                        <a:t> and pulling. Three new processes occur – imitation, play, and affect.</a:t>
                      </a:r>
                    </a:p>
                    <a:p>
                      <a:r>
                        <a:rPr lang="en-US" baseline="0" dirty="0" smtClean="0"/>
                        <a:t>Object permanence is a crucial development and is seen as separation anxiety at 6-8 months</a:t>
                      </a:r>
                      <a:endParaRPr lang="en-US" dirty="0"/>
                    </a:p>
                  </a:txBody>
                  <a:tcPr/>
                </a:tc>
              </a:tr>
              <a:tr h="370840">
                <a:tc>
                  <a:txBody>
                    <a:bodyPr/>
                    <a:lstStyle/>
                    <a:p>
                      <a:r>
                        <a:rPr lang="en-US" dirty="0" smtClean="0"/>
                        <a:t>Coordination of secondary </a:t>
                      </a:r>
                      <a:r>
                        <a:rPr lang="en-US" dirty="0" err="1" smtClean="0"/>
                        <a:t>schematas</a:t>
                      </a:r>
                      <a:r>
                        <a:rPr lang="en-US" baseline="0" dirty="0" smtClean="0"/>
                        <a:t> and their application to new situations</a:t>
                      </a:r>
                      <a:endParaRPr lang="en-US" dirty="0"/>
                    </a:p>
                  </a:txBody>
                  <a:tcPr/>
                </a:tc>
                <a:tc>
                  <a:txBody>
                    <a:bodyPr/>
                    <a:lstStyle/>
                    <a:p>
                      <a:r>
                        <a:rPr lang="en-US" dirty="0" smtClean="0"/>
                        <a:t>Infants use previous behavioral</a:t>
                      </a:r>
                      <a:r>
                        <a:rPr lang="en-US" baseline="0" dirty="0" smtClean="0"/>
                        <a:t> achievements as the building blocks for intellectual growth. Increasing motor skills allow for more exploration of the environment. They start to associate words with events or people. If something is in their way they attempt to push it over where they would have previously just gave up.</a:t>
                      </a:r>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Language, Emotional, Cognitive</a:t>
            </a:r>
            <a:endParaRPr lang="en-US" sz="3600" dirty="0"/>
          </a:p>
        </p:txBody>
      </p:sp>
      <p:sp>
        <p:nvSpPr>
          <p:cNvPr id="3" name="Content Placeholder 2"/>
          <p:cNvSpPr>
            <a:spLocks noGrp="1"/>
          </p:cNvSpPr>
          <p:nvPr>
            <p:ph idx="1"/>
          </p:nvPr>
        </p:nvSpPr>
        <p:spPr>
          <a:xfrm>
            <a:off x="457200" y="1447800"/>
            <a:ext cx="8229600" cy="5007008"/>
          </a:xfrm>
        </p:spPr>
        <p:txBody>
          <a:bodyPr>
            <a:normAutofit lnSpcReduction="10000"/>
          </a:bodyPr>
          <a:lstStyle/>
          <a:p>
            <a:pPr lvl="8"/>
            <a:r>
              <a:rPr lang="en-US" sz="2000" dirty="0" smtClean="0"/>
              <a:t>Birth to 4 months:</a:t>
            </a:r>
          </a:p>
          <a:p>
            <a:r>
              <a:rPr lang="en-US" sz="2000" dirty="0" smtClean="0"/>
              <a:t> Infants go from expressing displeasure by crying and making comforting sounds during feeding to cooing, babbling and chuckling by 3 months. At 4 months infants are able to make consonant sounds such as </a:t>
            </a:r>
            <a:r>
              <a:rPr lang="en-US" sz="2000" dirty="0" err="1" smtClean="0"/>
              <a:t>n,k,g,p,b</a:t>
            </a:r>
            <a:r>
              <a:rPr lang="en-US" sz="2000" dirty="0" smtClean="0"/>
              <a:t> and are able to laugh out loud. At one month an infant watches a parents face intently as the parent talks to an infant. At two months they demonstrate a social smile in response to various stimuli. By three months they show interest in surroundings, cease crying when a parent enters the room, recognize familiar faces and objects and show awareness of strange situations. By 4 months they demand attention by fussing, becomes bored if left alone, enjoy social interactions with people, anticipates feeding when they see a bottle, shows excitement with whole body, squeals, breaths heavily, shows interest in strange stimuli and begins to show memory.</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fontScale="92500" lnSpcReduction="10000"/>
          </a:bodyPr>
          <a:lstStyle/>
          <a:p>
            <a:pPr lvl="8"/>
            <a:r>
              <a:rPr lang="en-US" sz="2400" dirty="0" smtClean="0"/>
              <a:t>5 to 8 months:</a:t>
            </a:r>
          </a:p>
          <a:p>
            <a:r>
              <a:rPr lang="en-US" sz="2400" dirty="0" smtClean="0"/>
              <a:t> At 5 months infants make squealing sounds and cooing vowel sounds mixed with consonant sounds (</a:t>
            </a:r>
            <a:r>
              <a:rPr lang="en-US" sz="2400" dirty="0" err="1" smtClean="0"/>
              <a:t>ie</a:t>
            </a:r>
            <a:r>
              <a:rPr lang="en-US" sz="2400" dirty="0" smtClean="0"/>
              <a:t>; ah-goo). They smile at an image of themselves in the mirror, pats bottle with both hands, are able to discriminate strangers from family, vocalize displeasure when bottle taken away and discover parts of body. At 6 months they *begin to imitate sounds, and take pleasure In hearing their own voice. They can recognize parents and fear strangers, hold their hands up to be picked up, begin to imitate, *briefly search for a dropped object and have frequent mood swings.7 months *babble one-syllable sounds “dada”, “kaka”, talk when others are talking. They have an increase fear of strangers and *show signs of fretfulness when parent disappears, coughs or snorts to get attention, plays </a:t>
            </a:r>
            <a:r>
              <a:rPr lang="en-US" sz="2400" dirty="0" err="1" smtClean="0"/>
              <a:t>peekaboo</a:t>
            </a:r>
            <a:r>
              <a:rPr lang="en-US" sz="2400" dirty="0" smtClean="0"/>
              <a:t>. By 8 months they can make consonant sounds </a:t>
            </a:r>
            <a:r>
              <a:rPr lang="en-US" sz="2400" dirty="0" err="1" smtClean="0"/>
              <a:t>t,d,w</a:t>
            </a:r>
            <a:r>
              <a:rPr lang="en-US" sz="2400" dirty="0" smtClean="0"/>
              <a:t>, listen selectively to familiar words, and combine syllables. They have an increase anxiety over loss of parent, responds to “no” and dislikes dressing.</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fontScale="92500" lnSpcReduction="20000"/>
          </a:bodyPr>
          <a:lstStyle/>
          <a:p>
            <a:pPr lvl="8"/>
            <a:r>
              <a:rPr lang="en-US" sz="2600" dirty="0" smtClean="0"/>
              <a:t>9 months to 1 year:</a:t>
            </a:r>
          </a:p>
          <a:p>
            <a:r>
              <a:rPr lang="en-US" sz="2400" dirty="0" smtClean="0"/>
              <a:t> At 9 months infants respond to verbal commands, comprehends “no-no”. They show increasing interest in pleasing parent, show fears of going to bed and being left alone, and put arms in front of face to avoid it being washed. At 10 months they say *“dada”, “mama” with meaning, may say one word “hi”, “no”. They imitate facial expressions, *develop object permanence, repeat actions that attract attention, react to adult anger and look at and follow pictures in a book. 11 months they imitate definite speech sounds, experience joy and satisfaction when a task is mastered, reacts to restrictions with frustrations, play games, and shake head “no”. By one year they can say *three to five words, comprehend meaning of several words, recognize objects by name, imitate animal sounds and understand simple verbal commands “give it to me”. They display emotions, enjoy familiar surroundings, and *search for an object even if it has not been hidden, but searches only where it was last seen.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Growth Changes</a:t>
            </a:r>
            <a:endParaRPr lang="en-US" dirty="0"/>
          </a:p>
        </p:txBody>
      </p:sp>
      <p:sp>
        <p:nvSpPr>
          <p:cNvPr id="3" name="Content Placeholder 2"/>
          <p:cNvSpPr>
            <a:spLocks noGrp="1"/>
          </p:cNvSpPr>
          <p:nvPr>
            <p:ph idx="1"/>
          </p:nvPr>
        </p:nvSpPr>
        <p:spPr>
          <a:xfrm>
            <a:off x="457200" y="1371600"/>
            <a:ext cx="8229600" cy="5083208"/>
          </a:xfrm>
        </p:spPr>
        <p:txBody>
          <a:bodyPr>
            <a:normAutofit fontScale="92500" lnSpcReduction="20000"/>
          </a:bodyPr>
          <a:lstStyle/>
          <a:p>
            <a:r>
              <a:rPr lang="en-US" sz="2600" dirty="0" smtClean="0"/>
              <a:t>Weight – tripled by age 1</a:t>
            </a:r>
          </a:p>
          <a:p>
            <a:pPr lvl="1"/>
            <a:r>
              <a:rPr lang="en-US" sz="1500" dirty="0" smtClean="0"/>
              <a:t>Infants gain 150 to 200g (5-7 oz) weekly until approximately 5 to 6 months when the birth weight has doubled. An average weight for a 6 month old is 7.26 kg (16lb)</a:t>
            </a:r>
          </a:p>
          <a:p>
            <a:pPr lvl="1"/>
            <a:r>
              <a:rPr lang="en-US" sz="1500" dirty="0" smtClean="0"/>
              <a:t>Weight gain slows during 6 months to a year. By one year of age infant’s birth weight has tripled for an average weight of 9.75kg (21.5 lb)</a:t>
            </a:r>
            <a:endParaRPr lang="en-US" dirty="0" smtClean="0"/>
          </a:p>
          <a:p>
            <a:r>
              <a:rPr lang="en-US" dirty="0" smtClean="0"/>
              <a:t>Height – increased by 50% by age 1</a:t>
            </a:r>
          </a:p>
          <a:p>
            <a:pPr lvl="1"/>
            <a:r>
              <a:rPr lang="en-US" sz="1500" dirty="0" smtClean="0"/>
              <a:t>Increases in height occur in sudden spurts, rather than in a slow, gradual pattern</a:t>
            </a:r>
          </a:p>
          <a:p>
            <a:pPr lvl="1"/>
            <a:r>
              <a:rPr lang="en-US" sz="1500" dirty="0" smtClean="0"/>
              <a:t>Height increases by 2.5cm (1 inch) a month for the first 6 months. Average height at 6 months is 65cm (25 ½ inches)</a:t>
            </a:r>
          </a:p>
          <a:p>
            <a:pPr lvl="1"/>
            <a:r>
              <a:rPr lang="en-US" sz="1500" dirty="0" smtClean="0"/>
              <a:t>Height also slows after 6 months of age. Average height at one year is 74cm (29 inches)</a:t>
            </a:r>
            <a:endParaRPr lang="en-US" dirty="0" smtClean="0"/>
          </a:p>
          <a:p>
            <a:r>
              <a:rPr lang="en-US" dirty="0" smtClean="0"/>
              <a:t>Head circumference – increases by 33% by age 1</a:t>
            </a:r>
          </a:p>
          <a:p>
            <a:pPr lvl="1"/>
            <a:r>
              <a:rPr lang="en-US" sz="1500" dirty="0" smtClean="0"/>
              <a:t>Head circumference increases at approximately 1.5cm (3/5inch) a month for the first 6 months, then 0.5cm (1/5 inch) for the second six months. Making the average head circumference at one year 46cm (18 inches).</a:t>
            </a:r>
          </a:p>
          <a:p>
            <a:pPr lvl="1"/>
            <a:r>
              <a:rPr lang="en-US" sz="1500" dirty="0" smtClean="0"/>
              <a:t>Closure of posterior fontanel by 6-8 weeks and the anterior fontanel by 12 to 18 months</a:t>
            </a:r>
          </a:p>
          <a:p>
            <a:pPr lvl="1"/>
            <a:r>
              <a:rPr lang="en-US" sz="1500" dirty="0" smtClean="0"/>
              <a:t>Brain increased in size by 2 ½ times</a:t>
            </a:r>
          </a:p>
          <a:p>
            <a:pPr lvl="1"/>
            <a:r>
              <a:rPr lang="en-US" sz="1500" dirty="0" smtClean="0"/>
              <a:t>Primitive reflexes are replaced with purposeful movements</a:t>
            </a:r>
            <a:endParaRPr lang="en-US" sz="15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Birth to 4 months</a:t>
            </a:r>
            <a:endParaRPr lang="en-US" dirty="0"/>
          </a:p>
        </p:txBody>
      </p:sp>
      <p:sp>
        <p:nvSpPr>
          <p:cNvPr id="3" name="Content Placeholder 2"/>
          <p:cNvSpPr>
            <a:spLocks noGrp="1"/>
          </p:cNvSpPr>
          <p:nvPr>
            <p:ph idx="1"/>
          </p:nvPr>
        </p:nvSpPr>
        <p:spPr/>
        <p:txBody>
          <a:bodyPr>
            <a:normAutofit fontScale="92500" lnSpcReduction="10000"/>
          </a:bodyPr>
          <a:lstStyle/>
          <a:p>
            <a:pPr lvl="8"/>
            <a:r>
              <a:rPr lang="en-US" sz="1900" dirty="0" smtClean="0"/>
              <a:t> Aspiration</a:t>
            </a:r>
            <a:r>
              <a:rPr lang="en-US" sz="800" dirty="0" smtClean="0"/>
              <a:t>:</a:t>
            </a:r>
          </a:p>
          <a:p>
            <a:r>
              <a:rPr lang="en-US" sz="1800" dirty="0" smtClean="0"/>
              <a:t>Never shake baby powder directly on infant. </a:t>
            </a:r>
          </a:p>
          <a:p>
            <a:r>
              <a:rPr lang="en-US" sz="1800" dirty="0" smtClean="0"/>
              <a:t>Hold infant for feeding.</a:t>
            </a:r>
          </a:p>
          <a:p>
            <a:r>
              <a:rPr lang="en-US" sz="1800" dirty="0" smtClean="0"/>
              <a:t> Know emergency procedure for choking.</a:t>
            </a:r>
          </a:p>
          <a:p>
            <a:r>
              <a:rPr lang="en-US" sz="1800" dirty="0" smtClean="0"/>
              <a:t> Use pacifier with one piece construction and loop handle.</a:t>
            </a:r>
          </a:p>
          <a:p>
            <a:r>
              <a:rPr lang="en-US" sz="1800" dirty="0" smtClean="0"/>
              <a:t> 		</a:t>
            </a:r>
            <a:r>
              <a:rPr lang="en-US" sz="1900" dirty="0" smtClean="0"/>
              <a:t>Burns: </a:t>
            </a:r>
          </a:p>
          <a:p>
            <a:r>
              <a:rPr lang="en-US" sz="1800" dirty="0" smtClean="0"/>
              <a:t>Install smoke detectors. </a:t>
            </a:r>
          </a:p>
          <a:p>
            <a:r>
              <a:rPr lang="en-US" sz="1800" dirty="0" smtClean="0"/>
              <a:t>Use caution when warming formula in microwave oven. </a:t>
            </a:r>
          </a:p>
          <a:p>
            <a:r>
              <a:rPr lang="en-US" sz="1800" dirty="0" smtClean="0"/>
              <a:t>Check bathwater. </a:t>
            </a:r>
          </a:p>
          <a:p>
            <a:r>
              <a:rPr lang="en-US" sz="1800" dirty="0" smtClean="0"/>
              <a:t>Do not pour hot liquids when infant is present.</a:t>
            </a:r>
          </a:p>
          <a:p>
            <a:r>
              <a:rPr lang="en-US" sz="1800" dirty="0" smtClean="0"/>
              <a:t> Beware of cigarette ashes that may fall on infant. </a:t>
            </a:r>
          </a:p>
          <a:p>
            <a:r>
              <a:rPr lang="en-US" sz="1800" dirty="0" smtClean="0"/>
              <a:t>Do not leave infant in sun.</a:t>
            </a:r>
          </a:p>
          <a:p>
            <a:r>
              <a:rPr lang="en-US" sz="1800" dirty="0" smtClean="0"/>
              <a:t> Wash flame retardant clothes according to label instructions.</a:t>
            </a:r>
          </a:p>
          <a:p>
            <a:r>
              <a:rPr lang="en-US" sz="1800" dirty="0" smtClean="0"/>
              <a:t> Use cool mist vaporizers. </a:t>
            </a:r>
          </a:p>
          <a:p>
            <a:r>
              <a:rPr lang="en-US" sz="1800" dirty="0" smtClean="0"/>
              <a:t>Check surfaces heat of car restraint.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4-7 months</a:t>
            </a:r>
            <a:endParaRPr lang="en-US" dirty="0"/>
          </a:p>
        </p:txBody>
      </p:sp>
      <p:sp>
        <p:nvSpPr>
          <p:cNvPr id="3" name="Content Placeholder 2"/>
          <p:cNvSpPr>
            <a:spLocks noGrp="1"/>
          </p:cNvSpPr>
          <p:nvPr>
            <p:ph idx="1"/>
          </p:nvPr>
        </p:nvSpPr>
        <p:spPr/>
        <p:txBody>
          <a:bodyPr/>
          <a:lstStyle/>
          <a:p>
            <a:pPr lvl="8"/>
            <a:r>
              <a:rPr lang="en-US" dirty="0" smtClean="0"/>
              <a:t>Falls:</a:t>
            </a:r>
          </a:p>
          <a:p>
            <a:r>
              <a:rPr lang="en-US" sz="1900" dirty="0" smtClean="0"/>
              <a:t>Restrain in high chair. </a:t>
            </a:r>
          </a:p>
          <a:p>
            <a:r>
              <a:rPr lang="en-US" sz="1900" dirty="0" smtClean="0"/>
              <a:t>Keep crib rails raised to full height.</a:t>
            </a:r>
          </a:p>
          <a:p>
            <a:pPr lvl="8"/>
            <a:r>
              <a:rPr lang="en-US" dirty="0" smtClean="0"/>
              <a:t>Poisoning: </a:t>
            </a:r>
          </a:p>
          <a:p>
            <a:r>
              <a:rPr lang="en-US" sz="1900" dirty="0" smtClean="0"/>
              <a:t>Make sure paint for furniture and toys has no lead.</a:t>
            </a:r>
          </a:p>
          <a:p>
            <a:r>
              <a:rPr lang="en-US" sz="1900" dirty="0" smtClean="0"/>
              <a:t>Hang plants or place on high surface.</a:t>
            </a:r>
          </a:p>
          <a:p>
            <a:pPr lvl="8"/>
            <a:r>
              <a:rPr lang="en-US" dirty="0" smtClean="0"/>
              <a:t>Bodily damage:</a:t>
            </a:r>
          </a:p>
          <a:p>
            <a:r>
              <a:rPr lang="en-US" sz="1900" dirty="0" smtClean="0"/>
              <a:t>Give toys that are smooth and rounded. </a:t>
            </a:r>
          </a:p>
          <a:p>
            <a:r>
              <a:rPr lang="en-US" sz="1900" dirty="0" smtClean="0"/>
              <a:t>Avoid long pointed objects.</a:t>
            </a:r>
          </a:p>
          <a:p>
            <a:r>
              <a:rPr lang="en-US" sz="1900" dirty="0" smtClean="0"/>
              <a:t>Avoid toys that are excessively loud.</a:t>
            </a:r>
          </a:p>
          <a:p>
            <a:r>
              <a:rPr lang="en-US" sz="1900" dirty="0" smtClean="0"/>
              <a:t>Keep sharp objects out of reach.</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8-12 months</a:t>
            </a:r>
            <a:endParaRPr lang="en-US" dirty="0"/>
          </a:p>
        </p:txBody>
      </p:sp>
      <p:sp>
        <p:nvSpPr>
          <p:cNvPr id="3" name="Content Placeholder 2"/>
          <p:cNvSpPr>
            <a:spLocks noGrp="1"/>
          </p:cNvSpPr>
          <p:nvPr>
            <p:ph idx="1"/>
          </p:nvPr>
        </p:nvSpPr>
        <p:spPr/>
        <p:txBody>
          <a:bodyPr/>
          <a:lstStyle/>
          <a:p>
            <a:pPr lvl="8"/>
            <a:r>
              <a:rPr lang="en-US" dirty="0" smtClean="0"/>
              <a:t>Aspiration:</a:t>
            </a:r>
          </a:p>
          <a:p>
            <a:r>
              <a:rPr lang="en-US" sz="1800" dirty="0" smtClean="0"/>
              <a:t> Keep small objects off floor, off furniture, and out of reach. </a:t>
            </a:r>
          </a:p>
          <a:p>
            <a:r>
              <a:rPr lang="en-US" sz="1800" dirty="0" smtClean="0"/>
              <a:t>Take care in feeding solid table food, give small pieces. </a:t>
            </a:r>
          </a:p>
          <a:p>
            <a:r>
              <a:rPr lang="en-US" sz="1800" dirty="0" smtClean="0"/>
              <a:t>Do not use beanbag toys. </a:t>
            </a:r>
          </a:p>
          <a:p>
            <a:pPr lvl="8"/>
            <a:r>
              <a:rPr lang="en-US" dirty="0" smtClean="0"/>
              <a:t>Bodily damage: </a:t>
            </a:r>
          </a:p>
          <a:p>
            <a:r>
              <a:rPr lang="en-US" sz="1800" dirty="0" smtClean="0"/>
              <a:t>Avoid placing large objects on tables that can be overturned.</a:t>
            </a:r>
          </a:p>
          <a:p>
            <a:pPr lvl="8"/>
            <a:r>
              <a:rPr lang="en-US" dirty="0" smtClean="0"/>
              <a:t>Falls:</a:t>
            </a:r>
          </a:p>
          <a:p>
            <a:r>
              <a:rPr lang="en-US" sz="1800" dirty="0" smtClean="0"/>
              <a:t> Avoid walkers, especially near stairs.</a:t>
            </a:r>
          </a:p>
          <a:p>
            <a:r>
              <a:rPr lang="en-US" sz="1800" dirty="0" smtClean="0"/>
              <a:t> Ensure furniture is sturdy enough to pull up to</a:t>
            </a:r>
          </a:p>
          <a:p>
            <a:r>
              <a:rPr lang="en-US" sz="1800" dirty="0" smtClean="0"/>
              <a:t>Fence stairways at top and bottom. </a:t>
            </a:r>
          </a:p>
          <a:p>
            <a:r>
              <a:rPr lang="en-US" sz="1800" dirty="0" smtClean="0"/>
              <a:t>Dress in safe shoes and clothing.</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8-12 months</a:t>
            </a:r>
            <a:endParaRPr lang="en-US" dirty="0"/>
          </a:p>
        </p:txBody>
      </p:sp>
      <p:sp>
        <p:nvSpPr>
          <p:cNvPr id="3" name="Content Placeholder 2"/>
          <p:cNvSpPr>
            <a:spLocks noGrp="1"/>
          </p:cNvSpPr>
          <p:nvPr>
            <p:ph idx="1"/>
          </p:nvPr>
        </p:nvSpPr>
        <p:spPr/>
        <p:txBody>
          <a:bodyPr>
            <a:normAutofit fontScale="92500" lnSpcReduction="10000"/>
          </a:bodyPr>
          <a:lstStyle/>
          <a:p>
            <a:pPr lvl="8"/>
            <a:r>
              <a:rPr lang="en-US" sz="1900" dirty="0" smtClean="0"/>
              <a:t>Suffocating and drowning</a:t>
            </a:r>
            <a:r>
              <a:rPr lang="en-US" sz="800" dirty="0" smtClean="0"/>
              <a:t>:</a:t>
            </a:r>
          </a:p>
          <a:p>
            <a:r>
              <a:rPr lang="en-US" sz="1800" dirty="0" smtClean="0"/>
              <a:t> Keep doors of refrigerator, oven and washer/dryer closed. </a:t>
            </a:r>
          </a:p>
          <a:p>
            <a:r>
              <a:rPr lang="en-US" sz="1800" dirty="0" smtClean="0"/>
              <a:t>Supervise contact with balloons.</a:t>
            </a:r>
          </a:p>
          <a:p>
            <a:r>
              <a:rPr lang="en-US" sz="1800" dirty="0" smtClean="0"/>
              <a:t> Fence swimming pools, supervise when near sources of water.</a:t>
            </a:r>
          </a:p>
          <a:p>
            <a:r>
              <a:rPr lang="en-US" sz="1800" dirty="0" smtClean="0"/>
              <a:t> Keep bathroom doors closed. </a:t>
            </a:r>
          </a:p>
          <a:p>
            <a:r>
              <a:rPr lang="en-US" sz="1800" dirty="0" smtClean="0"/>
              <a:t>Keep one hand on child at all times when in bathtub.</a:t>
            </a:r>
          </a:p>
          <a:p>
            <a:pPr lvl="8"/>
            <a:r>
              <a:rPr lang="en-US" sz="1900" dirty="0" smtClean="0"/>
              <a:t>Poisoning: </a:t>
            </a:r>
          </a:p>
          <a:p>
            <a:r>
              <a:rPr lang="en-US" sz="1800" dirty="0" smtClean="0"/>
              <a:t>Administer medications as a drug not candy.</a:t>
            </a:r>
          </a:p>
          <a:p>
            <a:r>
              <a:rPr lang="en-US" sz="1800" dirty="0" smtClean="0"/>
              <a:t> Do not give medications unless prescribed. </a:t>
            </a:r>
          </a:p>
          <a:p>
            <a:r>
              <a:rPr lang="en-US" sz="1800" dirty="0" smtClean="0"/>
              <a:t>Keep medications in safe place.</a:t>
            </a:r>
          </a:p>
          <a:p>
            <a:pPr lvl="8"/>
            <a:r>
              <a:rPr lang="en-US" sz="1900" dirty="0" smtClean="0"/>
              <a:t>Burns</a:t>
            </a:r>
            <a:r>
              <a:rPr lang="en-US" sz="800" dirty="0" smtClean="0"/>
              <a:t>: </a:t>
            </a:r>
          </a:p>
          <a:p>
            <a:r>
              <a:rPr lang="en-US" sz="1800" dirty="0" smtClean="0"/>
              <a:t>Place guards in front and around any heating appliances. </a:t>
            </a:r>
          </a:p>
          <a:p>
            <a:r>
              <a:rPr lang="en-US" sz="1800" dirty="0" smtClean="0"/>
              <a:t>Keep electrical wires hidden or out of reach. </a:t>
            </a:r>
          </a:p>
          <a:p>
            <a:r>
              <a:rPr lang="en-US" sz="1800" dirty="0" smtClean="0"/>
              <a:t>Place plastic guards over electrical outlets, place furniture in front of. </a:t>
            </a:r>
          </a:p>
          <a:p>
            <a:r>
              <a:rPr lang="en-US" sz="1800" dirty="0" smtClean="0"/>
              <a:t>Keep hanging tablecloths out of reach.</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a:t>
            </a:r>
            <a:endParaRPr lang="en-US" dirty="0"/>
          </a:p>
        </p:txBody>
      </p:sp>
      <p:sp>
        <p:nvSpPr>
          <p:cNvPr id="3" name="Content Placeholder 2"/>
          <p:cNvSpPr>
            <a:spLocks noGrp="1"/>
          </p:cNvSpPr>
          <p:nvPr>
            <p:ph idx="1"/>
          </p:nvPr>
        </p:nvSpPr>
        <p:spPr/>
        <p:txBody>
          <a:bodyPr/>
          <a:lstStyle/>
          <a:p>
            <a:r>
              <a:rPr lang="en-US" sz="1800" dirty="0" smtClean="0"/>
              <a:t>The return of small amounts of food after a feeding is a common occurrence during infancy. It should not be confused with actual vomiting.</a:t>
            </a:r>
          </a:p>
          <a:p>
            <a:pPr lvl="1"/>
            <a:r>
              <a:rPr lang="en-US" sz="1800" dirty="0" smtClean="0"/>
              <a:t> </a:t>
            </a:r>
            <a:r>
              <a:rPr lang="en-US" sz="1800" b="1" dirty="0" smtClean="0"/>
              <a:t>Regurgitation:</a:t>
            </a:r>
            <a:r>
              <a:rPr lang="en-US" sz="1800" dirty="0" smtClean="0"/>
              <a:t> Return of undigested food from the stomach, usually accompanied by burping. Regurgitation can be reduced by simple measures such as frequent burping during and after feeding and positioning the child on the right side with the head slightly elevated after feeding.</a:t>
            </a:r>
          </a:p>
          <a:p>
            <a:pPr lvl="1"/>
            <a:r>
              <a:rPr lang="en-US" sz="1800" b="1" dirty="0" smtClean="0"/>
              <a:t>Spitting up:</a:t>
            </a:r>
            <a:r>
              <a:rPr lang="en-US" sz="1800" dirty="0" smtClean="0"/>
              <a:t> Dribbling of </a:t>
            </a:r>
            <a:r>
              <a:rPr lang="en-US" sz="1800" dirty="0" err="1" smtClean="0"/>
              <a:t>unswallowed</a:t>
            </a:r>
            <a:r>
              <a:rPr lang="en-US" sz="1800" dirty="0" smtClean="0"/>
              <a:t> formula from the infant’s mouth immediately after feeding. Spitting up can be managed with the use of absorbent bibs on the infant and protective cloths on the parent. </a:t>
            </a:r>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302408"/>
          </a:xfrm>
        </p:spPr>
        <p:txBody>
          <a:bodyPr>
            <a:normAutofit fontScale="92500" lnSpcReduction="10000"/>
          </a:bodyPr>
          <a:lstStyle/>
          <a:p>
            <a:pPr lvl="8"/>
            <a:r>
              <a:rPr lang="en-US" sz="2400" dirty="0" smtClean="0"/>
              <a:t>Colic: </a:t>
            </a:r>
          </a:p>
          <a:p>
            <a:r>
              <a:rPr lang="en-US" sz="2400" dirty="0" smtClean="0"/>
              <a:t>Generally described as a paroxysmal abdominal pain or cramping that is manifested by loud crying and drawing the legs up to the abdomen. Other definitions include; duration of cry greater than 3 hours, occurring more than 3 days per week, and parental dissatisfaction with the child’s behavior. Theories that have been investigated as potential causes are; too rapid, feeding, overeating, swallowing excessive air, improper feeding techniques (especially in positioning and burping), and emotional stress or tension between parent and child.</a:t>
            </a:r>
          </a:p>
          <a:p>
            <a:pPr lvl="8"/>
            <a:r>
              <a:rPr lang="en-US" sz="2400" dirty="0" smtClean="0"/>
              <a:t>Failure to Thrive: </a:t>
            </a:r>
          </a:p>
          <a:p>
            <a:r>
              <a:rPr lang="en-US" sz="2400" dirty="0" smtClean="0"/>
              <a:t>Sign of inadequate growth resulting from inability to obtain or use calories required for growth. If recent the weight , but not the height, is below accepted standards. If longstanding both the weight and height are low. The goal is to provide sufficient calories to support “catch-up” growth.</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Promoting Development in ADL’s</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smtClean="0"/>
              <a:t>Children practices related to temperament of child</a:t>
            </a:r>
          </a:p>
          <a:p>
            <a:pPr lvl="1"/>
            <a:r>
              <a:rPr lang="en-US" dirty="0" smtClean="0"/>
              <a:t>The difficult child may respond better to scheduled feedings and routine caregiver care. These children need a more structured approach to care and ADL’s. They may be highly distractible and need more rocking and swinging or additional soothing measures.</a:t>
            </a:r>
          </a:p>
          <a:p>
            <a:pPr lvl="1"/>
            <a:r>
              <a:rPr lang="en-US" dirty="0" smtClean="0"/>
              <a:t>Limit setting and discipline</a:t>
            </a:r>
          </a:p>
          <a:p>
            <a:pPr lvl="2"/>
            <a:r>
              <a:rPr lang="en-US" dirty="0" smtClean="0"/>
              <a:t>As the infants mobility increases the parents need to establish positive and supportive parent-child relationships for discipline and limit setting. </a:t>
            </a:r>
          </a:p>
          <a:p>
            <a:pPr lvl="3"/>
            <a:r>
              <a:rPr lang="en-US" dirty="0" smtClean="0"/>
              <a:t>An effect approach for this age is the “time out” method.</a:t>
            </a:r>
          </a:p>
          <a:p>
            <a:pPr lvl="1"/>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lnSpcReduction="10000"/>
          </a:bodyPr>
          <a:lstStyle/>
          <a:p>
            <a:pPr lvl="2"/>
            <a:r>
              <a:rPr lang="en-US" dirty="0" smtClean="0"/>
              <a:t>Parents must understand that infants and toddlers do not understand the cause and effect relationship yet. Children will tests limits and explore, instead of discouraging this behavior provide safe alternatives for the infant/toddler.</a:t>
            </a:r>
          </a:p>
          <a:p>
            <a:r>
              <a:rPr lang="en-US" dirty="0" smtClean="0"/>
              <a:t>Thumb sucking or the use of a pacifier</a:t>
            </a:r>
          </a:p>
          <a:p>
            <a:pPr lvl="1"/>
            <a:r>
              <a:rPr lang="en-US" dirty="0" smtClean="0"/>
              <a:t>Using a pacifier can reduce the incidence of SIDS</a:t>
            </a:r>
          </a:p>
          <a:p>
            <a:pPr lvl="1"/>
            <a:r>
              <a:rPr lang="en-US" dirty="0" smtClean="0"/>
              <a:t>Do not alter the pacifier in any way</a:t>
            </a:r>
          </a:p>
          <a:p>
            <a:pPr lvl="1"/>
            <a:r>
              <a:rPr lang="en-US" dirty="0" smtClean="0"/>
              <a:t>Your child may get blisters on thumb from sucking on it</a:t>
            </a:r>
          </a:p>
          <a:p>
            <a:pPr lvl="1"/>
            <a:r>
              <a:rPr lang="en-US" dirty="0" smtClean="0"/>
              <a:t>During infancy there is no need to restrain the amount of non-nutritive sucking of the fingers</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lnSpcReduction="10000"/>
          </a:bodyPr>
          <a:lstStyle/>
          <a:p>
            <a:r>
              <a:rPr lang="en-US" dirty="0" smtClean="0"/>
              <a:t>Teething</a:t>
            </a:r>
          </a:p>
          <a:p>
            <a:pPr lvl="1"/>
            <a:r>
              <a:rPr lang="en-US" dirty="0" smtClean="0"/>
              <a:t>The front teeth begin to erupt around 8-12 months and the lower front teeth around 6-10 months. </a:t>
            </a:r>
          </a:p>
          <a:p>
            <a:pPr lvl="2"/>
            <a:r>
              <a:rPr lang="en-US" dirty="0" smtClean="0"/>
              <a:t>This can be a frustrating time for both parents and children because it is painful for the child.</a:t>
            </a:r>
          </a:p>
          <a:p>
            <a:pPr lvl="2"/>
            <a:r>
              <a:rPr lang="en-US" dirty="0" smtClean="0"/>
              <a:t>You may see increased drooling, finger sucking and biting on objects.</a:t>
            </a:r>
          </a:p>
          <a:p>
            <a:pPr lvl="2"/>
            <a:r>
              <a:rPr lang="en-US" dirty="0" smtClean="0"/>
              <a:t>Putting cold teething rings on the gums is soothing to the child</a:t>
            </a:r>
          </a:p>
          <a:p>
            <a:pPr lvl="2"/>
            <a:r>
              <a:rPr lang="en-US" dirty="0" smtClean="0"/>
              <a:t>There are non prescription medications like baby </a:t>
            </a:r>
            <a:r>
              <a:rPr lang="en-US" dirty="0" err="1" smtClean="0"/>
              <a:t>ora-jel</a:t>
            </a:r>
            <a:r>
              <a:rPr lang="en-US" dirty="0" smtClean="0"/>
              <a:t>, although there are risks when using these products</a:t>
            </a:r>
          </a:p>
          <a:p>
            <a:pPr lvl="3"/>
            <a:r>
              <a:rPr lang="en-US" dirty="0" smtClean="0"/>
              <a:t>DO NOT use teething powders or crushed aspirin on the gums because ingestion or aspiration may occur. DO NOT use hard candy because choking </a:t>
            </a:r>
            <a:r>
              <a:rPr lang="en-US" smtClean="0"/>
              <a:t>may occur.</a:t>
            </a:r>
          </a:p>
          <a:p>
            <a:pPr lvl="2"/>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lstStyle/>
          <a:p>
            <a:r>
              <a:rPr lang="en-US" dirty="0" smtClean="0"/>
              <a:t>Shoes for infants</a:t>
            </a:r>
          </a:p>
          <a:p>
            <a:pPr lvl="1"/>
            <a:r>
              <a:rPr lang="en-US" dirty="0" smtClean="0"/>
              <a:t>Shoes with inflexible soles can delay walking</a:t>
            </a:r>
          </a:p>
          <a:p>
            <a:pPr lvl="1"/>
            <a:r>
              <a:rPr lang="en-US" dirty="0" smtClean="0"/>
              <a:t>Counseling for footwear for infants should begin at 6 months</a:t>
            </a:r>
          </a:p>
          <a:p>
            <a:pPr lvl="2"/>
            <a:r>
              <a:rPr lang="en-US" dirty="0" smtClean="0"/>
              <a:t>At birth feet are flat because arches are protected by fat pads on the soles</a:t>
            </a:r>
          </a:p>
          <a:p>
            <a:pPr lvl="2"/>
            <a:r>
              <a:rPr lang="en-US" dirty="0" smtClean="0"/>
              <a:t>As the bones in the arches develop, the fat pads disappear</a:t>
            </a:r>
          </a:p>
          <a:p>
            <a:pPr lvl="2"/>
            <a:r>
              <a:rPr lang="en-US" dirty="0" smtClean="0"/>
              <a:t>The purpose of shoes is to provide protection to the feet while walking</a:t>
            </a:r>
          </a:p>
          <a:p>
            <a:pPr lvl="2"/>
            <a:r>
              <a:rPr lang="en-US" dirty="0" smtClean="0"/>
              <a:t>The shoe should retain its fit, be durable material with smooth interior, and few construction seems that would irritate the skin. Also they need to be soft and flexible especially in the toe area</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229600" cy="6096000"/>
          </a:xfrm>
        </p:spPr>
        <p:txBody>
          <a:bodyPr/>
          <a:lstStyle/>
          <a:p>
            <a:r>
              <a:rPr lang="en-US" dirty="0" smtClean="0"/>
              <a:t>Chest – approximately equals head by the end of the first year</a:t>
            </a:r>
          </a:p>
          <a:p>
            <a:pPr lvl="1"/>
            <a:r>
              <a:rPr lang="en-US" dirty="0" smtClean="0"/>
              <a:t>The heart grows slower than the rest of the body, but takes up about 55% of the chest cavity</a:t>
            </a:r>
          </a:p>
          <a:p>
            <a:r>
              <a:rPr lang="en-US" dirty="0" smtClean="0"/>
              <a:t>Respiratory rate slows somewhat during growth and is stable</a:t>
            </a:r>
          </a:p>
          <a:p>
            <a:pPr lvl="1"/>
            <a:r>
              <a:rPr lang="en-US" dirty="0" smtClean="0"/>
              <a:t>Respiratory movements continue to be abdominal</a:t>
            </a:r>
          </a:p>
          <a:p>
            <a:pPr lvl="1"/>
            <a:r>
              <a:rPr lang="en-US" dirty="0" smtClean="0"/>
              <a:t>Short, straight </a:t>
            </a:r>
            <a:r>
              <a:rPr lang="en-US" dirty="0" err="1" smtClean="0"/>
              <a:t>eustachian</a:t>
            </a:r>
            <a:r>
              <a:rPr lang="en-US" dirty="0" smtClean="0"/>
              <a:t>  tube allows for easy ear infections</a:t>
            </a:r>
          </a:p>
          <a:p>
            <a:r>
              <a:rPr lang="en-US" dirty="0" smtClean="0"/>
              <a:t>The heart rate slows also and is a sinus rhythm</a:t>
            </a:r>
          </a:p>
          <a:p>
            <a:pPr>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Promoting Healthy Family Functioning</a:t>
            </a:r>
            <a:endParaRPr lang="en-US" sz="3200" dirty="0"/>
          </a:p>
        </p:txBody>
      </p:sp>
      <p:sp>
        <p:nvSpPr>
          <p:cNvPr id="3" name="Content Placeholder 2"/>
          <p:cNvSpPr>
            <a:spLocks noGrp="1"/>
          </p:cNvSpPr>
          <p:nvPr>
            <p:ph idx="1"/>
          </p:nvPr>
        </p:nvSpPr>
        <p:spPr>
          <a:xfrm>
            <a:off x="457200" y="1447800"/>
            <a:ext cx="8229600" cy="5007008"/>
          </a:xfrm>
        </p:spPr>
        <p:txBody>
          <a:bodyPr>
            <a:normAutofit fontScale="92500"/>
          </a:bodyPr>
          <a:lstStyle/>
          <a:p>
            <a:r>
              <a:rPr lang="en-US" sz="2800" dirty="0" smtClean="0"/>
              <a:t>Sleep patterns</a:t>
            </a:r>
          </a:p>
          <a:p>
            <a:pPr lvl="1"/>
            <a:r>
              <a:rPr lang="en-US" sz="2400" dirty="0" smtClean="0"/>
              <a:t>By 3-4 months usually infants have developed sleeping pattern of 9-11 hours a night. The total daily sleep is about 15 hours</a:t>
            </a:r>
          </a:p>
          <a:p>
            <a:pPr lvl="1"/>
            <a:r>
              <a:rPr lang="en-US" sz="2400" dirty="0" smtClean="0"/>
              <a:t>Usually take 1-2 naps a day</a:t>
            </a:r>
          </a:p>
          <a:p>
            <a:pPr lvl="2"/>
            <a:r>
              <a:rPr lang="en-US" sz="2200" dirty="0" smtClean="0"/>
              <a:t>Breast feeding babies usually sleep for less prolonged periods, with more frequent waking, especially during the night. </a:t>
            </a:r>
          </a:p>
          <a:p>
            <a:r>
              <a:rPr lang="en-US" dirty="0" smtClean="0"/>
              <a:t>Sleeping Problems</a:t>
            </a:r>
          </a:p>
          <a:p>
            <a:pPr lvl="1"/>
            <a:r>
              <a:rPr lang="en-US" dirty="0" smtClean="0"/>
              <a:t>Usually the child will either have trouble falling asleep or have trouble staying asleep</a:t>
            </a:r>
          </a:p>
          <a:p>
            <a:pPr lvl="2"/>
            <a:r>
              <a:rPr lang="en-US" dirty="0" smtClean="0"/>
              <a:t>It is best to try to figure out why this is happening based on the child’s individual needs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fontScale="92500" lnSpcReduction="10000"/>
          </a:bodyPr>
          <a:lstStyle/>
          <a:p>
            <a:r>
              <a:rPr lang="en-US" dirty="0" smtClean="0"/>
              <a:t>Dental Health</a:t>
            </a:r>
          </a:p>
          <a:p>
            <a:pPr lvl="1"/>
            <a:r>
              <a:rPr lang="en-US" dirty="0" smtClean="0"/>
              <a:t>Avoid propping bottles</a:t>
            </a:r>
          </a:p>
          <a:p>
            <a:pPr lvl="1"/>
            <a:r>
              <a:rPr lang="en-US" dirty="0" smtClean="0"/>
              <a:t>Avoid giving milk at bedtime</a:t>
            </a:r>
          </a:p>
          <a:p>
            <a:pPr lvl="1"/>
            <a:r>
              <a:rPr lang="en-US" dirty="0" smtClean="0"/>
              <a:t>Avoid fruit juices in bottles especially before 6 months of age</a:t>
            </a:r>
          </a:p>
          <a:p>
            <a:pPr lvl="1"/>
            <a:r>
              <a:rPr lang="en-US" dirty="0" smtClean="0"/>
              <a:t>Oral hygiene may be made pleasant to the infant by singing or talking to the infant</a:t>
            </a:r>
          </a:p>
          <a:p>
            <a:pPr lvl="1"/>
            <a:r>
              <a:rPr lang="en-US" dirty="0" smtClean="0"/>
              <a:t>The infant should have an oral health examination by 6 months of age</a:t>
            </a:r>
          </a:p>
          <a:p>
            <a:pPr lvl="2"/>
            <a:r>
              <a:rPr lang="en-US" dirty="0" smtClean="0"/>
              <a:t>Recommended that a small soft bristled toothbrush be used as more teeth erupt</a:t>
            </a:r>
          </a:p>
          <a:p>
            <a:pPr lvl="2"/>
            <a:r>
              <a:rPr lang="en-US" dirty="0" smtClean="0"/>
              <a:t>Water is preferred to toothpaste because of swallowing it</a:t>
            </a:r>
          </a:p>
          <a:p>
            <a:pPr lvl="2"/>
            <a:r>
              <a:rPr lang="en-US" dirty="0" smtClean="0"/>
              <a:t>If the water does not have adequate fluoride it, the American Academy of Pediatric Dentistry recommends fluoride supplementation beginning at 6 months</a:t>
            </a:r>
          </a:p>
          <a:p>
            <a:pPr lvl="2"/>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lstStyle/>
          <a:p>
            <a:r>
              <a:rPr lang="en-US" dirty="0" smtClean="0"/>
              <a:t>Immunizations</a:t>
            </a:r>
          </a:p>
          <a:p>
            <a:pPr lvl="1"/>
            <a:r>
              <a:rPr lang="en-US" dirty="0" smtClean="0"/>
              <a:t>Advisory Committee on Immunization Practices of the Centers for Disease Control and Prevention and the Committee on Infectious Diseases of the American Academy of Pediatrics govern the recommendations for immunization policies</a:t>
            </a:r>
          </a:p>
          <a:p>
            <a:pPr lvl="2"/>
            <a:r>
              <a:rPr lang="en-US" dirty="0" smtClean="0"/>
              <a:t>In the U.S. the primary age for starting vaccinations is 2 weeks of birth or at birth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and Spiritual</a:t>
            </a:r>
            <a:endParaRPr lang="en-US" dirty="0"/>
          </a:p>
        </p:txBody>
      </p:sp>
      <p:sp>
        <p:nvSpPr>
          <p:cNvPr id="3" name="Content Placeholder 2"/>
          <p:cNvSpPr>
            <a:spLocks noGrp="1"/>
          </p:cNvSpPr>
          <p:nvPr>
            <p:ph idx="1"/>
          </p:nvPr>
        </p:nvSpPr>
        <p:spPr/>
        <p:txBody>
          <a:bodyPr/>
          <a:lstStyle/>
          <a:p>
            <a:r>
              <a:rPr lang="en-US" dirty="0" smtClean="0"/>
              <a:t>People immigrated to the U.S. for religious freedom and these individual religious differences has shaped the general culture in the U.S. today</a:t>
            </a:r>
          </a:p>
          <a:p>
            <a:pPr lvl="1"/>
            <a:r>
              <a:rPr lang="en-US" dirty="0" smtClean="0"/>
              <a:t>Influential factor for shaping the U.S. culture is the Judo-Christian Faith</a:t>
            </a:r>
          </a:p>
          <a:p>
            <a:pPr lvl="2"/>
            <a:r>
              <a:rPr lang="en-US" dirty="0" smtClean="0"/>
              <a:t>Roman-Catholic</a:t>
            </a:r>
          </a:p>
          <a:p>
            <a:pPr lvl="3"/>
            <a:r>
              <a:rPr lang="en-US" dirty="0" smtClean="0"/>
              <a:t>After birth, infants are baptized and is urgent when prognosis is poor and anyone can perform this baptism</a:t>
            </a:r>
          </a:p>
          <a:p>
            <a:pPr lvl="3">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lstStyle/>
          <a:p>
            <a:pPr lvl="2"/>
            <a:r>
              <a:rPr lang="en-US" dirty="0" smtClean="0"/>
              <a:t>Judaism (Orthodox)</a:t>
            </a:r>
          </a:p>
          <a:p>
            <a:pPr lvl="3"/>
            <a:r>
              <a:rPr lang="en-US" dirty="0" smtClean="0"/>
              <a:t>No baptism at birth</a:t>
            </a:r>
          </a:p>
          <a:p>
            <a:pPr lvl="3"/>
            <a:r>
              <a:rPr lang="en-US" dirty="0" smtClean="0"/>
              <a:t>Ritual circumcision is performed on males 8 days after birth by a “</a:t>
            </a:r>
            <a:r>
              <a:rPr lang="en-US" dirty="0" err="1" smtClean="0"/>
              <a:t>mohel</a:t>
            </a:r>
            <a:r>
              <a:rPr lang="en-US" dirty="0" smtClean="0"/>
              <a:t>”</a:t>
            </a:r>
          </a:p>
          <a:p>
            <a:pPr lvl="2"/>
            <a:r>
              <a:rPr lang="en-US" dirty="0" smtClean="0"/>
              <a:t>Islam</a:t>
            </a:r>
            <a:r>
              <a:rPr lang="en-US" dirty="0" smtClean="0"/>
              <a:t> </a:t>
            </a:r>
            <a:r>
              <a:rPr lang="en-US" dirty="0" smtClean="0"/>
              <a:t>(Muslim)</a:t>
            </a:r>
          </a:p>
          <a:p>
            <a:pPr lvl="3"/>
            <a:r>
              <a:rPr lang="en-US" dirty="0" smtClean="0"/>
              <a:t>The first words said to a Muslim born infant is “Allah is Great” and the “Call for prayer” is recited</a:t>
            </a:r>
          </a:p>
          <a:p>
            <a:pPr lvl="3"/>
            <a:r>
              <a:rPr lang="en-US" dirty="0" smtClean="0"/>
              <a:t>Male children are circumcised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lstStyle/>
          <a:p>
            <a:r>
              <a:rPr lang="en-US" dirty="0" smtClean="0"/>
              <a:t>Systolic blood pressure rises during the first 2 months of life from the increasing ability of the left ventricle to pump blood and the diastolic blood pressure drops within the first three months of life but gradually rises</a:t>
            </a:r>
          </a:p>
          <a:p>
            <a:r>
              <a:rPr lang="en-US" dirty="0" smtClean="0"/>
              <a:t>Fetal </a:t>
            </a:r>
            <a:r>
              <a:rPr lang="en-US" dirty="0" err="1" smtClean="0"/>
              <a:t>Hgb</a:t>
            </a:r>
            <a:r>
              <a:rPr lang="en-US" dirty="0" smtClean="0"/>
              <a:t> are in huge quantities for the first 5 months of life, but the turnover rate is faster than that of adult </a:t>
            </a:r>
            <a:r>
              <a:rPr lang="en-US" dirty="0" err="1" smtClean="0"/>
              <a:t>Hgb</a:t>
            </a:r>
            <a:r>
              <a:rPr lang="en-US" dirty="0" smtClean="0"/>
              <a:t>, therefore around 5-6 months there can be physiologic anemia</a:t>
            </a:r>
          </a:p>
          <a:p>
            <a:r>
              <a:rPr lang="en-US" dirty="0" smtClean="0"/>
              <a:t>Maternal iron stores are there for first 5 months, iron is needed to make </a:t>
            </a:r>
            <a:r>
              <a:rPr lang="en-US" dirty="0" err="1" smtClean="0"/>
              <a:t>Hgb</a:t>
            </a:r>
            <a:r>
              <a:rPr lang="en-US" dirty="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lnSpcReduction="10000"/>
          </a:bodyPr>
          <a:lstStyle/>
          <a:p>
            <a:r>
              <a:rPr lang="en-US" dirty="0" smtClean="0"/>
              <a:t>Drooling is caused by poorly coordinated swallowing of the saliva</a:t>
            </a:r>
          </a:p>
          <a:p>
            <a:r>
              <a:rPr lang="en-US" dirty="0" smtClean="0"/>
              <a:t>Digestive system does not actually begin to function until 3 months</a:t>
            </a:r>
          </a:p>
          <a:p>
            <a:r>
              <a:rPr lang="en-US" dirty="0" smtClean="0"/>
              <a:t>The enzyme amylase has little effect on food because it does not spend a lot of time in the mouth</a:t>
            </a:r>
          </a:p>
          <a:p>
            <a:r>
              <a:rPr lang="en-US" dirty="0" smtClean="0"/>
              <a:t>The immaturity of the digestive system at birth is very evident because solid foods are passed incompletely broken down in the feces</a:t>
            </a:r>
          </a:p>
          <a:p>
            <a:r>
              <a:rPr lang="en-US" dirty="0" smtClean="0"/>
              <a:t>By age one, the infant is able to tolerate 3 meals a day and 1-2 bottles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normAutofit lnSpcReduction="10000"/>
          </a:bodyPr>
          <a:lstStyle/>
          <a:p>
            <a:r>
              <a:rPr lang="en-US" dirty="0" smtClean="0"/>
              <a:t>The liver is the most immature of all gastrointestinal organs at birth</a:t>
            </a:r>
          </a:p>
          <a:p>
            <a:pPr lvl="1"/>
            <a:r>
              <a:rPr lang="en-US" dirty="0" smtClean="0"/>
              <a:t>Unable to conjugate </a:t>
            </a:r>
            <a:r>
              <a:rPr lang="en-US" dirty="0" err="1" smtClean="0"/>
              <a:t>bilirubin</a:t>
            </a:r>
            <a:r>
              <a:rPr lang="en-US" dirty="0" smtClean="0"/>
              <a:t> and excrete bile until about 1 month of age</a:t>
            </a:r>
          </a:p>
          <a:p>
            <a:r>
              <a:rPr lang="en-US" dirty="0" err="1" smtClean="0"/>
              <a:t>IgA</a:t>
            </a:r>
            <a:r>
              <a:rPr lang="en-US" dirty="0" smtClean="0"/>
              <a:t> is present in large amounts in the </a:t>
            </a:r>
            <a:r>
              <a:rPr lang="en-US" dirty="0" err="1" smtClean="0"/>
              <a:t>colostrum</a:t>
            </a:r>
            <a:endParaRPr lang="en-US" dirty="0" smtClean="0"/>
          </a:p>
          <a:p>
            <a:pPr lvl="1"/>
            <a:r>
              <a:rPr lang="en-US" dirty="0" smtClean="0"/>
              <a:t>Thought to have protective role against poliovirus and E. coli</a:t>
            </a:r>
          </a:p>
          <a:p>
            <a:r>
              <a:rPr lang="en-US" dirty="0" smtClean="0"/>
              <a:t>The infant gets about 3 months worth of </a:t>
            </a:r>
            <a:r>
              <a:rPr lang="en-US" dirty="0" err="1" smtClean="0"/>
              <a:t>IgG</a:t>
            </a:r>
            <a:r>
              <a:rPr lang="en-US" dirty="0" smtClean="0"/>
              <a:t>, which during this time the infant starts to synthesize its own </a:t>
            </a:r>
            <a:r>
              <a:rPr lang="en-US" dirty="0" err="1" smtClean="0"/>
              <a:t>IgG</a:t>
            </a:r>
            <a:endParaRPr lang="en-US" dirty="0" smtClean="0"/>
          </a:p>
          <a:p>
            <a:r>
              <a:rPr lang="en-US" dirty="0" smtClean="0"/>
              <a:t>Significant amounts of </a:t>
            </a:r>
            <a:r>
              <a:rPr lang="en-US" dirty="0" err="1" smtClean="0"/>
              <a:t>IgM</a:t>
            </a:r>
            <a:r>
              <a:rPr lang="en-US" dirty="0" smtClean="0"/>
              <a:t> are produced at birth and are at adult levels by 9 months</a:t>
            </a:r>
          </a:p>
          <a:p>
            <a:pPr lvl="1"/>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lstStyle/>
          <a:p>
            <a:r>
              <a:rPr lang="en-US" dirty="0" smtClean="0"/>
              <a:t>During infancy, thermoregulation becomes more efficient</a:t>
            </a:r>
          </a:p>
          <a:p>
            <a:pPr lvl="1"/>
            <a:r>
              <a:rPr lang="en-US" dirty="0" smtClean="0"/>
              <a:t>The skin contracts and the muscles shiver in response to cold</a:t>
            </a:r>
          </a:p>
          <a:p>
            <a:pPr lvl="1"/>
            <a:r>
              <a:rPr lang="en-US" dirty="0" smtClean="0"/>
              <a:t>Peripheral capillaries respond to changes in ambient room temperature </a:t>
            </a:r>
          </a:p>
          <a:p>
            <a:r>
              <a:rPr lang="en-US" dirty="0" smtClean="0"/>
              <a:t>At birth 75% weight is water and there is an excess of ECF</a:t>
            </a:r>
          </a:p>
          <a:p>
            <a:r>
              <a:rPr lang="en-US" dirty="0" smtClean="0"/>
              <a:t>40% ECF at term to 20% as an adult</a:t>
            </a:r>
          </a:p>
          <a:p>
            <a:r>
              <a:rPr lang="en-US" dirty="0" smtClean="0"/>
              <a:t>The complete maturation of the renal system occurs later in the 2</a:t>
            </a:r>
            <a:r>
              <a:rPr lang="en-US" baseline="30000" dirty="0" smtClean="0"/>
              <a:t>nd</a:t>
            </a:r>
            <a:r>
              <a:rPr lang="en-US" dirty="0" smtClean="0"/>
              <a:t> year of life when the </a:t>
            </a:r>
            <a:r>
              <a:rPr lang="en-US" dirty="0" err="1" smtClean="0"/>
              <a:t>cuboidal</a:t>
            </a:r>
            <a:r>
              <a:rPr lang="en-US" dirty="0" smtClean="0"/>
              <a:t> epithelium of the </a:t>
            </a:r>
            <a:r>
              <a:rPr lang="en-US" dirty="0" err="1" smtClean="0"/>
              <a:t>glomeruli</a:t>
            </a:r>
            <a:r>
              <a:rPr lang="en-US" dirty="0" smtClean="0"/>
              <a:t> becomes flattened</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26208"/>
          </a:xfrm>
        </p:spPr>
        <p:txBody>
          <a:bodyPr/>
          <a:lstStyle/>
          <a:p>
            <a:r>
              <a:rPr lang="en-US" dirty="0" smtClean="0"/>
              <a:t>The auditory acuity is that of an adult at birth</a:t>
            </a:r>
          </a:p>
          <a:p>
            <a:r>
              <a:rPr lang="en-US" dirty="0" smtClean="0"/>
              <a:t>Vision – binocularity: the fixation of 2 ocular images into one cerebral picture (fusion) happens around 6 weeks and should be well developed by 4 months</a:t>
            </a:r>
          </a:p>
          <a:p>
            <a:r>
              <a:rPr lang="en-US" dirty="0" smtClean="0"/>
              <a:t>Depth perception does not occur until 7-9 months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graphicFrame>
        <p:nvGraphicFramePr>
          <p:cNvPr id="4" name="Content Placeholder 3"/>
          <p:cNvGraphicFramePr>
            <a:graphicFrameLocks noGrp="1"/>
          </p:cNvGraphicFramePr>
          <p:nvPr>
            <p:ph idx="1"/>
          </p:nvPr>
        </p:nvGraphicFramePr>
        <p:xfrm>
          <a:off x="457200" y="1882775"/>
          <a:ext cx="8229600" cy="1854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TASK</a:t>
                      </a:r>
                      <a:endParaRPr lang="en-US" dirty="0"/>
                    </a:p>
                  </a:txBody>
                  <a:tcPr/>
                </a:tc>
                <a:tc>
                  <a:txBody>
                    <a:bodyPr/>
                    <a:lstStyle/>
                    <a:p>
                      <a:r>
                        <a:rPr lang="en-US" dirty="0" smtClean="0"/>
                        <a:t>MONTHS of AGE</a:t>
                      </a:r>
                      <a:endParaRPr lang="en-US" dirty="0"/>
                    </a:p>
                  </a:txBody>
                  <a:tcPr/>
                </a:tc>
              </a:tr>
              <a:tr h="370840">
                <a:tc>
                  <a:txBody>
                    <a:bodyPr/>
                    <a:lstStyle/>
                    <a:p>
                      <a:r>
                        <a:rPr lang="en-US" dirty="0" smtClean="0"/>
                        <a:t>Hand</a:t>
                      </a:r>
                      <a:r>
                        <a:rPr lang="en-US" baseline="0" dirty="0" smtClean="0"/>
                        <a:t> Grasp</a:t>
                      </a:r>
                      <a:endParaRPr lang="en-US" dirty="0"/>
                    </a:p>
                  </a:txBody>
                  <a:tcPr/>
                </a:tc>
                <a:tc>
                  <a:txBody>
                    <a:bodyPr/>
                    <a:lstStyle/>
                    <a:p>
                      <a:r>
                        <a:rPr lang="en-US" dirty="0" smtClean="0"/>
                        <a:t>2-3</a:t>
                      </a:r>
                      <a:endParaRPr lang="en-US" dirty="0"/>
                    </a:p>
                  </a:txBody>
                  <a:tcPr/>
                </a:tc>
              </a:tr>
              <a:tr h="370840">
                <a:tc>
                  <a:txBody>
                    <a:bodyPr/>
                    <a:lstStyle/>
                    <a:p>
                      <a:r>
                        <a:rPr lang="en-US" dirty="0" smtClean="0"/>
                        <a:t>Hold bottle</a:t>
                      </a:r>
                      <a:endParaRPr lang="en-US" dirty="0"/>
                    </a:p>
                  </a:txBody>
                  <a:tcPr/>
                </a:tc>
                <a:tc>
                  <a:txBody>
                    <a:bodyPr/>
                    <a:lstStyle/>
                    <a:p>
                      <a:r>
                        <a:rPr lang="en-US" dirty="0" smtClean="0"/>
                        <a:t>6</a:t>
                      </a:r>
                      <a:endParaRPr lang="en-US" dirty="0"/>
                    </a:p>
                  </a:txBody>
                  <a:tcPr/>
                </a:tc>
              </a:tr>
              <a:tr h="370840">
                <a:tc>
                  <a:txBody>
                    <a:bodyPr/>
                    <a:lstStyle/>
                    <a:p>
                      <a:r>
                        <a:rPr lang="en-US" dirty="0" smtClean="0"/>
                        <a:t>Pick up raisin</a:t>
                      </a:r>
                      <a:endParaRPr lang="en-US" dirty="0"/>
                    </a:p>
                  </a:txBody>
                  <a:tcPr/>
                </a:tc>
                <a:tc>
                  <a:txBody>
                    <a:bodyPr/>
                    <a:lstStyle/>
                    <a:p>
                      <a:r>
                        <a:rPr lang="en-US" dirty="0" smtClean="0"/>
                        <a:t>10</a:t>
                      </a:r>
                      <a:endParaRPr lang="en-US" dirty="0"/>
                    </a:p>
                  </a:txBody>
                  <a:tcPr/>
                </a:tc>
              </a:tr>
              <a:tr h="370840">
                <a:tc>
                  <a:txBody>
                    <a:bodyPr/>
                    <a:lstStyle/>
                    <a:p>
                      <a:r>
                        <a:rPr lang="en-US" dirty="0" smtClean="0"/>
                        <a:t>Build a</a:t>
                      </a:r>
                      <a:r>
                        <a:rPr lang="en-US" baseline="0" dirty="0" smtClean="0"/>
                        <a:t> tower from blocks</a:t>
                      </a:r>
                      <a:endParaRPr lang="en-US" dirty="0"/>
                    </a:p>
                  </a:txBody>
                  <a:tcPr/>
                </a:tc>
                <a:tc>
                  <a:txBody>
                    <a:bodyPr/>
                    <a:lstStyle/>
                    <a:p>
                      <a:r>
                        <a:rPr lang="en-US" dirty="0" smtClean="0"/>
                        <a:t>12</a:t>
                      </a:r>
                      <a:endParaRPr lang="en-US" dirty="0"/>
                    </a:p>
                  </a:txBody>
                  <a:tcPr/>
                </a:tc>
              </a:tr>
            </a:tbl>
          </a:graphicData>
        </a:graphic>
      </p:graphicFrame>
      <p:sp>
        <p:nvSpPr>
          <p:cNvPr id="5" name="TextBox 4"/>
          <p:cNvSpPr txBox="1"/>
          <p:nvPr/>
        </p:nvSpPr>
        <p:spPr>
          <a:xfrm>
            <a:off x="457200" y="1447800"/>
            <a:ext cx="7924800" cy="369332"/>
          </a:xfrm>
          <a:prstGeom prst="rect">
            <a:avLst/>
          </a:prstGeom>
          <a:noFill/>
        </p:spPr>
        <p:txBody>
          <a:bodyPr wrap="square" rtlCol="0">
            <a:spAutoFit/>
          </a:bodyPr>
          <a:lstStyle/>
          <a:p>
            <a:r>
              <a:rPr lang="en-US" dirty="0" smtClean="0"/>
              <a:t>Fine Motor Development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353</TotalTime>
  <Words>3478</Words>
  <Application>Microsoft Office PowerPoint</Application>
  <PresentationFormat>On-screen Show (4:3)</PresentationFormat>
  <Paragraphs>249</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Verve</vt:lpstr>
      <vt:lpstr>Infants</vt:lpstr>
      <vt:lpstr>Physical Growth Changes</vt:lpstr>
      <vt:lpstr>Slide 3</vt:lpstr>
      <vt:lpstr>Slide 4</vt:lpstr>
      <vt:lpstr>Slide 5</vt:lpstr>
      <vt:lpstr>Slide 6</vt:lpstr>
      <vt:lpstr>Slide 7</vt:lpstr>
      <vt:lpstr>Slide 8</vt:lpstr>
      <vt:lpstr>Developmental Milestones</vt:lpstr>
      <vt:lpstr>Slide 10</vt:lpstr>
      <vt:lpstr>Developmental Milestones</vt:lpstr>
      <vt:lpstr>Slide 12</vt:lpstr>
      <vt:lpstr>Slide 13</vt:lpstr>
      <vt:lpstr>Slide 14</vt:lpstr>
      <vt:lpstr>Slide 15</vt:lpstr>
      <vt:lpstr>Slide 16</vt:lpstr>
      <vt:lpstr>Language, Emotional, Cognitive</vt:lpstr>
      <vt:lpstr>Slide 18</vt:lpstr>
      <vt:lpstr>Slide 19</vt:lpstr>
      <vt:lpstr>Safety: Birth to 4 months</vt:lpstr>
      <vt:lpstr>Safety: 4-7 months</vt:lpstr>
      <vt:lpstr>Safety: 8-12 months</vt:lpstr>
      <vt:lpstr>Safety: 8-12 months</vt:lpstr>
      <vt:lpstr>Nutritional</vt:lpstr>
      <vt:lpstr>Slide 25</vt:lpstr>
      <vt:lpstr>Promoting Development in ADL’s</vt:lpstr>
      <vt:lpstr>Slide 27</vt:lpstr>
      <vt:lpstr>Slide 28</vt:lpstr>
      <vt:lpstr>Slide 29</vt:lpstr>
      <vt:lpstr>Promoting Healthy Family Functioning</vt:lpstr>
      <vt:lpstr>Slide 31</vt:lpstr>
      <vt:lpstr>Slide 32</vt:lpstr>
      <vt:lpstr>Moral and Spiritual</vt:lpstr>
      <vt:lpstr>Slide 34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Infants</dc:title>
  <dc:creator>Sarah</dc:creator>
  <cp:lastModifiedBy>Sarah</cp:lastModifiedBy>
  <cp:revision>28</cp:revision>
  <dcterms:created xsi:type="dcterms:W3CDTF">2011-10-18T20:30:48Z</dcterms:created>
  <dcterms:modified xsi:type="dcterms:W3CDTF">2011-10-20T14:38:35Z</dcterms:modified>
</cp:coreProperties>
</file>