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86" r:id="rId18"/>
    <p:sldId id="272" r:id="rId19"/>
    <p:sldId id="274" r:id="rId20"/>
    <p:sldId id="275" r:id="rId21"/>
    <p:sldId id="276" r:id="rId22"/>
    <p:sldId id="277" r:id="rId23"/>
    <p:sldId id="278" r:id="rId24"/>
    <p:sldId id="273" r:id="rId25"/>
    <p:sldId id="280" r:id="rId26"/>
    <p:sldId id="281" r:id="rId27"/>
    <p:sldId id="282" r:id="rId28"/>
    <p:sldId id="283" r:id="rId29"/>
    <p:sldId id="284" r:id="rId30"/>
    <p:sldId id="285" r:id="rId31"/>
    <p:sldId id="279"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4" d="100"/>
          <a:sy n="94" d="100"/>
        </p:scale>
        <p:origin x="-696" y="71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875788B4-35F1-416D-83B9-C1328DBFED26}" type="datetimeFigureOut">
              <a:rPr lang="en-US" smtClean="0"/>
              <a:pPr/>
              <a:t>10/28/2012</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7F1CD680-9BD0-4D93-AA37-4E09C7CFA5F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75788B4-35F1-416D-83B9-C1328DBFED26}" type="datetimeFigureOut">
              <a:rPr lang="en-US" smtClean="0"/>
              <a:pPr/>
              <a:t>10/28/2012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1CD680-9BD0-4D93-AA37-4E09C7CFA5F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75788B4-35F1-416D-83B9-C1328DBFED26}" type="datetimeFigureOut">
              <a:rPr lang="en-US" smtClean="0"/>
              <a:pPr/>
              <a:t>10/28/2012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1CD680-9BD0-4D93-AA37-4E09C7CFA5F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875788B4-35F1-416D-83B9-C1328DBFED26}" type="datetimeFigureOut">
              <a:rPr lang="en-US" smtClean="0"/>
              <a:pPr/>
              <a:t>10/28/2012</a:t>
            </a:fld>
            <a:endParaRPr lang="en-US"/>
          </a:p>
        </p:txBody>
      </p:sp>
      <p:sp>
        <p:nvSpPr>
          <p:cNvPr id="9" name="Slide Number Placeholder 8"/>
          <p:cNvSpPr>
            <a:spLocks noGrp="1"/>
          </p:cNvSpPr>
          <p:nvPr>
            <p:ph type="sldNum" sz="quarter" idx="15"/>
          </p:nvPr>
        </p:nvSpPr>
        <p:spPr/>
        <p:txBody>
          <a:bodyPr rtlCol="0"/>
          <a:lstStyle/>
          <a:p>
            <a:fld id="{7F1CD680-9BD0-4D93-AA37-4E09C7CFA5FD}"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875788B4-35F1-416D-83B9-C1328DBFED26}" type="datetimeFigureOut">
              <a:rPr lang="en-US" smtClean="0"/>
              <a:pPr/>
              <a:t>10/28/2012</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7F1CD680-9BD0-4D93-AA37-4E09C7CFA5F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75788B4-35F1-416D-83B9-C1328DBFED26}" type="datetimeFigureOut">
              <a:rPr lang="en-US" smtClean="0"/>
              <a:pPr/>
              <a:t>10/28/2012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1CD680-9BD0-4D93-AA37-4E09C7CFA5FD}"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875788B4-35F1-416D-83B9-C1328DBFED26}" type="datetimeFigureOut">
              <a:rPr lang="en-US" smtClean="0"/>
              <a:pPr/>
              <a:t>10/28/2012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1CD680-9BD0-4D93-AA37-4E09C7CFA5FD}"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875788B4-35F1-416D-83B9-C1328DBFED26}" type="datetimeFigureOut">
              <a:rPr lang="en-US" smtClean="0"/>
              <a:pPr/>
              <a:t>10/28/2012</a:t>
            </a:fld>
            <a:endParaRPr lang="en-US"/>
          </a:p>
        </p:txBody>
      </p:sp>
      <p:sp>
        <p:nvSpPr>
          <p:cNvPr id="7" name="Slide Number Placeholder 6"/>
          <p:cNvSpPr>
            <a:spLocks noGrp="1"/>
          </p:cNvSpPr>
          <p:nvPr>
            <p:ph type="sldNum" sz="quarter" idx="11"/>
          </p:nvPr>
        </p:nvSpPr>
        <p:spPr/>
        <p:txBody>
          <a:bodyPr rtlCol="0"/>
          <a:lstStyle/>
          <a:p>
            <a:fld id="{7F1CD680-9BD0-4D93-AA37-4E09C7CFA5FD}"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5788B4-35F1-416D-83B9-C1328DBFED26}" type="datetimeFigureOut">
              <a:rPr lang="en-US" smtClean="0"/>
              <a:pPr/>
              <a:t>10/28/2012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1CD680-9BD0-4D93-AA37-4E09C7CFA5F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875788B4-35F1-416D-83B9-C1328DBFED26}" type="datetimeFigureOut">
              <a:rPr lang="en-US" smtClean="0"/>
              <a:pPr/>
              <a:t>10/28/2012</a:t>
            </a:fld>
            <a:endParaRPr lang="en-US"/>
          </a:p>
        </p:txBody>
      </p:sp>
      <p:sp>
        <p:nvSpPr>
          <p:cNvPr id="22" name="Slide Number Placeholder 21"/>
          <p:cNvSpPr>
            <a:spLocks noGrp="1"/>
          </p:cNvSpPr>
          <p:nvPr>
            <p:ph type="sldNum" sz="quarter" idx="15"/>
          </p:nvPr>
        </p:nvSpPr>
        <p:spPr/>
        <p:txBody>
          <a:bodyPr rtlCol="0"/>
          <a:lstStyle/>
          <a:p>
            <a:fld id="{7F1CD680-9BD0-4D93-AA37-4E09C7CFA5FD}"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875788B4-35F1-416D-83B9-C1328DBFED26}" type="datetimeFigureOut">
              <a:rPr lang="en-US" smtClean="0"/>
              <a:pPr/>
              <a:t>10/28/2012</a:t>
            </a:fld>
            <a:endParaRPr lang="en-US"/>
          </a:p>
        </p:txBody>
      </p:sp>
      <p:sp>
        <p:nvSpPr>
          <p:cNvPr id="18" name="Slide Number Placeholder 17"/>
          <p:cNvSpPr>
            <a:spLocks noGrp="1"/>
          </p:cNvSpPr>
          <p:nvPr>
            <p:ph type="sldNum" sz="quarter" idx="11"/>
          </p:nvPr>
        </p:nvSpPr>
        <p:spPr/>
        <p:txBody>
          <a:bodyPr rtlCol="0"/>
          <a:lstStyle/>
          <a:p>
            <a:fld id="{7F1CD680-9BD0-4D93-AA37-4E09C7CFA5FD}"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875788B4-35F1-416D-83B9-C1328DBFED26}" type="datetimeFigureOut">
              <a:rPr lang="en-US" smtClean="0"/>
              <a:pPr/>
              <a:t>10/28/2012</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F1CD680-9BD0-4D93-AA37-4E09C7CFA5F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Infant Growth &amp; Development </a:t>
            </a:r>
            <a:br>
              <a:rPr lang="en-US" dirty="0" smtClean="0"/>
            </a:br>
            <a:r>
              <a:rPr lang="en-US" sz="3200" dirty="0" smtClean="0"/>
              <a:t>Birth to 12 months</a:t>
            </a:r>
            <a:endParaRPr lang="en-US" sz="3200" dirty="0"/>
          </a:p>
        </p:txBody>
      </p:sp>
      <p:sp>
        <p:nvSpPr>
          <p:cNvPr id="3" name="Subtitle 2"/>
          <p:cNvSpPr>
            <a:spLocks noGrp="1"/>
          </p:cNvSpPr>
          <p:nvPr>
            <p:ph type="subTitle" idx="1"/>
          </p:nvPr>
        </p:nvSpPr>
        <p:spPr/>
        <p:txBody>
          <a:bodyPr>
            <a:normAutofit lnSpcReduction="10000"/>
          </a:bodyPr>
          <a:lstStyle/>
          <a:p>
            <a:r>
              <a:rPr lang="en-US" dirty="0" smtClean="0"/>
              <a:t>Megan Cuevas</a:t>
            </a:r>
          </a:p>
          <a:p>
            <a:r>
              <a:rPr lang="en-US" dirty="0" smtClean="0"/>
              <a:t>Tammy Duncil</a:t>
            </a:r>
          </a:p>
          <a:p>
            <a:r>
              <a:rPr lang="en-US" dirty="0" smtClean="0"/>
              <a:t>Andrea Flewelling</a:t>
            </a:r>
          </a:p>
          <a:p>
            <a:r>
              <a:rPr lang="en-US" dirty="0" smtClean="0"/>
              <a:t>Kurtis Hupp</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Developmental Milestones: </a:t>
            </a:r>
            <a:br>
              <a:rPr lang="en-US" dirty="0" smtClean="0"/>
            </a:br>
            <a:r>
              <a:rPr lang="en-US" dirty="0" smtClean="0"/>
              <a:t>Gross Motor Development: Rolling Over</a:t>
            </a:r>
            <a:endParaRPr lang="en-US" dirty="0"/>
          </a:p>
        </p:txBody>
      </p:sp>
      <p:sp>
        <p:nvSpPr>
          <p:cNvPr id="3" name="Content Placeholder 2"/>
          <p:cNvSpPr>
            <a:spLocks noGrp="1"/>
          </p:cNvSpPr>
          <p:nvPr>
            <p:ph sz="quarter" idx="1"/>
          </p:nvPr>
        </p:nvSpPr>
        <p:spPr/>
        <p:txBody>
          <a:bodyPr/>
          <a:lstStyle/>
          <a:p>
            <a:r>
              <a:rPr lang="en-US" dirty="0" smtClean="0"/>
              <a:t>Around 5 months an infant can roll from their tummy to their back</a:t>
            </a:r>
          </a:p>
          <a:p>
            <a:r>
              <a:rPr lang="en-US" dirty="0" smtClean="0"/>
              <a:t>By 6 months they can go from their back to their abdomen</a:t>
            </a:r>
          </a:p>
          <a:p>
            <a:pPr lvl="1"/>
            <a:r>
              <a:rPr lang="en-US" dirty="0" smtClean="0"/>
              <a:t>The parachute reflex (a protective response to falling) appears by 7 months</a:t>
            </a:r>
            <a:endParaRPr lang="en-US" dirty="0"/>
          </a:p>
        </p:txBody>
      </p:sp>
      <p:pic>
        <p:nvPicPr>
          <p:cNvPr id="4" name="Picture 3" descr="untitled4.png"/>
          <p:cNvPicPr>
            <a:picLocks noChangeAspect="1"/>
          </p:cNvPicPr>
          <p:nvPr/>
        </p:nvPicPr>
        <p:blipFill>
          <a:blip r:embed="rId2" cstate="print"/>
          <a:stretch>
            <a:fillRect/>
          </a:stretch>
        </p:blipFill>
        <p:spPr>
          <a:xfrm>
            <a:off x="2667000" y="3886200"/>
            <a:ext cx="3701278" cy="2409825"/>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Developmental Milestones: </a:t>
            </a:r>
            <a:br>
              <a:rPr lang="en-US" dirty="0" smtClean="0"/>
            </a:br>
            <a:r>
              <a:rPr lang="en-US" dirty="0" smtClean="0"/>
              <a:t>Gross Motor Development: Sitting</a:t>
            </a:r>
            <a:endParaRPr lang="en-US" dirty="0"/>
          </a:p>
        </p:txBody>
      </p:sp>
      <p:sp>
        <p:nvSpPr>
          <p:cNvPr id="3" name="Content Placeholder 2"/>
          <p:cNvSpPr>
            <a:spLocks noGrp="1"/>
          </p:cNvSpPr>
          <p:nvPr>
            <p:ph sz="quarter" idx="1"/>
          </p:nvPr>
        </p:nvSpPr>
        <p:spPr/>
        <p:txBody>
          <a:bodyPr/>
          <a:lstStyle/>
          <a:p>
            <a:r>
              <a:rPr lang="en-US" dirty="0" smtClean="0"/>
              <a:t>For the first 3-4 months the back is uniformly rounded preventing sitting</a:t>
            </a:r>
          </a:p>
          <a:p>
            <a:r>
              <a:rPr lang="en-US" dirty="0" smtClean="0"/>
              <a:t>As the spinal column straightens the infant can be propped into a sitting position</a:t>
            </a:r>
          </a:p>
          <a:p>
            <a:r>
              <a:rPr lang="en-US" dirty="0" smtClean="0"/>
              <a:t>By 7 months they can sit alone leaning forward on their hands for support</a:t>
            </a:r>
          </a:p>
          <a:p>
            <a:r>
              <a:rPr lang="en-US" dirty="0" smtClean="0"/>
              <a:t>By 8 months they can sit well while unsupported</a:t>
            </a:r>
          </a:p>
          <a:p>
            <a:r>
              <a:rPr lang="en-US" dirty="0" smtClean="0"/>
              <a:t>By 10 months they can maneuver from a prone to a sitting position all by themselves</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Developmental Milestones: </a:t>
            </a:r>
            <a:br>
              <a:rPr lang="en-US" dirty="0" smtClean="0"/>
            </a:br>
            <a:r>
              <a:rPr lang="en-US" dirty="0" smtClean="0"/>
              <a:t>Gross Motor Development: Locomotion</a:t>
            </a:r>
            <a:endParaRPr lang="en-US" dirty="0"/>
          </a:p>
        </p:txBody>
      </p:sp>
      <p:sp>
        <p:nvSpPr>
          <p:cNvPr id="3" name="Content Placeholder 2"/>
          <p:cNvSpPr>
            <a:spLocks noGrp="1"/>
          </p:cNvSpPr>
          <p:nvPr>
            <p:ph sz="quarter" idx="1"/>
          </p:nvPr>
        </p:nvSpPr>
        <p:spPr/>
        <p:txBody>
          <a:bodyPr>
            <a:normAutofit fontScale="92500"/>
          </a:bodyPr>
          <a:lstStyle/>
          <a:p>
            <a:r>
              <a:rPr lang="en-US" dirty="0" smtClean="0"/>
              <a:t>Around 4-6 months an infant has increasing coordination in their arms</a:t>
            </a:r>
          </a:p>
          <a:p>
            <a:pPr lvl="1"/>
            <a:r>
              <a:rPr lang="en-US" dirty="0" smtClean="0"/>
              <a:t>This coordination allows them to propel their body backwards</a:t>
            </a:r>
          </a:p>
          <a:p>
            <a:r>
              <a:rPr lang="en-US" dirty="0" smtClean="0"/>
              <a:t>By 6-7 months they are able to bear all their wt on their legs with assistance</a:t>
            </a:r>
          </a:p>
          <a:p>
            <a:r>
              <a:rPr lang="en-US" dirty="0" smtClean="0"/>
              <a:t>By 9 months infants progress to crawling </a:t>
            </a:r>
          </a:p>
          <a:p>
            <a:pPr lvl="1"/>
            <a:r>
              <a:rPr lang="en-US" dirty="0" smtClean="0"/>
              <a:t>At the same time they can pull themselves up with furniture</a:t>
            </a:r>
          </a:p>
          <a:p>
            <a:pPr lvl="2"/>
            <a:r>
              <a:rPr lang="en-US" dirty="0" smtClean="0"/>
              <a:t>But cannot sit back down without falling</a:t>
            </a:r>
          </a:p>
          <a:p>
            <a:r>
              <a:rPr lang="en-US" dirty="0" smtClean="0"/>
              <a:t>By 11 months they can walk with furniture assistance</a:t>
            </a:r>
          </a:p>
          <a:p>
            <a:r>
              <a:rPr lang="en-US" dirty="0" smtClean="0"/>
              <a:t>By age one they may be able to walk with one hand being held</a:t>
            </a:r>
          </a:p>
          <a:p>
            <a:pPr lvl="1"/>
            <a:endParaRPr lang="en-US"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Language</a:t>
            </a:r>
            <a:br>
              <a:rPr lang="en-US" dirty="0" smtClean="0"/>
            </a:br>
            <a:r>
              <a:rPr lang="en-US" dirty="0" smtClean="0"/>
              <a:t>Birth to six months</a:t>
            </a:r>
            <a:endParaRPr lang="en-US" dirty="0"/>
          </a:p>
        </p:txBody>
      </p:sp>
      <p:sp>
        <p:nvSpPr>
          <p:cNvPr id="3" name="Content Placeholder 2"/>
          <p:cNvSpPr>
            <a:spLocks noGrp="1"/>
          </p:cNvSpPr>
          <p:nvPr>
            <p:ph sz="quarter" idx="1"/>
          </p:nvPr>
        </p:nvSpPr>
        <p:spPr/>
        <p:txBody>
          <a:bodyPr/>
          <a:lstStyle/>
          <a:p>
            <a:r>
              <a:rPr lang="en-US" dirty="0" smtClean="0"/>
              <a:t>Up to </a:t>
            </a:r>
            <a:r>
              <a:rPr lang="en-US" dirty="0" smtClean="0"/>
              <a:t>1</a:t>
            </a:r>
            <a:r>
              <a:rPr lang="en-US" dirty="0" smtClean="0"/>
              <a:t> </a:t>
            </a:r>
            <a:r>
              <a:rPr lang="en-US" dirty="0" smtClean="0"/>
              <a:t>month child cries to express displeasure</a:t>
            </a:r>
          </a:p>
          <a:p>
            <a:r>
              <a:rPr lang="en-US" dirty="0" smtClean="0"/>
              <a:t>By </a:t>
            </a:r>
            <a:r>
              <a:rPr lang="en-US" dirty="0" smtClean="0"/>
              <a:t>2</a:t>
            </a:r>
            <a:r>
              <a:rPr lang="en-US" dirty="0" smtClean="0"/>
              <a:t> </a:t>
            </a:r>
            <a:r>
              <a:rPr lang="en-US" dirty="0" smtClean="0"/>
              <a:t>months a child’s cries become distinct and differentiated, cooing begins</a:t>
            </a:r>
          </a:p>
          <a:p>
            <a:r>
              <a:rPr lang="en-US" dirty="0" smtClean="0"/>
              <a:t>By </a:t>
            </a:r>
            <a:r>
              <a:rPr lang="en-US" dirty="0" smtClean="0"/>
              <a:t>3</a:t>
            </a:r>
            <a:r>
              <a:rPr lang="en-US" dirty="0" smtClean="0"/>
              <a:t> </a:t>
            </a:r>
            <a:r>
              <a:rPr lang="en-US" dirty="0" smtClean="0"/>
              <a:t>months of age a baby will vocalize when smiling and “talks” back when being spoken to. </a:t>
            </a:r>
          </a:p>
          <a:p>
            <a:r>
              <a:rPr lang="en-US" dirty="0" smtClean="0"/>
              <a:t>By </a:t>
            </a:r>
            <a:r>
              <a:rPr lang="en-US" dirty="0" smtClean="0"/>
              <a:t>6</a:t>
            </a:r>
            <a:r>
              <a:rPr lang="en-US" dirty="0" smtClean="0"/>
              <a:t> </a:t>
            </a:r>
            <a:r>
              <a:rPr lang="en-US" dirty="0" smtClean="0"/>
              <a:t>months infant can:</a:t>
            </a:r>
          </a:p>
          <a:p>
            <a:pPr lvl="1"/>
            <a:r>
              <a:rPr lang="en-US" dirty="0" smtClean="0"/>
              <a:t>LOL</a:t>
            </a:r>
          </a:p>
          <a:p>
            <a:pPr lvl="1"/>
            <a:r>
              <a:rPr lang="en-US" dirty="0" smtClean="0"/>
              <a:t>Makes cooing vowel sounds</a:t>
            </a:r>
          </a:p>
          <a:p>
            <a:pPr lvl="1"/>
            <a:r>
              <a:rPr lang="en-US" dirty="0" smtClean="0"/>
              <a:t>Begins to imitate sounds</a:t>
            </a:r>
          </a:p>
          <a:p>
            <a:pPr lvl="1"/>
            <a:r>
              <a:rPr lang="en-US" dirty="0" smtClean="0"/>
              <a:t>Babbling resembles one syllable utterances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Language</a:t>
            </a:r>
            <a:br>
              <a:rPr lang="en-US" dirty="0" smtClean="0"/>
            </a:br>
            <a:r>
              <a:rPr lang="en-US" dirty="0" smtClean="0"/>
              <a:t>6 months to 12 months</a:t>
            </a:r>
            <a:endParaRPr lang="en-US" dirty="0"/>
          </a:p>
        </p:txBody>
      </p:sp>
      <p:sp>
        <p:nvSpPr>
          <p:cNvPr id="3" name="Content Placeholder 2"/>
          <p:cNvSpPr>
            <a:spLocks noGrp="1"/>
          </p:cNvSpPr>
          <p:nvPr>
            <p:ph sz="quarter" idx="1"/>
          </p:nvPr>
        </p:nvSpPr>
        <p:spPr/>
        <p:txBody>
          <a:bodyPr/>
          <a:lstStyle/>
          <a:p>
            <a:r>
              <a:rPr lang="en-US" dirty="0" smtClean="0"/>
              <a:t>By 7 months: Vowel sounds and chained syllables (</a:t>
            </a:r>
            <a:r>
              <a:rPr lang="en-US" dirty="0" err="1" smtClean="0"/>
              <a:t>baba</a:t>
            </a:r>
            <a:r>
              <a:rPr lang="en-US" dirty="0" smtClean="0"/>
              <a:t>, mama) and “Talks” when others are talking</a:t>
            </a:r>
          </a:p>
          <a:p>
            <a:r>
              <a:rPr lang="en-US" dirty="0" smtClean="0"/>
              <a:t>By 10 months baby can:</a:t>
            </a:r>
          </a:p>
          <a:p>
            <a:pPr lvl="1"/>
            <a:r>
              <a:rPr lang="en-US" dirty="0" smtClean="0"/>
              <a:t>Listen selectively to familiar words</a:t>
            </a:r>
          </a:p>
          <a:p>
            <a:pPr lvl="1"/>
            <a:r>
              <a:rPr lang="en-US" dirty="0" smtClean="0"/>
              <a:t>Respond to simple verbal commands (No </a:t>
            </a:r>
            <a:r>
              <a:rPr lang="en-US" dirty="0" err="1" smtClean="0"/>
              <a:t>No</a:t>
            </a:r>
            <a:r>
              <a:rPr lang="en-US" dirty="0" smtClean="0"/>
              <a:t>!)</a:t>
            </a:r>
          </a:p>
          <a:p>
            <a:pPr lvl="1"/>
            <a:r>
              <a:rPr lang="en-US" dirty="0" smtClean="0"/>
              <a:t>Says “dada and mama” with meaning</a:t>
            </a:r>
          </a:p>
          <a:p>
            <a:r>
              <a:rPr lang="en-US" dirty="0" smtClean="0"/>
              <a:t>By 12 months baby can:</a:t>
            </a:r>
          </a:p>
          <a:p>
            <a:pPr lvl="1"/>
            <a:r>
              <a:rPr lang="en-US" dirty="0" smtClean="0"/>
              <a:t>Comprehends meaning of several words</a:t>
            </a:r>
          </a:p>
          <a:p>
            <a:pPr lvl="1"/>
            <a:r>
              <a:rPr lang="en-US" dirty="0" smtClean="0"/>
              <a:t>Say 3-5 words besides Dada and Mama</a:t>
            </a:r>
          </a:p>
          <a:p>
            <a:pPr lvl="1"/>
            <a:r>
              <a:rPr lang="en-US" dirty="0" smtClean="0"/>
              <a:t>Recognizes objects by name</a:t>
            </a:r>
          </a:p>
          <a:p>
            <a:pPr lvl="1"/>
            <a:endParaRPr lang="en-US" dirty="0" smtClean="0"/>
          </a:p>
          <a:p>
            <a:pPr lvl="1"/>
            <a:endParaRPr lang="en-US" dirty="0" smtClean="0"/>
          </a:p>
          <a:p>
            <a:pPr lvl="1"/>
            <a:endParaRPr lang="en-US"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Emotional/Cognitive development </a:t>
            </a:r>
            <a:r>
              <a:rPr lang="en-US" dirty="0" smtClean="0"/>
              <a:t/>
            </a:r>
            <a:br>
              <a:rPr lang="en-US" dirty="0" smtClean="0"/>
            </a:br>
            <a:endParaRPr lang="en-US" dirty="0"/>
          </a:p>
        </p:txBody>
      </p:sp>
      <p:sp>
        <p:nvSpPr>
          <p:cNvPr id="3" name="Content Placeholder 2"/>
          <p:cNvSpPr>
            <a:spLocks noGrp="1"/>
          </p:cNvSpPr>
          <p:nvPr>
            <p:ph sz="quarter" idx="1"/>
          </p:nvPr>
        </p:nvSpPr>
        <p:spPr/>
        <p:txBody>
          <a:bodyPr>
            <a:normAutofit fontScale="85000" lnSpcReduction="20000"/>
          </a:bodyPr>
          <a:lstStyle/>
          <a:p>
            <a:r>
              <a:rPr lang="en-US" dirty="0" smtClean="0"/>
              <a:t>Attachment</a:t>
            </a:r>
          </a:p>
          <a:p>
            <a:pPr lvl="1"/>
            <a:r>
              <a:rPr lang="en-US" dirty="0" smtClean="0"/>
              <a:t>Requires ability to discriminate “Mother” from others and the achievement of object permanence</a:t>
            </a:r>
          </a:p>
          <a:p>
            <a:pPr lvl="1"/>
            <a:r>
              <a:rPr lang="en-US" dirty="0" smtClean="0"/>
              <a:t>Formation of attachment requires 4 stages</a:t>
            </a:r>
          </a:p>
          <a:p>
            <a:pPr lvl="2"/>
            <a:r>
              <a:rPr lang="en-US" dirty="0" smtClean="0"/>
              <a:t>First few weeks  - infants respond indiscriminately to anyone</a:t>
            </a:r>
          </a:p>
          <a:p>
            <a:pPr lvl="2"/>
            <a:r>
              <a:rPr lang="en-US" dirty="0" smtClean="0"/>
              <a:t>From 8-12 weeks – infants will cry, smile, and vocalize more to mom then anyone, but will still respond to others</a:t>
            </a:r>
          </a:p>
          <a:p>
            <a:pPr lvl="2"/>
            <a:r>
              <a:rPr lang="en-US" dirty="0" smtClean="0"/>
              <a:t>By 6 months infants have a distinct preference for mom</a:t>
            </a:r>
          </a:p>
          <a:p>
            <a:pPr lvl="2"/>
            <a:r>
              <a:rPr lang="en-US" dirty="0" smtClean="0"/>
              <a:t>Around 7 months infants start to attach to other members of the family (father)</a:t>
            </a:r>
          </a:p>
          <a:p>
            <a:pPr lvl="1"/>
            <a:r>
              <a:rPr lang="en-US" dirty="0" smtClean="0"/>
              <a:t>Reactive Attachment Disorder (RAD)</a:t>
            </a:r>
          </a:p>
          <a:p>
            <a:pPr lvl="2"/>
            <a:r>
              <a:rPr lang="en-US" dirty="0" smtClean="0"/>
              <a:t>Due to maladaptive  or absent attachment between infant and parent</a:t>
            </a:r>
          </a:p>
          <a:p>
            <a:pPr lvl="3"/>
            <a:r>
              <a:rPr lang="en-US" dirty="0" smtClean="0"/>
              <a:t>Physical abuse</a:t>
            </a:r>
          </a:p>
          <a:p>
            <a:pPr lvl="3"/>
            <a:r>
              <a:rPr lang="en-US" dirty="0" smtClean="0"/>
              <a:t>Parental alcoholism, substance abuse</a:t>
            </a:r>
          </a:p>
          <a:p>
            <a:pPr lvl="3"/>
            <a:r>
              <a:rPr lang="en-US" dirty="0" smtClean="0"/>
              <a:t>Mental illness</a:t>
            </a:r>
          </a:p>
          <a:p>
            <a:pPr lvl="3"/>
            <a:r>
              <a:rPr lang="en-US" dirty="0" smtClean="0"/>
              <a:t>Foster </a:t>
            </a:r>
            <a:r>
              <a:rPr lang="en-US" dirty="0" smtClean="0"/>
              <a:t>care</a:t>
            </a:r>
          </a:p>
          <a:p>
            <a:pPr lvl="3"/>
            <a:r>
              <a:rPr lang="en-US" dirty="0" smtClean="0"/>
              <a:t>Parental abandonment</a:t>
            </a:r>
          </a:p>
          <a:p>
            <a:pPr lvl="3"/>
            <a:r>
              <a:rPr lang="en-US" dirty="0" smtClean="0"/>
              <a:t>Parental incarceration</a:t>
            </a:r>
          </a:p>
          <a:p>
            <a:pPr lvl="2"/>
            <a:r>
              <a:rPr lang="en-US" dirty="0" smtClean="0"/>
              <a:t>Child may not be as cuddly, have poor impulse </a:t>
            </a:r>
            <a:r>
              <a:rPr lang="en-US" dirty="0" smtClean="0"/>
              <a:t>control</a:t>
            </a:r>
            <a:endParaRPr lang="en-US" dirty="0" smtClean="0"/>
          </a:p>
          <a:p>
            <a:pPr lvl="3"/>
            <a:endParaRPr lang="en-US" dirty="0" smtClean="0"/>
          </a:p>
          <a:p>
            <a:pPr lvl="3"/>
            <a:endParaRPr lang="en-US" dirty="0" smtClean="0"/>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emotional/Cognitive Development</a:t>
            </a:r>
            <a:br>
              <a:rPr lang="en-US" dirty="0" smtClean="0"/>
            </a:br>
            <a:endParaRPr lang="en-US" dirty="0"/>
          </a:p>
        </p:txBody>
      </p:sp>
      <p:sp>
        <p:nvSpPr>
          <p:cNvPr id="3" name="Content Placeholder 2"/>
          <p:cNvSpPr>
            <a:spLocks noGrp="1"/>
          </p:cNvSpPr>
          <p:nvPr>
            <p:ph sz="quarter" idx="1"/>
          </p:nvPr>
        </p:nvSpPr>
        <p:spPr/>
        <p:txBody>
          <a:bodyPr/>
          <a:lstStyle/>
          <a:p>
            <a:r>
              <a:rPr lang="en-US" dirty="0" smtClean="0"/>
              <a:t>Separation </a:t>
            </a:r>
            <a:r>
              <a:rPr lang="en-US" dirty="0" smtClean="0"/>
              <a:t>Anxiety</a:t>
            </a:r>
          </a:p>
          <a:p>
            <a:pPr lvl="1"/>
            <a:r>
              <a:rPr lang="en-US" dirty="0" smtClean="0"/>
              <a:t>Begins between 4-8 months</a:t>
            </a:r>
          </a:p>
          <a:p>
            <a:pPr lvl="1"/>
            <a:r>
              <a:rPr lang="en-US" dirty="0" smtClean="0"/>
              <a:t>Gains awareness that mother is separate from self</a:t>
            </a:r>
          </a:p>
          <a:p>
            <a:pPr lvl="1"/>
            <a:r>
              <a:rPr lang="en-US" dirty="0" smtClean="0"/>
              <a:t>By 11-12 months departure is anticipated and protest begins before departure </a:t>
            </a:r>
            <a:endParaRPr lang="en-US" dirty="0" smtClean="0"/>
          </a:p>
          <a:p>
            <a:r>
              <a:rPr lang="en-US" dirty="0" smtClean="0"/>
              <a:t>Stanger </a:t>
            </a:r>
            <a:r>
              <a:rPr lang="en-US" dirty="0" smtClean="0"/>
              <a:t>Fear</a:t>
            </a:r>
          </a:p>
          <a:p>
            <a:pPr lvl="1"/>
            <a:r>
              <a:rPr lang="en-US" dirty="0" smtClean="0"/>
              <a:t>Begins around 6-8 months</a:t>
            </a:r>
          </a:p>
          <a:p>
            <a:pPr lvl="1"/>
            <a:r>
              <a:rPr lang="en-US" dirty="0" smtClean="0"/>
              <a:t>R/T infants ability to discriminate between familiar and unfamiliar people</a:t>
            </a:r>
            <a:endParaRPr lang="en-US" dirty="0" smtClean="0"/>
          </a:p>
          <a:p>
            <a:pPr>
              <a:buNone/>
            </a:pPr>
            <a:endParaRPr lang="en-US" dirty="0" smtClean="0"/>
          </a:p>
          <a:p>
            <a:pPr lvl="1"/>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Infant Nutrition</a:t>
            </a:r>
            <a:endParaRPr lang="en-US" dirty="0"/>
          </a:p>
        </p:txBody>
      </p:sp>
      <p:sp>
        <p:nvSpPr>
          <p:cNvPr id="3" name="Content Placeholder 2"/>
          <p:cNvSpPr>
            <a:spLocks noGrp="1"/>
          </p:cNvSpPr>
          <p:nvPr>
            <p:ph sz="quarter" idx="1"/>
          </p:nvPr>
        </p:nvSpPr>
        <p:spPr/>
        <p:txBody>
          <a:bodyPr/>
          <a:lstStyle/>
          <a:p>
            <a:r>
              <a:rPr lang="en-US" dirty="0" smtClean="0"/>
              <a:t>0-6 months: human milk or iron fortified formula only</a:t>
            </a:r>
          </a:p>
          <a:p>
            <a:r>
              <a:rPr lang="en-US" dirty="0" smtClean="0"/>
              <a:t>Can begin iron fortified infant cereal around 7 months</a:t>
            </a:r>
          </a:p>
          <a:p>
            <a:pPr lvl="1"/>
            <a:r>
              <a:rPr lang="en-US" dirty="0" smtClean="0"/>
              <a:t>Can be mixed fruit juice so that vitamin C can enhance iron absorption</a:t>
            </a:r>
          </a:p>
          <a:p>
            <a:r>
              <a:rPr lang="en-US" dirty="0" smtClean="0"/>
              <a:t>By 8-9 months finger foods like cooked veggies, raw fruit or cheese can be started</a:t>
            </a:r>
          </a:p>
          <a:p>
            <a:r>
              <a:rPr lang="en-US" dirty="0" smtClean="0"/>
              <a:t>By one year well cooked table foods can be given</a:t>
            </a:r>
          </a:p>
        </p:txBody>
      </p:sp>
      <p:pic>
        <p:nvPicPr>
          <p:cNvPr id="4" name="Picture 3" descr="untitled6.png"/>
          <p:cNvPicPr>
            <a:picLocks noChangeAspect="1"/>
          </p:cNvPicPr>
          <p:nvPr/>
        </p:nvPicPr>
        <p:blipFill>
          <a:blip r:embed="rId2" cstate="print"/>
          <a:stretch>
            <a:fillRect/>
          </a:stretch>
        </p:blipFill>
        <p:spPr>
          <a:xfrm>
            <a:off x="2514600" y="4876800"/>
            <a:ext cx="3505200" cy="1743075"/>
          </a:xfrm>
          <a:prstGeom prst="rect">
            <a:avLst/>
          </a:prstGeo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Promoting Development in Activities of Daily Living</a:t>
            </a:r>
            <a:endParaRPr lang="en-US" dirty="0"/>
          </a:p>
        </p:txBody>
      </p:sp>
      <p:sp>
        <p:nvSpPr>
          <p:cNvPr id="3" name="Content Placeholder 2"/>
          <p:cNvSpPr>
            <a:spLocks noGrp="1"/>
          </p:cNvSpPr>
          <p:nvPr>
            <p:ph sz="quarter" idx="1"/>
          </p:nvPr>
        </p:nvSpPr>
        <p:spPr/>
        <p:txBody>
          <a:bodyPr>
            <a:normAutofit fontScale="70000" lnSpcReduction="20000"/>
          </a:bodyPr>
          <a:lstStyle/>
          <a:p>
            <a:r>
              <a:rPr lang="en-US" dirty="0" smtClean="0"/>
              <a:t>Infant-</a:t>
            </a:r>
          </a:p>
          <a:p>
            <a:pPr lvl="1"/>
            <a:r>
              <a:rPr lang="en-US" dirty="0" smtClean="0"/>
              <a:t>Fine motor control</a:t>
            </a:r>
          </a:p>
          <a:p>
            <a:pPr lvl="2"/>
            <a:r>
              <a:rPr lang="en-US" dirty="0" smtClean="0"/>
              <a:t>At birth infants hands remain closed at rest and they will grab objects placed in their hand by reflex.</a:t>
            </a:r>
          </a:p>
          <a:p>
            <a:pPr lvl="2"/>
            <a:r>
              <a:rPr lang="en-US" dirty="0" smtClean="0"/>
              <a:t>By age 2-3 months the infant will have voluntary control of his/her grasp reflex</a:t>
            </a:r>
          </a:p>
          <a:p>
            <a:pPr lvl="2"/>
            <a:r>
              <a:rPr lang="en-US" dirty="0" smtClean="0"/>
              <a:t>At 8-9 month the infant will start to develop crude pincher grasps with thumb and index finger.</a:t>
            </a:r>
          </a:p>
          <a:p>
            <a:pPr lvl="2"/>
            <a:r>
              <a:rPr lang="en-US" dirty="0" smtClean="0"/>
              <a:t>By 1 year the pincher grasp is well tuned with the infant and they will begin to build with blocks and can actively pick up small objects with ease.  </a:t>
            </a:r>
            <a:endParaRPr lang="en-US" dirty="0"/>
          </a:p>
          <a:p>
            <a:pPr marL="457200" lvl="1" indent="0">
              <a:buNone/>
            </a:pPr>
            <a:endParaRPr lang="en-US" dirty="0" smtClean="0"/>
          </a:p>
          <a:p>
            <a:pPr marL="457200" lvl="1" indent="0">
              <a:buNone/>
            </a:pPr>
            <a:r>
              <a:rPr lang="en-US" dirty="0" smtClean="0"/>
              <a:t>Gross Motor Control</a:t>
            </a:r>
          </a:p>
          <a:p>
            <a:pPr marL="457200" lvl="1" indent="0">
              <a:buNone/>
            </a:pPr>
            <a:r>
              <a:rPr lang="en-US" dirty="0"/>
              <a:t>	</a:t>
            </a:r>
            <a:r>
              <a:rPr lang="en-US" dirty="0" smtClean="0"/>
              <a:t>Head Control</a:t>
            </a:r>
          </a:p>
          <a:p>
            <a:pPr marL="457200" lvl="1" indent="0">
              <a:buNone/>
            </a:pPr>
            <a:r>
              <a:rPr lang="en-US" dirty="0"/>
              <a:t>		</a:t>
            </a:r>
            <a:r>
              <a:rPr lang="en-US" dirty="0" smtClean="0"/>
              <a:t>at birth infants have not ability to lift their head </a:t>
            </a:r>
          </a:p>
          <a:p>
            <a:pPr marL="457200" lvl="1" indent="0">
              <a:buNone/>
            </a:pPr>
            <a:r>
              <a:rPr lang="en-US" dirty="0"/>
              <a:t>	</a:t>
            </a:r>
            <a:r>
              <a:rPr lang="en-US" dirty="0" smtClean="0"/>
              <a:t>	this is why they are at a great risk for SIDS.</a:t>
            </a:r>
          </a:p>
          <a:p>
            <a:pPr marL="457200" lvl="1" indent="0">
              <a:buNone/>
            </a:pPr>
            <a:r>
              <a:rPr lang="en-US" dirty="0"/>
              <a:t>	</a:t>
            </a:r>
            <a:r>
              <a:rPr lang="en-US" dirty="0" smtClean="0"/>
              <a:t>	By 4 months an infant can hold head at 90 degrees</a:t>
            </a:r>
          </a:p>
          <a:p>
            <a:pPr marL="457200" lvl="1" indent="0">
              <a:buNone/>
            </a:pPr>
            <a:r>
              <a:rPr lang="en-US" dirty="0"/>
              <a:t>	</a:t>
            </a:r>
            <a:r>
              <a:rPr lang="en-US" dirty="0" smtClean="0"/>
              <a:t>Rolling over</a:t>
            </a:r>
          </a:p>
          <a:p>
            <a:pPr marL="457200" lvl="1" indent="0">
              <a:buNone/>
            </a:pPr>
            <a:r>
              <a:rPr lang="en-US" dirty="0"/>
              <a:t>	</a:t>
            </a:r>
            <a:r>
              <a:rPr lang="en-US" dirty="0" smtClean="0"/>
              <a:t>	Infant can roll from back to stomach at 5 months but not 		stomach to back till six months.  Another risk for SIDS.</a:t>
            </a:r>
          </a:p>
          <a:p>
            <a:pPr marL="457200" lvl="1" indent="0">
              <a:buNone/>
            </a:pPr>
            <a:r>
              <a:rPr lang="en-US" dirty="0"/>
              <a:t>	</a:t>
            </a:r>
            <a:r>
              <a:rPr lang="en-US" dirty="0" smtClean="0"/>
              <a:t>Sitting</a:t>
            </a:r>
          </a:p>
          <a:p>
            <a:pPr marL="457200" lvl="1" indent="0">
              <a:buNone/>
            </a:pPr>
            <a:r>
              <a:rPr lang="en-US" dirty="0"/>
              <a:t>	</a:t>
            </a:r>
            <a:r>
              <a:rPr lang="en-US" dirty="0" smtClean="0"/>
              <a:t>	By 4 months Infants can sit with support.  By 7 months they 		can sit unsupported.</a:t>
            </a:r>
          </a:p>
          <a:p>
            <a:pPr marL="91440" indent="0">
              <a:buNone/>
            </a:pPr>
            <a:r>
              <a:rPr lang="en-US" dirty="0"/>
              <a:t>	</a:t>
            </a:r>
            <a:r>
              <a:rPr lang="en-US" dirty="0" smtClean="0"/>
              <a:t>  </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pPr lvl="2"/>
            <a:r>
              <a:rPr lang="en-US" dirty="0" smtClean="0"/>
              <a:t>Locomotion</a:t>
            </a:r>
          </a:p>
          <a:p>
            <a:pPr lvl="3">
              <a:buFont typeface="Arial" pitchFamily="34" charset="0"/>
              <a:buChar char="•"/>
            </a:pPr>
            <a:r>
              <a:rPr lang="en-US" dirty="0" smtClean="0"/>
              <a:t>Arm strength develops first in infants </a:t>
            </a:r>
          </a:p>
          <a:p>
            <a:pPr lvl="4">
              <a:buFont typeface="Wingdings" pitchFamily="2" charset="2"/>
              <a:buChar char="q"/>
            </a:pPr>
            <a:r>
              <a:rPr lang="en-US" dirty="0" smtClean="0"/>
              <a:t>6-7 months able to push self backwards</a:t>
            </a:r>
          </a:p>
          <a:p>
            <a:pPr lvl="4">
              <a:buFont typeface="Wingdings" pitchFamily="2" charset="2"/>
              <a:buChar char="q"/>
            </a:pPr>
            <a:r>
              <a:rPr lang="en-US" dirty="0" smtClean="0"/>
              <a:t>9 months can crawl with belly on floor increasing quickly to creeping with belly off floor</a:t>
            </a:r>
          </a:p>
          <a:p>
            <a:pPr lvl="4">
              <a:buFont typeface="Wingdings" pitchFamily="2" charset="2"/>
              <a:buChar char="q"/>
            </a:pPr>
            <a:r>
              <a:rPr lang="en-US" dirty="0" smtClean="0"/>
              <a:t>11 months most infants able to stand and walk w/ the use of furniture</a:t>
            </a:r>
          </a:p>
          <a:p>
            <a:pPr lvl="4">
              <a:buFont typeface="Wingdings" pitchFamily="2" charset="2"/>
              <a:buChar char="q"/>
            </a:pPr>
            <a:r>
              <a:rPr lang="en-US" dirty="0" smtClean="0"/>
              <a:t>Around 12 months child may be taking first stand alone steps</a:t>
            </a:r>
            <a:endParaRPr lang="en-US" dirty="0"/>
          </a:p>
          <a:p>
            <a:pPr lvl="4">
              <a:buFont typeface="Wingdings" pitchFamily="2" charset="2"/>
              <a:buChar char="q"/>
            </a:pPr>
            <a:endParaRPr lang="en-US" dirty="0" smtClean="0"/>
          </a:p>
          <a:p>
            <a:pPr marL="1280160" lvl="4" indent="0">
              <a:buNone/>
            </a:pPr>
            <a:r>
              <a:rPr lang="en-US" dirty="0" smtClean="0"/>
              <a:t>The best way to promote an infant to reaching these mile stones is to allow your baby to be active and play with them.</a:t>
            </a:r>
          </a:p>
        </p:txBody>
      </p:sp>
    </p:spTree>
    <p:extLst>
      <p:ext uri="{BB962C8B-B14F-4D97-AF65-F5344CB8AC3E}">
        <p14:creationId xmlns="" xmlns:p14="http://schemas.microsoft.com/office/powerpoint/2010/main" val="42333259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Physical Growth Changes:</a:t>
            </a:r>
            <a:br>
              <a:rPr lang="en-US" dirty="0" smtClean="0"/>
            </a:br>
            <a:r>
              <a:rPr lang="en-US" dirty="0" smtClean="0"/>
              <a:t>Weight</a:t>
            </a:r>
            <a:endParaRPr lang="en-US" dirty="0"/>
          </a:p>
        </p:txBody>
      </p:sp>
      <p:sp>
        <p:nvSpPr>
          <p:cNvPr id="3" name="Content Placeholder 2"/>
          <p:cNvSpPr>
            <a:spLocks noGrp="1"/>
          </p:cNvSpPr>
          <p:nvPr>
            <p:ph sz="quarter" idx="1"/>
          </p:nvPr>
        </p:nvSpPr>
        <p:spPr/>
        <p:txBody>
          <a:bodyPr>
            <a:normAutofit/>
          </a:bodyPr>
          <a:lstStyle/>
          <a:p>
            <a:r>
              <a:rPr lang="en-US" dirty="0" smtClean="0"/>
              <a:t>Proportional Changes</a:t>
            </a:r>
          </a:p>
          <a:p>
            <a:pPr lvl="1"/>
            <a:r>
              <a:rPr lang="en-US" dirty="0" smtClean="0"/>
              <a:t>By 5-6 months birth weight has at least doubled</a:t>
            </a:r>
          </a:p>
          <a:p>
            <a:pPr lvl="2"/>
            <a:r>
              <a:rPr lang="en-US" dirty="0" smtClean="0"/>
              <a:t>Average weight for 6 month old child is 16 lbs</a:t>
            </a:r>
          </a:p>
          <a:p>
            <a:pPr lvl="1"/>
            <a:r>
              <a:rPr lang="en-US" dirty="0" smtClean="0"/>
              <a:t>By one year, birth weight is tripled </a:t>
            </a:r>
          </a:p>
          <a:p>
            <a:pPr lvl="2"/>
            <a:r>
              <a:rPr lang="en-US" dirty="0" smtClean="0"/>
              <a:t>Average is 21.5 lbs</a:t>
            </a:r>
          </a:p>
          <a:p>
            <a:pPr lvl="1">
              <a:buNone/>
            </a:pPr>
            <a:endParaRPr lang="en-US" dirty="0" smtClean="0"/>
          </a:p>
          <a:p>
            <a:pPr lvl="1"/>
            <a:endParaRPr lang="en-US" dirty="0" smtClean="0"/>
          </a:p>
          <a:p>
            <a:pPr lvl="1"/>
            <a:endParaRPr lang="en-US" dirty="0" smtClean="0"/>
          </a:p>
          <a:p>
            <a:pPr lvl="1"/>
            <a:endParaRPr lang="en-US" dirty="0" smtClean="0"/>
          </a:p>
        </p:txBody>
      </p:sp>
      <p:pic>
        <p:nvPicPr>
          <p:cNvPr id="4" name="Picture 3" descr="imagesCAZYVAAI.jpg"/>
          <p:cNvPicPr>
            <a:picLocks noChangeAspect="1"/>
          </p:cNvPicPr>
          <p:nvPr/>
        </p:nvPicPr>
        <p:blipFill>
          <a:blip r:embed="rId2" cstate="print"/>
          <a:stretch>
            <a:fillRect/>
          </a:stretch>
        </p:blipFill>
        <p:spPr>
          <a:xfrm>
            <a:off x="381000" y="3581400"/>
            <a:ext cx="2533650" cy="1809750"/>
          </a:xfrm>
          <a:prstGeom prst="rect">
            <a:avLst/>
          </a:prstGeom>
        </p:spPr>
      </p:pic>
      <p:pic>
        <p:nvPicPr>
          <p:cNvPr id="5" name="Picture 4" descr="imagesCA4K93Q9.jpg"/>
          <p:cNvPicPr>
            <a:picLocks noChangeAspect="1"/>
          </p:cNvPicPr>
          <p:nvPr/>
        </p:nvPicPr>
        <p:blipFill>
          <a:blip r:embed="rId3" cstate="print"/>
          <a:stretch>
            <a:fillRect/>
          </a:stretch>
        </p:blipFill>
        <p:spPr>
          <a:xfrm>
            <a:off x="3276600" y="4114800"/>
            <a:ext cx="2619375" cy="1743075"/>
          </a:xfrm>
          <a:prstGeom prst="rect">
            <a:avLst/>
          </a:prstGeom>
        </p:spPr>
      </p:pic>
      <p:pic>
        <p:nvPicPr>
          <p:cNvPr id="6" name="Picture 5" descr="imagesCA9KIQD2.jpg"/>
          <p:cNvPicPr>
            <a:picLocks noChangeAspect="1"/>
          </p:cNvPicPr>
          <p:nvPr/>
        </p:nvPicPr>
        <p:blipFill>
          <a:blip r:embed="rId4" cstate="print"/>
          <a:stretch>
            <a:fillRect/>
          </a:stretch>
        </p:blipFill>
        <p:spPr>
          <a:xfrm>
            <a:off x="6248400" y="3048000"/>
            <a:ext cx="2066925" cy="2209800"/>
          </a:xfrm>
          <a:prstGeom prst="rect">
            <a:avLst/>
          </a:prstGeo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Toddler</a:t>
            </a:r>
          </a:p>
          <a:p>
            <a:pPr lvl="1"/>
            <a:r>
              <a:rPr lang="en-US" dirty="0" smtClean="0"/>
              <a:t>Gross motor function-Locomotion is the big one</a:t>
            </a:r>
          </a:p>
          <a:p>
            <a:pPr lvl="2"/>
            <a:r>
              <a:rPr lang="en-US" dirty="0" smtClean="0"/>
              <a:t>12-13 months will walk with wide base.</a:t>
            </a:r>
          </a:p>
          <a:p>
            <a:pPr lvl="2"/>
            <a:r>
              <a:rPr lang="en-US" dirty="0" smtClean="0"/>
              <a:t>18 months begin running and falling very easily  </a:t>
            </a:r>
          </a:p>
          <a:p>
            <a:pPr lvl="2"/>
            <a:r>
              <a:rPr lang="en-US" dirty="0" smtClean="0"/>
              <a:t>2-21/2 years will develop skills of climbing stairs using alternate feet, jumping w/ both feet, and walking for few steps on tip toes.</a:t>
            </a:r>
          </a:p>
          <a:p>
            <a:pPr marL="731520" lvl="2" indent="0">
              <a:buNone/>
            </a:pPr>
            <a:endParaRPr lang="en-US" dirty="0" smtClean="0"/>
          </a:p>
        </p:txBody>
      </p:sp>
    </p:spTree>
    <p:extLst>
      <p:ext uri="{BB962C8B-B14F-4D97-AF65-F5344CB8AC3E}">
        <p14:creationId xmlns="" xmlns:p14="http://schemas.microsoft.com/office/powerpoint/2010/main" val="74735798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Fine Motor Skills</a:t>
            </a:r>
          </a:p>
          <a:p>
            <a:pPr lvl="1"/>
            <a:r>
              <a:rPr lang="en-US" dirty="0" smtClean="0"/>
              <a:t>By 12 months they can pick up small objects</a:t>
            </a:r>
          </a:p>
          <a:p>
            <a:pPr lvl="1"/>
            <a:r>
              <a:rPr lang="en-US" dirty="0" smtClean="0"/>
              <a:t>By 15 months they are able to place small objects in holes (keep close eye on electrical outlets)</a:t>
            </a:r>
          </a:p>
          <a:p>
            <a:pPr lvl="1"/>
            <a:r>
              <a:rPr lang="en-US" dirty="0" smtClean="0"/>
              <a:t>By 18 months toddlers will throw objects without falling over.</a:t>
            </a:r>
          </a:p>
          <a:p>
            <a:pPr lvl="1"/>
            <a:endParaRPr lang="en-US" dirty="0"/>
          </a:p>
          <a:p>
            <a:pPr marL="365760" lvl="1" indent="0">
              <a:buNone/>
            </a:pPr>
            <a:r>
              <a:rPr lang="en-US" dirty="0" smtClean="0"/>
              <a:t>Promoting exercise through play and toy selection will enhance toddlers Gross and Fine Motor Development</a:t>
            </a:r>
            <a:endParaRPr lang="en-US" dirty="0"/>
          </a:p>
        </p:txBody>
      </p:sp>
    </p:spTree>
    <p:extLst>
      <p:ext uri="{BB962C8B-B14F-4D97-AF65-F5344CB8AC3E}">
        <p14:creationId xmlns="" xmlns:p14="http://schemas.microsoft.com/office/powerpoint/2010/main" val="346737807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Preschool</a:t>
            </a:r>
          </a:p>
          <a:p>
            <a:pPr lvl="1"/>
            <a:r>
              <a:rPr lang="en-US" dirty="0" smtClean="0"/>
              <a:t>Gross Motor</a:t>
            </a:r>
          </a:p>
          <a:p>
            <a:pPr lvl="2"/>
            <a:r>
              <a:rPr lang="en-US" dirty="0" smtClean="0"/>
              <a:t>Run, jump, climb </a:t>
            </a:r>
          </a:p>
          <a:p>
            <a:pPr lvl="2"/>
            <a:r>
              <a:rPr lang="en-US" dirty="0" smtClean="0"/>
              <a:t>Riding tricycle, skating, and swimming</a:t>
            </a:r>
          </a:p>
          <a:p>
            <a:pPr lvl="3"/>
            <a:r>
              <a:rPr lang="en-US" dirty="0" smtClean="0"/>
              <a:t>These activities provide development of muscles and coordination along with teach the child about safety.</a:t>
            </a:r>
          </a:p>
          <a:p>
            <a:pPr lvl="2"/>
            <a:r>
              <a:rPr lang="en-US" dirty="0" smtClean="0"/>
              <a:t>At this age children have a great imagination and love to play with things we may view as junk (boxes, dirt, sticks, etc..) Associative play is developed with peers at this point and social skills begin to develop </a:t>
            </a:r>
            <a:endParaRPr lang="en-US" dirty="0"/>
          </a:p>
        </p:txBody>
      </p:sp>
    </p:spTree>
    <p:extLst>
      <p:ext uri="{BB962C8B-B14F-4D97-AF65-F5344CB8AC3E}">
        <p14:creationId xmlns="" xmlns:p14="http://schemas.microsoft.com/office/powerpoint/2010/main" val="316466408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Fine Motor</a:t>
            </a:r>
          </a:p>
          <a:p>
            <a:pPr lvl="1"/>
            <a:r>
              <a:rPr lang="en-US" dirty="0" smtClean="0"/>
              <a:t>Manipulative, constructive, creative, and educational toy will help child develop fine motor skills and self expression.</a:t>
            </a:r>
          </a:p>
          <a:p>
            <a:pPr lvl="1"/>
            <a:r>
              <a:rPr lang="en-US" dirty="0" smtClean="0"/>
              <a:t>By preschool most children can dress themselves (yet some choose not to)</a:t>
            </a:r>
          </a:p>
        </p:txBody>
      </p:sp>
    </p:spTree>
    <p:extLst>
      <p:ext uri="{BB962C8B-B14F-4D97-AF65-F5344CB8AC3E}">
        <p14:creationId xmlns="" xmlns:p14="http://schemas.microsoft.com/office/powerpoint/2010/main" val="314066056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School Age</a:t>
            </a:r>
          </a:p>
          <a:p>
            <a:pPr lvl="1"/>
            <a:r>
              <a:rPr lang="en-US" dirty="0" smtClean="0"/>
              <a:t>All Motor skills</a:t>
            </a:r>
          </a:p>
          <a:p>
            <a:pPr lvl="2"/>
            <a:r>
              <a:rPr lang="en-US" dirty="0" smtClean="0"/>
              <a:t>Children's dexterity, gracefulness, and poise is developed during this period.  </a:t>
            </a:r>
          </a:p>
          <a:p>
            <a:pPr lvl="2"/>
            <a:r>
              <a:rPr lang="en-US" dirty="0" smtClean="0"/>
              <a:t>Develops very smooth fine motor skills</a:t>
            </a:r>
          </a:p>
          <a:p>
            <a:pPr lvl="2"/>
            <a:r>
              <a:rPr lang="en-US" dirty="0" smtClean="0"/>
              <a:t>During the pubescent years their posture will become more similar to that of an adult.</a:t>
            </a:r>
          </a:p>
          <a:p>
            <a:pPr lvl="2"/>
            <a:endParaRPr lang="en-US" dirty="0"/>
          </a:p>
          <a:p>
            <a:pPr lvl="1"/>
            <a:r>
              <a:rPr lang="en-US" dirty="0" smtClean="0"/>
              <a:t>This is the time when many new activities can be explored and taught to children.</a:t>
            </a:r>
          </a:p>
          <a:p>
            <a:pPr lvl="2"/>
            <a:r>
              <a:rPr lang="en-US" dirty="0" smtClean="0"/>
              <a:t>Household chores</a:t>
            </a:r>
            <a:endParaRPr lang="en-US" dirty="0"/>
          </a:p>
          <a:p>
            <a:pPr lvl="2"/>
            <a:r>
              <a:rPr lang="en-US" dirty="0" smtClean="0"/>
              <a:t>Independence begins here.  Certain need can be done on own and should be encouraged (preparing food, choosing clothing, etc.</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p:txBody>
          <a:bodyPr/>
          <a:lstStyle/>
          <a:p>
            <a:r>
              <a:rPr lang="en-US" dirty="0" smtClean="0"/>
              <a:t>Adolescents</a:t>
            </a:r>
          </a:p>
          <a:p>
            <a:pPr lvl="1"/>
            <a:r>
              <a:rPr lang="en-US" dirty="0" smtClean="0"/>
              <a:t>Education about what is going on with their bodies.</a:t>
            </a:r>
          </a:p>
          <a:p>
            <a:pPr lvl="1"/>
            <a:r>
              <a:rPr lang="en-US" dirty="0" smtClean="0"/>
              <a:t>Psychosocial Development</a:t>
            </a:r>
          </a:p>
          <a:p>
            <a:pPr lvl="2"/>
            <a:r>
              <a:rPr lang="en-US" dirty="0" smtClean="0"/>
              <a:t>Group identity vs. alienation</a:t>
            </a:r>
          </a:p>
          <a:p>
            <a:pPr lvl="3"/>
            <a:r>
              <a:rPr lang="en-US" dirty="0" smtClean="0"/>
              <a:t>Autonomy </a:t>
            </a:r>
          </a:p>
          <a:p>
            <a:pPr lvl="1"/>
            <a:r>
              <a:rPr lang="en-US" dirty="0" smtClean="0"/>
              <a:t>Motor Skills become fully functioning during this time</a:t>
            </a:r>
          </a:p>
          <a:p>
            <a:pPr lvl="1"/>
            <a:r>
              <a:rPr lang="en-US" dirty="0" smtClean="0"/>
              <a:t>Life skill need to be taught during this time</a:t>
            </a:r>
            <a:endParaRPr lang="en-US" dirty="0"/>
          </a:p>
        </p:txBody>
      </p:sp>
    </p:spTree>
    <p:extLst>
      <p:ext uri="{BB962C8B-B14F-4D97-AF65-F5344CB8AC3E}">
        <p14:creationId xmlns="" xmlns:p14="http://schemas.microsoft.com/office/powerpoint/2010/main" val="250458370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Promoting Healthy Family Functioning</a:t>
            </a:r>
            <a:endParaRPr lang="en-US" dirty="0"/>
          </a:p>
        </p:txBody>
      </p:sp>
      <p:sp>
        <p:nvSpPr>
          <p:cNvPr id="3" name="Content Placeholder 2"/>
          <p:cNvSpPr>
            <a:spLocks noGrp="1"/>
          </p:cNvSpPr>
          <p:nvPr>
            <p:ph sz="quarter" idx="1"/>
          </p:nvPr>
        </p:nvSpPr>
        <p:spPr/>
        <p:txBody>
          <a:bodyPr/>
          <a:lstStyle/>
          <a:p>
            <a:r>
              <a:rPr lang="en-US" dirty="0" smtClean="0"/>
              <a:t>Infant</a:t>
            </a:r>
          </a:p>
          <a:p>
            <a:pPr lvl="1"/>
            <a:r>
              <a:rPr lang="en-US" dirty="0" smtClean="0"/>
              <a:t>Trust vs. Mistrust </a:t>
            </a:r>
          </a:p>
          <a:p>
            <a:pPr lvl="1"/>
            <a:r>
              <a:rPr lang="en-US" dirty="0" smtClean="0"/>
              <a:t>Interaction with all family members</a:t>
            </a:r>
          </a:p>
          <a:p>
            <a:pPr lvl="1"/>
            <a:r>
              <a:rPr lang="en-US" dirty="0" smtClean="0"/>
              <a:t>Sharing of tasks</a:t>
            </a:r>
          </a:p>
          <a:p>
            <a:pPr lvl="1"/>
            <a:r>
              <a:rPr lang="en-US" dirty="0" smtClean="0"/>
              <a:t>Sharing of time w/ and w/o infant</a:t>
            </a:r>
          </a:p>
          <a:p>
            <a:pPr lvl="1"/>
            <a:r>
              <a:rPr lang="en-US" dirty="0" smtClean="0"/>
              <a:t>Child care </a:t>
            </a:r>
            <a:endParaRPr lang="en-US" dirty="0"/>
          </a:p>
        </p:txBody>
      </p:sp>
    </p:spTree>
    <p:extLst>
      <p:ext uri="{BB962C8B-B14F-4D97-AF65-F5344CB8AC3E}">
        <p14:creationId xmlns="" xmlns:p14="http://schemas.microsoft.com/office/powerpoint/2010/main" val="303557883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Toddler</a:t>
            </a:r>
          </a:p>
          <a:p>
            <a:pPr lvl="1"/>
            <a:r>
              <a:rPr lang="en-US" dirty="0" smtClean="0"/>
              <a:t>Know child’s needs</a:t>
            </a:r>
          </a:p>
          <a:p>
            <a:pPr lvl="2"/>
            <a:r>
              <a:rPr lang="en-US" dirty="0" smtClean="0"/>
              <a:t>Use of fluoride</a:t>
            </a:r>
          </a:p>
          <a:p>
            <a:pPr lvl="2"/>
            <a:r>
              <a:rPr lang="en-US" dirty="0" smtClean="0"/>
              <a:t>Ritualism</a:t>
            </a:r>
          </a:p>
          <a:p>
            <a:pPr lvl="2"/>
            <a:r>
              <a:rPr lang="en-US" dirty="0" smtClean="0"/>
              <a:t>Discipline</a:t>
            </a:r>
          </a:p>
          <a:p>
            <a:pPr lvl="2"/>
            <a:r>
              <a:rPr lang="en-US" dirty="0" smtClean="0"/>
              <a:t>Companionship</a:t>
            </a:r>
          </a:p>
          <a:p>
            <a:pPr lvl="2"/>
            <a:r>
              <a:rPr lang="en-US" dirty="0" smtClean="0"/>
              <a:t>Importance of play</a:t>
            </a:r>
          </a:p>
          <a:p>
            <a:pPr lvl="2"/>
            <a:r>
              <a:rPr lang="en-US" dirty="0" smtClean="0"/>
              <a:t>Importance of parental breaks to decrease stress</a:t>
            </a:r>
          </a:p>
          <a:p>
            <a:pPr lvl="2"/>
            <a:endParaRPr lang="en-US" dirty="0"/>
          </a:p>
        </p:txBody>
      </p:sp>
    </p:spTree>
    <p:extLst>
      <p:ext uri="{BB962C8B-B14F-4D97-AF65-F5344CB8AC3E}">
        <p14:creationId xmlns="" xmlns:p14="http://schemas.microsoft.com/office/powerpoint/2010/main" val="105527168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Preschool</a:t>
            </a:r>
          </a:p>
          <a:p>
            <a:pPr lvl="1"/>
            <a:r>
              <a:rPr lang="en-US" dirty="0" smtClean="0"/>
              <a:t>Expect aggression and questioning of previous teaching</a:t>
            </a:r>
          </a:p>
          <a:p>
            <a:pPr lvl="1"/>
            <a:r>
              <a:rPr lang="en-US" dirty="0" smtClean="0"/>
              <a:t>Promote safety </a:t>
            </a:r>
          </a:p>
          <a:p>
            <a:pPr lvl="1"/>
            <a:r>
              <a:rPr lang="en-US" dirty="0"/>
              <a:t>M</a:t>
            </a:r>
            <a:r>
              <a:rPr lang="en-US" dirty="0" smtClean="0"/>
              <a:t>ore peer oriented activities </a:t>
            </a:r>
          </a:p>
          <a:p>
            <a:pPr lvl="1"/>
            <a:r>
              <a:rPr lang="en-US" dirty="0" smtClean="0"/>
              <a:t>Setting Limits</a:t>
            </a:r>
          </a:p>
          <a:p>
            <a:pPr lvl="1"/>
            <a:r>
              <a:rPr lang="en-US" dirty="0" smtClean="0"/>
              <a:t>Allow child to help w/ parental activities</a:t>
            </a:r>
            <a:endParaRPr lang="en-US" dirty="0"/>
          </a:p>
        </p:txBody>
      </p:sp>
    </p:spTree>
    <p:extLst>
      <p:ext uri="{BB962C8B-B14F-4D97-AF65-F5344CB8AC3E}">
        <p14:creationId xmlns="" xmlns:p14="http://schemas.microsoft.com/office/powerpoint/2010/main" val="114467189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School Age</a:t>
            </a:r>
          </a:p>
          <a:p>
            <a:pPr lvl="1"/>
            <a:r>
              <a:rPr lang="en-US" dirty="0" smtClean="0"/>
              <a:t>Safety Safety Safety </a:t>
            </a:r>
          </a:p>
          <a:p>
            <a:pPr lvl="1"/>
            <a:r>
              <a:rPr lang="en-US" dirty="0" smtClean="0"/>
              <a:t>Food Preferences</a:t>
            </a:r>
          </a:p>
          <a:p>
            <a:pPr lvl="1"/>
            <a:r>
              <a:rPr lang="en-US" dirty="0" smtClean="0"/>
              <a:t>Privacy</a:t>
            </a:r>
          </a:p>
          <a:p>
            <a:pPr lvl="1"/>
            <a:r>
              <a:rPr lang="en-US" dirty="0" smtClean="0"/>
              <a:t>Encourage Independence/ Limit Setting</a:t>
            </a:r>
          </a:p>
          <a:p>
            <a:pPr lvl="1"/>
            <a:r>
              <a:rPr lang="en-US" dirty="0" smtClean="0"/>
              <a:t>Physical/Intellectual activities</a:t>
            </a:r>
          </a:p>
          <a:p>
            <a:pPr lvl="1"/>
            <a:endParaRPr lang="en-US" dirty="0"/>
          </a:p>
        </p:txBody>
      </p:sp>
    </p:spTree>
    <p:extLst>
      <p:ext uri="{BB962C8B-B14F-4D97-AF65-F5344CB8AC3E}">
        <p14:creationId xmlns="" xmlns:p14="http://schemas.microsoft.com/office/powerpoint/2010/main" val="27670176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Physical Growth Changes: </a:t>
            </a:r>
            <a:br>
              <a:rPr lang="en-US" dirty="0" smtClean="0"/>
            </a:br>
            <a:r>
              <a:rPr lang="en-US" dirty="0" smtClean="0"/>
              <a:t>Height</a:t>
            </a:r>
            <a:endParaRPr lang="en-US" dirty="0"/>
          </a:p>
        </p:txBody>
      </p:sp>
      <p:sp>
        <p:nvSpPr>
          <p:cNvPr id="3" name="Content Placeholder 2"/>
          <p:cNvSpPr>
            <a:spLocks noGrp="1"/>
          </p:cNvSpPr>
          <p:nvPr>
            <p:ph sz="quarter" idx="1"/>
          </p:nvPr>
        </p:nvSpPr>
        <p:spPr/>
        <p:txBody>
          <a:bodyPr/>
          <a:lstStyle/>
          <a:p>
            <a:pPr lvl="1"/>
            <a:r>
              <a:rPr lang="en-US" dirty="0" smtClean="0"/>
              <a:t>Average height at 6 months is 25 ½ inches</a:t>
            </a:r>
          </a:p>
          <a:p>
            <a:pPr lvl="2"/>
            <a:r>
              <a:rPr lang="en-US" dirty="0" smtClean="0"/>
              <a:t>Growth is most rapid during first 6 months</a:t>
            </a:r>
          </a:p>
          <a:p>
            <a:pPr lvl="1"/>
            <a:r>
              <a:rPr lang="en-US" dirty="0" smtClean="0"/>
              <a:t>Average height at 12 months is 29 inches</a:t>
            </a:r>
          </a:p>
          <a:p>
            <a:pPr lvl="2"/>
            <a:r>
              <a:rPr lang="en-US" dirty="0" smtClean="0"/>
              <a:t>Growth rate slows greatly after 6 months</a:t>
            </a:r>
          </a:p>
          <a:p>
            <a:pPr>
              <a:buNone/>
            </a:pPr>
            <a:endParaRPr lang="en-US" dirty="0"/>
          </a:p>
        </p:txBody>
      </p:sp>
      <p:pic>
        <p:nvPicPr>
          <p:cNvPr id="4" name="Picture 3" descr="imagesCAYQ1GIB.jpg"/>
          <p:cNvPicPr>
            <a:picLocks noChangeAspect="1"/>
          </p:cNvPicPr>
          <p:nvPr/>
        </p:nvPicPr>
        <p:blipFill>
          <a:blip r:embed="rId2" cstate="print"/>
          <a:stretch>
            <a:fillRect/>
          </a:stretch>
        </p:blipFill>
        <p:spPr>
          <a:xfrm>
            <a:off x="838200" y="3810000"/>
            <a:ext cx="3177117" cy="2257425"/>
          </a:xfrm>
          <a:prstGeom prst="rect">
            <a:avLst/>
          </a:prstGeom>
        </p:spPr>
      </p:pic>
      <p:pic>
        <p:nvPicPr>
          <p:cNvPr id="5" name="Picture 4" descr="imagesCAZD5B01.jpg"/>
          <p:cNvPicPr>
            <a:picLocks noChangeAspect="1"/>
          </p:cNvPicPr>
          <p:nvPr/>
        </p:nvPicPr>
        <p:blipFill>
          <a:blip r:embed="rId3" cstate="print"/>
          <a:stretch>
            <a:fillRect/>
          </a:stretch>
        </p:blipFill>
        <p:spPr>
          <a:xfrm>
            <a:off x="4953000" y="3429000"/>
            <a:ext cx="2533650" cy="2819400"/>
          </a:xfrm>
          <a:prstGeom prst="rect">
            <a:avLst/>
          </a:prstGeom>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Adolescent</a:t>
            </a:r>
          </a:p>
          <a:p>
            <a:pPr lvl="1"/>
            <a:r>
              <a:rPr lang="en-US" dirty="0" smtClean="0"/>
              <a:t>Transition from protection/dependency to mutual affection and equality</a:t>
            </a:r>
          </a:p>
          <a:p>
            <a:pPr lvl="1"/>
            <a:r>
              <a:rPr lang="en-US" dirty="0" smtClean="0"/>
              <a:t>Autonomy</a:t>
            </a:r>
          </a:p>
          <a:p>
            <a:pPr lvl="1"/>
            <a:r>
              <a:rPr lang="en-US" dirty="0" smtClean="0"/>
              <a:t>Conflicts often occur</a:t>
            </a:r>
          </a:p>
          <a:p>
            <a:pPr lvl="1"/>
            <a:r>
              <a:rPr lang="en-US" dirty="0" smtClean="0"/>
              <a:t>Learn to listen and turn of protection/cuddling mode.</a:t>
            </a:r>
            <a:endParaRPr lang="en-US" dirty="0"/>
          </a:p>
        </p:txBody>
      </p:sp>
    </p:spTree>
    <p:extLst>
      <p:ext uri="{BB962C8B-B14F-4D97-AF65-F5344CB8AC3E}">
        <p14:creationId xmlns="" xmlns:p14="http://schemas.microsoft.com/office/powerpoint/2010/main" val="239626429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endParaRPr lang="en-US" dirty="0"/>
          </a:p>
        </p:txBody>
      </p:sp>
    </p:spTree>
    <p:extLst>
      <p:ext uri="{BB962C8B-B14F-4D97-AF65-F5344CB8AC3E}">
        <p14:creationId xmlns="" xmlns:p14="http://schemas.microsoft.com/office/powerpoint/2010/main" val="42922737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Physical Growth Changes: </a:t>
            </a:r>
            <a:br>
              <a:rPr lang="en-US" dirty="0" smtClean="0"/>
            </a:br>
            <a:r>
              <a:rPr lang="en-US" dirty="0" smtClean="0"/>
              <a:t>Head &amp; Chest</a:t>
            </a:r>
            <a:endParaRPr lang="en-US" dirty="0"/>
          </a:p>
        </p:txBody>
      </p:sp>
      <p:sp>
        <p:nvSpPr>
          <p:cNvPr id="3" name="Content Placeholder 2"/>
          <p:cNvSpPr>
            <a:spLocks noGrp="1"/>
          </p:cNvSpPr>
          <p:nvPr>
            <p:ph sz="quarter" idx="1"/>
          </p:nvPr>
        </p:nvSpPr>
        <p:spPr/>
        <p:txBody>
          <a:bodyPr/>
          <a:lstStyle/>
          <a:p>
            <a:pPr lvl="1"/>
            <a:r>
              <a:rPr lang="en-US" dirty="0" smtClean="0"/>
              <a:t>Head growth is rapid </a:t>
            </a:r>
          </a:p>
          <a:p>
            <a:pPr lvl="2"/>
            <a:r>
              <a:rPr lang="en-US" dirty="0" smtClean="0"/>
              <a:t>By the end of first year, brain has increased in wt about 2 ½ times</a:t>
            </a:r>
          </a:p>
          <a:p>
            <a:pPr lvl="1"/>
            <a:r>
              <a:rPr lang="en-US" dirty="0" smtClean="0"/>
              <a:t>Chest assumes a more adult contour</a:t>
            </a:r>
          </a:p>
          <a:p>
            <a:pPr lvl="2"/>
            <a:r>
              <a:rPr lang="en-US" dirty="0" smtClean="0"/>
              <a:t>The width of the heart is approximately 55% of the chest width</a:t>
            </a:r>
          </a:p>
          <a:p>
            <a:pPr>
              <a:buNone/>
            </a:pPr>
            <a:endParaRPr lang="en-US" dirty="0"/>
          </a:p>
        </p:txBody>
      </p:sp>
      <p:pic>
        <p:nvPicPr>
          <p:cNvPr id="4" name="Picture 3" descr="imagesCA7HK52J.jpg"/>
          <p:cNvPicPr>
            <a:picLocks noChangeAspect="1"/>
          </p:cNvPicPr>
          <p:nvPr/>
        </p:nvPicPr>
        <p:blipFill>
          <a:blip r:embed="rId2" cstate="print"/>
          <a:stretch>
            <a:fillRect/>
          </a:stretch>
        </p:blipFill>
        <p:spPr>
          <a:xfrm>
            <a:off x="4191000" y="4191000"/>
            <a:ext cx="2486025" cy="1838325"/>
          </a:xfrm>
          <a:prstGeom prst="rect">
            <a:avLst/>
          </a:prstGeom>
        </p:spPr>
      </p:pic>
      <p:pic>
        <p:nvPicPr>
          <p:cNvPr id="5" name="Picture 4" descr="imagesCAHYCH3K.jpg"/>
          <p:cNvPicPr>
            <a:picLocks noChangeAspect="1"/>
          </p:cNvPicPr>
          <p:nvPr/>
        </p:nvPicPr>
        <p:blipFill>
          <a:blip r:embed="rId3" cstate="print"/>
          <a:stretch>
            <a:fillRect/>
          </a:stretch>
        </p:blipFill>
        <p:spPr>
          <a:xfrm>
            <a:off x="1219200" y="3505200"/>
            <a:ext cx="2057400" cy="3171351"/>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Physical Growth Changes</a:t>
            </a:r>
            <a:endParaRPr lang="en-US" dirty="0"/>
          </a:p>
        </p:txBody>
      </p:sp>
      <p:sp>
        <p:nvSpPr>
          <p:cNvPr id="3" name="Content Placeholder 2"/>
          <p:cNvSpPr>
            <a:spLocks noGrp="1"/>
          </p:cNvSpPr>
          <p:nvPr>
            <p:ph sz="quarter" idx="1"/>
          </p:nvPr>
        </p:nvSpPr>
        <p:spPr/>
        <p:txBody>
          <a:bodyPr>
            <a:normAutofit/>
          </a:bodyPr>
          <a:lstStyle/>
          <a:p>
            <a:r>
              <a:rPr lang="en-US" dirty="0" smtClean="0"/>
              <a:t>By 2 months the posterior fontanel closes</a:t>
            </a:r>
          </a:p>
          <a:p>
            <a:pPr lvl="1"/>
            <a:r>
              <a:rPr lang="en-US" dirty="0" smtClean="0"/>
              <a:t>By 12 months the anterior fontanel is almost closed</a:t>
            </a:r>
          </a:p>
          <a:p>
            <a:r>
              <a:rPr lang="en-US" dirty="0" smtClean="0"/>
              <a:t>At 4 months of age drooling begins</a:t>
            </a:r>
          </a:p>
          <a:p>
            <a:pPr lvl="1"/>
            <a:r>
              <a:rPr lang="en-US" dirty="0" smtClean="0"/>
              <a:t>Followed by beginning tooth eruption at 5 months</a:t>
            </a:r>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p:txBody>
      </p:sp>
      <p:pic>
        <p:nvPicPr>
          <p:cNvPr id="6" name="Picture 5" descr="imagesCAJK1BAY.jpg"/>
          <p:cNvPicPr>
            <a:picLocks noChangeAspect="1"/>
          </p:cNvPicPr>
          <p:nvPr/>
        </p:nvPicPr>
        <p:blipFill>
          <a:blip r:embed="rId2" cstate="print"/>
          <a:stretch>
            <a:fillRect/>
          </a:stretch>
        </p:blipFill>
        <p:spPr>
          <a:xfrm>
            <a:off x="4876800" y="3505200"/>
            <a:ext cx="2628900" cy="1743075"/>
          </a:xfrm>
          <a:prstGeom prst="rect">
            <a:avLst/>
          </a:prstGeom>
        </p:spPr>
      </p:pic>
      <p:pic>
        <p:nvPicPr>
          <p:cNvPr id="7" name="Picture 6" descr="imagesCAM6P0M1.jpg"/>
          <p:cNvPicPr>
            <a:picLocks noChangeAspect="1"/>
          </p:cNvPicPr>
          <p:nvPr/>
        </p:nvPicPr>
        <p:blipFill>
          <a:blip r:embed="rId3" cstate="print"/>
          <a:stretch>
            <a:fillRect/>
          </a:stretch>
        </p:blipFill>
        <p:spPr>
          <a:xfrm>
            <a:off x="1600200" y="3962400"/>
            <a:ext cx="2286000" cy="1466850"/>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Physical Growth Changes:</a:t>
            </a:r>
            <a:br>
              <a:rPr lang="en-US" dirty="0" smtClean="0"/>
            </a:br>
            <a:r>
              <a:rPr lang="en-US" dirty="0" smtClean="0"/>
              <a:t>Teething</a:t>
            </a:r>
            <a:endParaRPr lang="en-US" dirty="0"/>
          </a:p>
        </p:txBody>
      </p:sp>
      <p:sp>
        <p:nvSpPr>
          <p:cNvPr id="3" name="Content Placeholder 2"/>
          <p:cNvSpPr>
            <a:spLocks noGrp="1"/>
          </p:cNvSpPr>
          <p:nvPr>
            <p:ph sz="quarter" idx="1"/>
          </p:nvPr>
        </p:nvSpPr>
        <p:spPr/>
        <p:txBody>
          <a:bodyPr/>
          <a:lstStyle/>
          <a:p>
            <a:pPr marL="274320" lvl="1">
              <a:spcBef>
                <a:spcPts val="600"/>
              </a:spcBef>
              <a:buSzPct val="70000"/>
              <a:buFont typeface="Wingdings"/>
              <a:buChar char=""/>
            </a:pPr>
            <a:r>
              <a:rPr lang="en-US" dirty="0" smtClean="0"/>
              <a:t>Teething begins by 6 months</a:t>
            </a:r>
          </a:p>
          <a:p>
            <a:pPr marL="548640" lvl="2">
              <a:spcBef>
                <a:spcPts val="600"/>
              </a:spcBef>
              <a:buSzPct val="70000"/>
            </a:pPr>
            <a:r>
              <a:rPr lang="en-US" dirty="0" smtClean="0"/>
              <a:t>Lower incisors typically first </a:t>
            </a:r>
          </a:p>
          <a:p>
            <a:pPr marL="822960" lvl="3">
              <a:spcBef>
                <a:spcPts val="600"/>
              </a:spcBef>
              <a:buSzPct val="70000"/>
            </a:pPr>
            <a:r>
              <a:rPr lang="en-US" dirty="0" smtClean="0"/>
              <a:t>watch out for chewing &amp; biting!!</a:t>
            </a:r>
          </a:p>
          <a:p>
            <a:pPr marL="548640" lvl="2">
              <a:spcBef>
                <a:spcPts val="600"/>
              </a:spcBef>
              <a:buSzPct val="70000"/>
            </a:pPr>
            <a:r>
              <a:rPr lang="en-US" dirty="0" smtClean="0"/>
              <a:t>Upper central incisors erupt by 7 months</a:t>
            </a:r>
          </a:p>
          <a:p>
            <a:pPr marL="548640" lvl="2">
              <a:spcBef>
                <a:spcPts val="600"/>
              </a:spcBef>
              <a:buSzPct val="70000"/>
            </a:pPr>
            <a:r>
              <a:rPr lang="en-US" dirty="0" smtClean="0"/>
              <a:t>Upper lateral incisors begin by 9 months</a:t>
            </a:r>
          </a:p>
          <a:p>
            <a:pPr marL="548640" lvl="2">
              <a:spcBef>
                <a:spcPts val="600"/>
              </a:spcBef>
              <a:buSzPct val="70000"/>
            </a:pPr>
            <a:r>
              <a:rPr lang="en-US" dirty="0" smtClean="0"/>
              <a:t>Lower lateral incisors begin by 11 months</a:t>
            </a:r>
          </a:p>
          <a:p>
            <a:r>
              <a:rPr lang="en-US" dirty="0" smtClean="0"/>
              <a:t>By 12 months there should be 6-8 deciduous (baby) teeth</a:t>
            </a:r>
          </a:p>
          <a:p>
            <a:pPr>
              <a:buNone/>
            </a:pPr>
            <a:endParaRPr lang="en-US" dirty="0" smtClean="0"/>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Developmental Milestones: </a:t>
            </a:r>
            <a:br>
              <a:rPr lang="en-US" dirty="0" smtClean="0"/>
            </a:br>
            <a:r>
              <a:rPr lang="en-US" dirty="0" smtClean="0"/>
              <a:t>Fine Motor Development: Birth-6 Months</a:t>
            </a:r>
            <a:endParaRPr lang="en-US" dirty="0"/>
          </a:p>
        </p:txBody>
      </p:sp>
      <p:sp>
        <p:nvSpPr>
          <p:cNvPr id="3" name="Content Placeholder 2"/>
          <p:cNvSpPr>
            <a:spLocks noGrp="1"/>
          </p:cNvSpPr>
          <p:nvPr>
            <p:ph sz="quarter" idx="1"/>
          </p:nvPr>
        </p:nvSpPr>
        <p:spPr/>
        <p:txBody>
          <a:bodyPr>
            <a:normAutofit/>
          </a:bodyPr>
          <a:lstStyle/>
          <a:p>
            <a:r>
              <a:rPr lang="en-US" dirty="0" smtClean="0"/>
              <a:t>At 1 month, hands are closed </a:t>
            </a:r>
          </a:p>
          <a:p>
            <a:pPr lvl="1"/>
            <a:r>
              <a:rPr lang="en-US" dirty="0" smtClean="0"/>
              <a:t>By 3 months, hands are mostly open</a:t>
            </a:r>
          </a:p>
          <a:p>
            <a:r>
              <a:rPr lang="en-US" dirty="0" smtClean="0"/>
              <a:t>Grasping as a reflex occurs during first 2-3 months</a:t>
            </a:r>
          </a:p>
          <a:p>
            <a:pPr lvl="1"/>
            <a:r>
              <a:rPr lang="en-US" dirty="0" smtClean="0"/>
              <a:t>Gradually becomes a voluntary action</a:t>
            </a:r>
          </a:p>
          <a:p>
            <a:pPr lvl="2"/>
            <a:r>
              <a:rPr lang="en-US" dirty="0" smtClean="0"/>
              <a:t>At 3 months they can actively hold a rattle if placed in their hands</a:t>
            </a:r>
          </a:p>
          <a:p>
            <a:pPr lvl="2"/>
            <a:r>
              <a:rPr lang="en-US" dirty="0" smtClean="0"/>
              <a:t>By 5 months the infant can voluntarily grasp an object</a:t>
            </a:r>
          </a:p>
          <a:p>
            <a:r>
              <a:rPr lang="en-US" dirty="0" smtClean="0"/>
              <a:t>At 6 months they can hold their bottle and grasp their feet to chew on toes </a:t>
            </a:r>
          </a:p>
          <a:p>
            <a:pPr>
              <a:buNone/>
            </a:pPr>
            <a:endParaRPr lang="en-US" dirty="0"/>
          </a:p>
        </p:txBody>
      </p:sp>
      <p:pic>
        <p:nvPicPr>
          <p:cNvPr id="4" name="Picture 3" descr="imagesCAAT3GKQ.jpg"/>
          <p:cNvPicPr>
            <a:picLocks noChangeAspect="1"/>
          </p:cNvPicPr>
          <p:nvPr/>
        </p:nvPicPr>
        <p:blipFill>
          <a:blip r:embed="rId2" cstate="print"/>
          <a:stretch>
            <a:fillRect/>
          </a:stretch>
        </p:blipFill>
        <p:spPr>
          <a:xfrm>
            <a:off x="4953000" y="4724400"/>
            <a:ext cx="2466975" cy="1847850"/>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Developmental Milestones: </a:t>
            </a:r>
            <a:br>
              <a:rPr lang="en-US" dirty="0" smtClean="0"/>
            </a:br>
            <a:r>
              <a:rPr lang="en-US" dirty="0" smtClean="0"/>
              <a:t>Fine Motor Development: 7-12 Months</a:t>
            </a:r>
            <a:endParaRPr lang="en-US" dirty="0"/>
          </a:p>
        </p:txBody>
      </p:sp>
      <p:sp>
        <p:nvSpPr>
          <p:cNvPr id="3" name="Content Placeholder 2"/>
          <p:cNvSpPr>
            <a:spLocks noGrp="1"/>
          </p:cNvSpPr>
          <p:nvPr>
            <p:ph sz="quarter" idx="1"/>
          </p:nvPr>
        </p:nvSpPr>
        <p:spPr/>
        <p:txBody>
          <a:bodyPr/>
          <a:lstStyle/>
          <a:p>
            <a:r>
              <a:rPr lang="en-US" dirty="0" smtClean="0"/>
              <a:t>At 7 months they can transfer objects from one hand to the other</a:t>
            </a:r>
          </a:p>
          <a:p>
            <a:r>
              <a:rPr lang="en-US" dirty="0" smtClean="0"/>
              <a:t>By 8-9 months the infant uses crude pincer grasp</a:t>
            </a:r>
          </a:p>
          <a:p>
            <a:pPr lvl="1"/>
            <a:r>
              <a:rPr lang="en-US" dirty="0" smtClean="0"/>
              <a:t>Progresses to a neat pincer grasp by 11 months</a:t>
            </a:r>
          </a:p>
          <a:p>
            <a:pPr lvl="2"/>
            <a:r>
              <a:rPr lang="en-US" dirty="0" smtClean="0"/>
              <a:t>In other words infant can use thumb and index finger to pick up items such as a raisin</a:t>
            </a:r>
          </a:p>
          <a:p>
            <a:r>
              <a:rPr lang="en-US" dirty="0" smtClean="0"/>
              <a:t>At 11 months they can put objects into a container and remove them</a:t>
            </a:r>
          </a:p>
          <a:p>
            <a:r>
              <a:rPr lang="en-US" dirty="0" smtClean="0"/>
              <a:t>By one year they can attempt to build with blocks</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Developmental Milestones: </a:t>
            </a:r>
            <a:br>
              <a:rPr lang="en-US" dirty="0" smtClean="0"/>
            </a:br>
            <a:r>
              <a:rPr lang="en-US" dirty="0" smtClean="0"/>
              <a:t>Gross Motor Development: Head Control</a:t>
            </a:r>
            <a:endParaRPr lang="en-US" dirty="0"/>
          </a:p>
        </p:txBody>
      </p:sp>
      <p:sp>
        <p:nvSpPr>
          <p:cNvPr id="3" name="Content Placeholder 2"/>
          <p:cNvSpPr>
            <a:spLocks noGrp="1"/>
          </p:cNvSpPr>
          <p:nvPr>
            <p:ph sz="quarter" idx="1"/>
          </p:nvPr>
        </p:nvSpPr>
        <p:spPr/>
        <p:txBody>
          <a:bodyPr/>
          <a:lstStyle/>
          <a:p>
            <a:r>
              <a:rPr lang="en-US" dirty="0" smtClean="0"/>
              <a:t>Head control by 1 month is minimal</a:t>
            </a:r>
          </a:p>
          <a:p>
            <a:pPr lvl="1"/>
            <a:r>
              <a:rPr lang="en-US" dirty="0" smtClean="0"/>
              <a:t>Can turn head from side to side when prone</a:t>
            </a:r>
          </a:p>
          <a:p>
            <a:pPr lvl="1"/>
            <a:r>
              <a:rPr lang="en-US" dirty="0" smtClean="0"/>
              <a:t>Lifts head momentarily from bed</a:t>
            </a:r>
          </a:p>
          <a:p>
            <a:r>
              <a:rPr lang="en-US" dirty="0" smtClean="0"/>
              <a:t>By 4 months they can lift the head and front portion of the chest approximately 90</a:t>
            </a:r>
            <a:r>
              <a:rPr lang="en-US" dirty="0" smtClean="0">
                <a:cs typeface="Times New Roman"/>
              </a:rPr>
              <a:t>° above the table bearing the wt on their forearms</a:t>
            </a:r>
            <a:endParaRPr lang="en-US" dirty="0" smtClean="0"/>
          </a:p>
          <a:p>
            <a:r>
              <a:rPr lang="en-US" dirty="0" smtClean="0"/>
              <a:t>By 6 months head control is well established</a:t>
            </a:r>
          </a:p>
          <a:p>
            <a:pPr>
              <a:buNone/>
            </a:pPr>
            <a:endParaRPr lang="en-US" dirty="0" smtClean="0"/>
          </a:p>
          <a:p>
            <a:pPr>
              <a:buNone/>
            </a:pPr>
            <a:endParaRPr lang="en-US" dirty="0" smtClean="0"/>
          </a:p>
          <a:p>
            <a:endParaRPr lang="en-US" dirty="0" smtClean="0"/>
          </a:p>
          <a:p>
            <a:endParaRPr lang="en-US" dirty="0" smtClean="0"/>
          </a:p>
          <a:p>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p:txBody>
      </p:sp>
      <p:pic>
        <p:nvPicPr>
          <p:cNvPr id="4" name="Picture 3" descr="untitled3.png"/>
          <p:cNvPicPr>
            <a:picLocks noChangeAspect="1"/>
          </p:cNvPicPr>
          <p:nvPr/>
        </p:nvPicPr>
        <p:blipFill>
          <a:blip r:embed="rId2" cstate="print"/>
          <a:stretch>
            <a:fillRect/>
          </a:stretch>
        </p:blipFill>
        <p:spPr>
          <a:xfrm>
            <a:off x="2209800" y="4572000"/>
            <a:ext cx="3505200" cy="1752600"/>
          </a:xfrm>
          <a:prstGeom prst="rect">
            <a:avLst/>
          </a:prstGeo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468</TotalTime>
  <Words>1603</Words>
  <Application>Microsoft Office PowerPoint</Application>
  <PresentationFormat>On-screen Show (4:3)</PresentationFormat>
  <Paragraphs>234</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Oriel</vt:lpstr>
      <vt:lpstr>Infant Growth &amp; Development  Birth to 12 months</vt:lpstr>
      <vt:lpstr>Physical Growth Changes: Weight</vt:lpstr>
      <vt:lpstr>Physical Growth Changes:  Height</vt:lpstr>
      <vt:lpstr>Physical Growth Changes:  Head &amp; Chest</vt:lpstr>
      <vt:lpstr>Physical Growth Changes</vt:lpstr>
      <vt:lpstr>Physical Growth Changes: Teething</vt:lpstr>
      <vt:lpstr>Developmental Milestones:  Fine Motor Development: Birth-6 Months</vt:lpstr>
      <vt:lpstr>Developmental Milestones:  Fine Motor Development: 7-12 Months</vt:lpstr>
      <vt:lpstr>Developmental Milestones:  Gross Motor Development: Head Control</vt:lpstr>
      <vt:lpstr>Developmental Milestones:  Gross Motor Development: Rolling Over</vt:lpstr>
      <vt:lpstr>Developmental Milestones:  Gross Motor Development: Sitting</vt:lpstr>
      <vt:lpstr>Developmental Milestones:  Gross Motor Development: Locomotion</vt:lpstr>
      <vt:lpstr>           Language Birth to six months</vt:lpstr>
      <vt:lpstr>Language 6 months to 12 months</vt:lpstr>
      <vt:lpstr>Emotional/Cognitive development  </vt:lpstr>
      <vt:lpstr>emotional/Cognitive Development </vt:lpstr>
      <vt:lpstr>Infant Nutrition</vt:lpstr>
      <vt:lpstr>Promoting Development in Activities of Daily Living</vt:lpstr>
      <vt:lpstr>Slide 19</vt:lpstr>
      <vt:lpstr>Slide 20</vt:lpstr>
      <vt:lpstr>Slide 21</vt:lpstr>
      <vt:lpstr>Slide 22</vt:lpstr>
      <vt:lpstr>Slide 23</vt:lpstr>
      <vt:lpstr>Slide 24</vt:lpstr>
      <vt:lpstr>Slide 25</vt:lpstr>
      <vt:lpstr>Promoting Healthy Family Functioning</vt:lpstr>
      <vt:lpstr>Slide 27</vt:lpstr>
      <vt:lpstr>Slide 28</vt:lpstr>
      <vt:lpstr>Slide 29</vt:lpstr>
      <vt:lpstr>Slide 30</vt:lpstr>
      <vt:lpstr>Slide 31</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Infant Growth &amp; Development  Birth to 12 months</dc:title>
  <dc:creator>Owner</dc:creator>
  <cp:lastModifiedBy>Owner</cp:lastModifiedBy>
  <cp:revision>42</cp:revision>
  <dcterms:created xsi:type="dcterms:W3CDTF">2012-10-19T22:17:57Z</dcterms:created>
  <dcterms:modified xsi:type="dcterms:W3CDTF">2012-10-28T15:42:24Z</dcterms:modified>
</cp:coreProperties>
</file>