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75788B4-35F1-416D-83B9-C1328DBFED26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F1CD680-9BD0-4D93-AA37-4E09C7CFA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88B4-35F1-416D-83B9-C1328DBFED26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D680-9BD0-4D93-AA37-4E09C7CFA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88B4-35F1-416D-83B9-C1328DBFED26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D680-9BD0-4D93-AA37-4E09C7CFA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5788B4-35F1-416D-83B9-C1328DBFED26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1CD680-9BD0-4D93-AA37-4E09C7CFA5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75788B4-35F1-416D-83B9-C1328DBFED26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F1CD680-9BD0-4D93-AA37-4E09C7CFA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88B4-35F1-416D-83B9-C1328DBFED26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D680-9BD0-4D93-AA37-4E09C7CFA5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88B4-35F1-416D-83B9-C1328DBFED26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D680-9BD0-4D93-AA37-4E09C7CFA5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5788B4-35F1-416D-83B9-C1328DBFED26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1CD680-9BD0-4D93-AA37-4E09C7CFA5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88B4-35F1-416D-83B9-C1328DBFED26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D680-9BD0-4D93-AA37-4E09C7CFA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5788B4-35F1-416D-83B9-C1328DBFED26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1CD680-9BD0-4D93-AA37-4E09C7CFA5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5788B4-35F1-416D-83B9-C1328DBFED26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1CD680-9BD0-4D93-AA37-4E09C7CFA5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75788B4-35F1-416D-83B9-C1328DBFED26}" type="datetimeFigureOut">
              <a:rPr lang="en-US" smtClean="0"/>
              <a:pPr/>
              <a:t>10/22/2012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1CD680-9BD0-4D93-AA37-4E09C7CFA5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Infant Growth &amp; Development </a:t>
            </a:r>
            <a:br>
              <a:rPr lang="en-US" dirty="0" smtClean="0"/>
            </a:br>
            <a:r>
              <a:rPr lang="en-US" sz="3200" dirty="0" smtClean="0"/>
              <a:t>Birth to 12 months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Megan Cuevas</a:t>
            </a:r>
          </a:p>
          <a:p>
            <a:r>
              <a:rPr lang="en-US" dirty="0" smtClean="0"/>
              <a:t>Tammy Duncil</a:t>
            </a:r>
          </a:p>
          <a:p>
            <a:r>
              <a:rPr lang="en-US" dirty="0" smtClean="0"/>
              <a:t>Andrea Flewelling</a:t>
            </a:r>
          </a:p>
          <a:p>
            <a:r>
              <a:rPr lang="en-US" dirty="0" smtClean="0"/>
              <a:t>Kurtis Hupp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Developmental Milestones: </a:t>
            </a:r>
            <a:br>
              <a:rPr lang="en-US" dirty="0" smtClean="0"/>
            </a:br>
            <a:r>
              <a:rPr lang="en-US" dirty="0" smtClean="0"/>
              <a:t>Gross Motor Development: Rolling 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Around 5 months an infant can roll from their tummy to their back</a:t>
            </a:r>
          </a:p>
          <a:p>
            <a:r>
              <a:rPr lang="en-US" dirty="0" smtClean="0"/>
              <a:t>By 6 months they can go from their back to their abdomen</a:t>
            </a:r>
          </a:p>
          <a:p>
            <a:pPr lvl="1"/>
            <a:r>
              <a:rPr lang="en-US" dirty="0" smtClean="0"/>
              <a:t>The parachute reflex (a protective response to falling) appears by 7 months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Developmental Milestones: </a:t>
            </a:r>
            <a:br>
              <a:rPr lang="en-US" dirty="0" smtClean="0"/>
            </a:br>
            <a:r>
              <a:rPr lang="en-US" dirty="0" smtClean="0"/>
              <a:t>Gross Motor Development: Sitting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 the first 3-4 months the back is uniformly rounded preventing sitting</a:t>
            </a:r>
          </a:p>
          <a:p>
            <a:r>
              <a:rPr lang="en-US" dirty="0" smtClean="0"/>
              <a:t>As the spinal column straightens the infant can be propped into a sitting position</a:t>
            </a:r>
          </a:p>
          <a:p>
            <a:r>
              <a:rPr lang="en-US" dirty="0" smtClean="0"/>
              <a:t>By 7 months they can sit alone leaning forward on their hands for support</a:t>
            </a:r>
          </a:p>
          <a:p>
            <a:r>
              <a:rPr lang="en-US" dirty="0" smtClean="0"/>
              <a:t>By 8 months they can sit well while unsupported</a:t>
            </a:r>
          </a:p>
          <a:p>
            <a:r>
              <a:rPr lang="en-US" dirty="0" smtClean="0"/>
              <a:t>By 10 months they can maneuver from a prone to a sitting position all by themselves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Developmental Milestones: </a:t>
            </a:r>
            <a:br>
              <a:rPr lang="en-US" dirty="0" smtClean="0"/>
            </a:br>
            <a:r>
              <a:rPr lang="en-US" dirty="0" smtClean="0"/>
              <a:t>Gross Motor Development: Locomotion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Around 4-6 months an infant has increasing coordination in their arms</a:t>
            </a:r>
          </a:p>
          <a:p>
            <a:pPr lvl="1"/>
            <a:r>
              <a:rPr lang="en-US" dirty="0" smtClean="0"/>
              <a:t>This coordination allows them to propel their body backwards</a:t>
            </a:r>
          </a:p>
          <a:p>
            <a:r>
              <a:rPr lang="en-US" dirty="0" smtClean="0"/>
              <a:t>By 6-7 months they are able to bear all their wt on their legs with assistance</a:t>
            </a:r>
          </a:p>
          <a:p>
            <a:r>
              <a:rPr lang="en-US" dirty="0" smtClean="0"/>
              <a:t>By 9 months infants progress to crawling </a:t>
            </a:r>
          </a:p>
          <a:p>
            <a:pPr lvl="1"/>
            <a:r>
              <a:rPr lang="en-US" dirty="0" smtClean="0"/>
              <a:t>At the same time they can pull themselves up with furniture</a:t>
            </a:r>
          </a:p>
          <a:p>
            <a:pPr lvl="2"/>
            <a:r>
              <a:rPr lang="en-US" dirty="0" smtClean="0"/>
              <a:t>But cannot sit back down without falling</a:t>
            </a:r>
          </a:p>
          <a:p>
            <a:r>
              <a:rPr lang="en-US" dirty="0" smtClean="0"/>
              <a:t>By 11 months they can walk with furniture assistance</a:t>
            </a:r>
          </a:p>
          <a:p>
            <a:r>
              <a:rPr lang="en-US" dirty="0" smtClean="0"/>
              <a:t>By age one they may be able to walk with one hand being held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Language</a:t>
            </a:r>
            <a:br>
              <a:rPr lang="en-US" dirty="0" smtClean="0"/>
            </a:br>
            <a:r>
              <a:rPr lang="en-US" dirty="0" smtClean="0"/>
              <a:t>Birth to six months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Up to one month child cries to express displeasure</a:t>
            </a:r>
          </a:p>
          <a:p>
            <a:r>
              <a:rPr lang="en-US" dirty="0" smtClean="0"/>
              <a:t>By two months a child’s cries become distinct and differentiated, cooing begins</a:t>
            </a:r>
          </a:p>
          <a:p>
            <a:r>
              <a:rPr lang="en-US" dirty="0" smtClean="0"/>
              <a:t>By three months of age a baby will vocalize when smiling and “talks” back when being spoken to. </a:t>
            </a:r>
          </a:p>
          <a:p>
            <a:r>
              <a:rPr lang="en-US" dirty="0" smtClean="0"/>
              <a:t>By six months infant can:</a:t>
            </a:r>
          </a:p>
          <a:p>
            <a:pPr lvl="1"/>
            <a:r>
              <a:rPr lang="en-US" dirty="0" smtClean="0"/>
              <a:t>LOL</a:t>
            </a:r>
          </a:p>
          <a:p>
            <a:pPr lvl="1"/>
            <a:r>
              <a:rPr lang="en-US" dirty="0" smtClean="0"/>
              <a:t>Makes cooing vowel sounds</a:t>
            </a:r>
          </a:p>
          <a:p>
            <a:pPr lvl="1"/>
            <a:r>
              <a:rPr lang="en-US" dirty="0" smtClean="0"/>
              <a:t>Begins to imitate sounds</a:t>
            </a:r>
          </a:p>
          <a:p>
            <a:pPr lvl="1"/>
            <a:r>
              <a:rPr lang="en-US" dirty="0" smtClean="0"/>
              <a:t>Babbling resembles one syllable utterances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Language</a:t>
            </a:r>
            <a:br>
              <a:rPr lang="en-US" dirty="0" smtClean="0"/>
            </a:br>
            <a:r>
              <a:rPr lang="en-US" dirty="0" smtClean="0"/>
              <a:t>6 months to 12 months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By 7 months: Vowel sounds and chained syllables (</a:t>
            </a:r>
            <a:r>
              <a:rPr lang="en-US" dirty="0" err="1" smtClean="0"/>
              <a:t>baba</a:t>
            </a:r>
            <a:r>
              <a:rPr lang="en-US" dirty="0" smtClean="0"/>
              <a:t>, mama) and “Talks” when others are talking</a:t>
            </a:r>
          </a:p>
          <a:p>
            <a:r>
              <a:rPr lang="en-US" dirty="0" smtClean="0"/>
              <a:t>By 10 months baby can:</a:t>
            </a:r>
          </a:p>
          <a:p>
            <a:pPr lvl="1"/>
            <a:r>
              <a:rPr lang="en-US" dirty="0" smtClean="0"/>
              <a:t>Listen selectively to familiar words</a:t>
            </a:r>
          </a:p>
          <a:p>
            <a:pPr lvl="1"/>
            <a:r>
              <a:rPr lang="en-US" dirty="0" smtClean="0"/>
              <a:t>Respond to simple verbal commands (No </a:t>
            </a:r>
            <a:r>
              <a:rPr lang="en-US" dirty="0" err="1" smtClean="0"/>
              <a:t>No</a:t>
            </a:r>
            <a:r>
              <a:rPr lang="en-US" dirty="0" smtClean="0"/>
              <a:t>!)</a:t>
            </a:r>
          </a:p>
          <a:p>
            <a:pPr lvl="1"/>
            <a:r>
              <a:rPr lang="en-US" dirty="0" smtClean="0"/>
              <a:t>Says “dada and mama” with meaning</a:t>
            </a:r>
          </a:p>
          <a:p>
            <a:r>
              <a:rPr lang="en-US" dirty="0" smtClean="0"/>
              <a:t>By 12 months baby can:</a:t>
            </a:r>
          </a:p>
          <a:p>
            <a:pPr lvl="1"/>
            <a:r>
              <a:rPr lang="en-US" dirty="0" smtClean="0"/>
              <a:t>Comprehends meaning of several words</a:t>
            </a:r>
          </a:p>
          <a:p>
            <a:pPr lvl="1"/>
            <a:r>
              <a:rPr lang="en-US" dirty="0" smtClean="0"/>
              <a:t>Say 3-5 words besides Dada and Mama</a:t>
            </a:r>
          </a:p>
          <a:p>
            <a:pPr lvl="1"/>
            <a:r>
              <a:rPr lang="en-US" dirty="0" smtClean="0"/>
              <a:t>Recognizes objects by name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Emotional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Attachment</a:t>
            </a:r>
          </a:p>
          <a:p>
            <a:pPr lvl="1"/>
            <a:r>
              <a:rPr lang="en-US" dirty="0" smtClean="0"/>
              <a:t>Requires ability to discriminate “Mother” from others and the achievement of object permanence</a:t>
            </a:r>
          </a:p>
          <a:p>
            <a:pPr lvl="1"/>
            <a:r>
              <a:rPr lang="en-US" dirty="0" smtClean="0"/>
              <a:t>Formation of attachment requires 4 stages</a:t>
            </a:r>
          </a:p>
          <a:p>
            <a:pPr lvl="2"/>
            <a:r>
              <a:rPr lang="en-US" dirty="0" smtClean="0"/>
              <a:t>First few weeks  - infants respond indiscriminately to anyone</a:t>
            </a:r>
          </a:p>
          <a:p>
            <a:pPr lvl="2"/>
            <a:r>
              <a:rPr lang="en-US" dirty="0" smtClean="0"/>
              <a:t>From 8-12 weeks – infants will cry, smile, and vocalize more to mom then anyone, but will still respond to others</a:t>
            </a:r>
          </a:p>
          <a:p>
            <a:pPr lvl="2"/>
            <a:r>
              <a:rPr lang="en-US" dirty="0" smtClean="0"/>
              <a:t>By 6 months infants have a distinct preference for mom</a:t>
            </a:r>
          </a:p>
          <a:p>
            <a:pPr lvl="2"/>
            <a:r>
              <a:rPr lang="en-US" dirty="0" smtClean="0"/>
              <a:t>Around 7 months infants start to attach to other members of the family (father)</a:t>
            </a:r>
          </a:p>
          <a:p>
            <a:pPr lvl="1"/>
            <a:r>
              <a:rPr lang="en-US" dirty="0" smtClean="0"/>
              <a:t>Reactive Attachment Disorder (RAD)</a:t>
            </a:r>
          </a:p>
          <a:p>
            <a:pPr lvl="2"/>
            <a:r>
              <a:rPr lang="en-US" dirty="0" smtClean="0"/>
              <a:t>Due to maladaptive  or absent attachment between infant and parent</a:t>
            </a:r>
          </a:p>
          <a:p>
            <a:pPr lvl="3"/>
            <a:r>
              <a:rPr lang="en-US" dirty="0" smtClean="0"/>
              <a:t>Physical abuse</a:t>
            </a:r>
          </a:p>
          <a:p>
            <a:pPr lvl="3"/>
            <a:r>
              <a:rPr lang="en-US" dirty="0" smtClean="0"/>
              <a:t>Parental alcoholism, substance abuse</a:t>
            </a:r>
          </a:p>
          <a:p>
            <a:pPr lvl="3"/>
            <a:r>
              <a:rPr lang="en-US" dirty="0" smtClean="0"/>
              <a:t>Mental illness</a:t>
            </a:r>
          </a:p>
          <a:p>
            <a:pPr lvl="3"/>
            <a:r>
              <a:rPr lang="en-US" dirty="0" smtClean="0"/>
              <a:t> F</a:t>
            </a:r>
            <a:r>
              <a:rPr lang="en-US" dirty="0" smtClean="0"/>
              <a:t>oster care</a:t>
            </a:r>
          </a:p>
          <a:p>
            <a:pPr lvl="3"/>
            <a:r>
              <a:rPr lang="en-US" dirty="0" smtClean="0"/>
              <a:t>Parental abandonment</a:t>
            </a:r>
          </a:p>
          <a:p>
            <a:pPr lvl="3"/>
            <a:r>
              <a:rPr lang="en-US" dirty="0" smtClean="0"/>
              <a:t>Parental incarceration</a:t>
            </a:r>
          </a:p>
          <a:p>
            <a:pPr lvl="2"/>
            <a:r>
              <a:rPr lang="en-US" dirty="0" smtClean="0"/>
              <a:t>Child may not be as cuddly, have poor </a:t>
            </a:r>
            <a:r>
              <a:rPr lang="en-US" smtClean="0"/>
              <a:t>impulse control, </a:t>
            </a:r>
            <a:endParaRPr lang="en-US" dirty="0" smtClean="0"/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Separation Anxiety</a:t>
            </a:r>
          </a:p>
          <a:p>
            <a:r>
              <a:rPr lang="en-US" dirty="0" smtClean="0"/>
              <a:t>Stanger Fear</a:t>
            </a:r>
          </a:p>
          <a:p>
            <a:r>
              <a:rPr lang="en-US" dirty="0" smtClean="0"/>
              <a:t>Temperament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Physical Growth Changes:</a:t>
            </a:r>
            <a:br>
              <a:rPr lang="en-US" dirty="0" smtClean="0"/>
            </a:br>
            <a:r>
              <a:rPr lang="en-US" dirty="0" smtClean="0"/>
              <a:t>Weight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Proportional Changes</a:t>
            </a:r>
          </a:p>
          <a:p>
            <a:pPr lvl="1"/>
            <a:r>
              <a:rPr lang="en-US" dirty="0" smtClean="0"/>
              <a:t>By 5-6 months birth weight has at least doubled</a:t>
            </a:r>
          </a:p>
          <a:p>
            <a:pPr lvl="2"/>
            <a:r>
              <a:rPr lang="en-US" dirty="0" smtClean="0"/>
              <a:t>Average weight for 6 month old child is 16 lbs</a:t>
            </a:r>
          </a:p>
          <a:p>
            <a:pPr lvl="1"/>
            <a:r>
              <a:rPr lang="en-US" dirty="0" smtClean="0"/>
              <a:t>By one year, birth weight is tripled </a:t>
            </a:r>
          </a:p>
          <a:p>
            <a:pPr lvl="2"/>
            <a:r>
              <a:rPr lang="en-US" dirty="0" smtClean="0"/>
              <a:t>Average is 21.5 lbs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3" descr="imagesCAZYVAA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3581400"/>
            <a:ext cx="2533650" cy="1809750"/>
          </a:xfrm>
          <a:prstGeom prst="rect">
            <a:avLst/>
          </a:prstGeom>
        </p:spPr>
      </p:pic>
      <p:pic>
        <p:nvPicPr>
          <p:cNvPr id="5" name="Picture 4" descr="imagesCA4K93Q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4114800"/>
            <a:ext cx="2619375" cy="1743075"/>
          </a:xfrm>
          <a:prstGeom prst="rect">
            <a:avLst/>
          </a:prstGeom>
        </p:spPr>
      </p:pic>
      <p:pic>
        <p:nvPicPr>
          <p:cNvPr id="6" name="Picture 5" descr="imagesCA9KIQD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48400" y="3048000"/>
            <a:ext cx="2066925" cy="2209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Physical Growth Changes: </a:t>
            </a:r>
            <a:br>
              <a:rPr lang="en-US" dirty="0" smtClean="0"/>
            </a:br>
            <a:r>
              <a:rPr lang="en-US" dirty="0" smtClean="0"/>
              <a:t>Height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 smtClean="0"/>
              <a:t>Average height at 6 months is 25 ½ inches</a:t>
            </a:r>
          </a:p>
          <a:p>
            <a:pPr lvl="2"/>
            <a:r>
              <a:rPr lang="en-US" dirty="0" smtClean="0"/>
              <a:t>Growth is most rapid during first 6 months</a:t>
            </a:r>
          </a:p>
          <a:p>
            <a:pPr lvl="1"/>
            <a:r>
              <a:rPr lang="en-US" dirty="0" smtClean="0"/>
              <a:t>Average height at 12 months is 29 inches</a:t>
            </a:r>
          </a:p>
          <a:p>
            <a:pPr lvl="2"/>
            <a:r>
              <a:rPr lang="en-US" dirty="0" smtClean="0"/>
              <a:t>Growth rate slows greatly after 6 months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imagesCAYQ1GI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3810000"/>
            <a:ext cx="3177117" cy="2257425"/>
          </a:xfrm>
          <a:prstGeom prst="rect">
            <a:avLst/>
          </a:prstGeom>
        </p:spPr>
      </p:pic>
      <p:pic>
        <p:nvPicPr>
          <p:cNvPr id="5" name="Picture 4" descr="imagesCAZD5B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3429000"/>
            <a:ext cx="2533650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Physical Growth Changes: </a:t>
            </a:r>
            <a:br>
              <a:rPr lang="en-US" dirty="0" smtClean="0"/>
            </a:br>
            <a:r>
              <a:rPr lang="en-US" dirty="0" smtClean="0"/>
              <a:t>Head &amp; Chest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 smtClean="0"/>
              <a:t>Head growth is rapid </a:t>
            </a:r>
          </a:p>
          <a:p>
            <a:pPr lvl="2"/>
            <a:r>
              <a:rPr lang="en-US" dirty="0" smtClean="0"/>
              <a:t>By the end of first year, brain has increased in wt about 2 ½ times</a:t>
            </a:r>
          </a:p>
          <a:p>
            <a:pPr lvl="1"/>
            <a:r>
              <a:rPr lang="en-US" dirty="0" smtClean="0"/>
              <a:t>Chest assumes a more adult contour</a:t>
            </a:r>
          </a:p>
          <a:p>
            <a:pPr lvl="2"/>
            <a:r>
              <a:rPr lang="en-US" dirty="0" smtClean="0"/>
              <a:t>The width of the heart is approximately 55% of the chest width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Physical Growth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2 months the posterior fontanel closes</a:t>
            </a:r>
          </a:p>
          <a:p>
            <a:pPr lvl="1"/>
            <a:r>
              <a:rPr lang="en-US" dirty="0" smtClean="0"/>
              <a:t>By 12 months the anterior fontanel is almost closed</a:t>
            </a:r>
          </a:p>
          <a:p>
            <a:r>
              <a:rPr lang="en-US" dirty="0" smtClean="0"/>
              <a:t>At 4 months of age drooling begins</a:t>
            </a:r>
          </a:p>
          <a:p>
            <a:pPr lvl="1"/>
            <a:r>
              <a:rPr lang="en-US" dirty="0" smtClean="0"/>
              <a:t>Followed by beginning tooth eruption at 5 months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Physical Growth Changes:</a:t>
            </a:r>
            <a:br>
              <a:rPr lang="en-US" dirty="0" smtClean="0"/>
            </a:br>
            <a:r>
              <a:rPr lang="en-US" dirty="0" smtClean="0"/>
              <a:t>Teething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n-US" dirty="0" smtClean="0"/>
              <a:t>Teething begins by 6 months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en-US" dirty="0" smtClean="0"/>
              <a:t>Lower incisors typically first </a:t>
            </a:r>
          </a:p>
          <a:p>
            <a:pPr marL="822960" lvl="3">
              <a:spcBef>
                <a:spcPts val="600"/>
              </a:spcBef>
              <a:buSzPct val="70000"/>
            </a:pPr>
            <a:r>
              <a:rPr lang="en-US" dirty="0" smtClean="0"/>
              <a:t>watch out for chewing &amp; biting!!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en-US" dirty="0" smtClean="0"/>
              <a:t>Upper central incisors erupt by 7 months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en-US" dirty="0" smtClean="0"/>
              <a:t>Upper lateral incisors begin by 9 months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en-US" dirty="0" smtClean="0"/>
              <a:t>Lower lateral incisors begin by 11 months</a:t>
            </a:r>
          </a:p>
          <a:p>
            <a:r>
              <a:rPr lang="en-US" dirty="0" smtClean="0"/>
              <a:t>By 12 months there should be 6-8 deciduous (baby) teeth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Developmental Milestones: </a:t>
            </a:r>
            <a:br>
              <a:rPr lang="en-US" dirty="0" smtClean="0"/>
            </a:br>
            <a:r>
              <a:rPr lang="en-US" dirty="0" smtClean="0"/>
              <a:t>Fine Motor Development: Birth-6 Months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1 month, hands are closed </a:t>
            </a:r>
          </a:p>
          <a:p>
            <a:pPr lvl="1"/>
            <a:r>
              <a:rPr lang="en-US" dirty="0" smtClean="0"/>
              <a:t>By 3 months, hands are mostly open</a:t>
            </a:r>
          </a:p>
          <a:p>
            <a:r>
              <a:rPr lang="en-US" dirty="0" smtClean="0"/>
              <a:t>Grasping as a reflex occurs during first 2-3 months</a:t>
            </a:r>
          </a:p>
          <a:p>
            <a:pPr lvl="1"/>
            <a:r>
              <a:rPr lang="en-US" dirty="0" smtClean="0"/>
              <a:t>Gradually becomes a voluntary action</a:t>
            </a:r>
          </a:p>
          <a:p>
            <a:pPr lvl="2"/>
            <a:r>
              <a:rPr lang="en-US" dirty="0" smtClean="0"/>
              <a:t>At 3 months they can actively hold a rattle if placed in their hands</a:t>
            </a:r>
          </a:p>
          <a:p>
            <a:pPr lvl="2"/>
            <a:r>
              <a:rPr lang="en-US" dirty="0" smtClean="0"/>
              <a:t>By 5 months the infant can voluntarily grasp an object</a:t>
            </a:r>
          </a:p>
          <a:p>
            <a:r>
              <a:rPr lang="en-US" dirty="0" smtClean="0"/>
              <a:t>At 6 months they can hold their bottle and grasp their feet to chew on toes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Developmental Milestones: </a:t>
            </a:r>
            <a:br>
              <a:rPr lang="en-US" dirty="0" smtClean="0"/>
            </a:br>
            <a:r>
              <a:rPr lang="en-US" dirty="0" smtClean="0"/>
              <a:t>Fine Motor Development: 7-12 Months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 7 months they can transfer objects from one hand to the other</a:t>
            </a:r>
          </a:p>
          <a:p>
            <a:r>
              <a:rPr lang="en-US" dirty="0" smtClean="0"/>
              <a:t>By 8-9 months the infant uses crude pincer grasp</a:t>
            </a:r>
          </a:p>
          <a:p>
            <a:pPr lvl="1"/>
            <a:r>
              <a:rPr lang="en-US" dirty="0" smtClean="0"/>
              <a:t>Progresses to a neat pincer grasp by 11 months</a:t>
            </a:r>
          </a:p>
          <a:p>
            <a:pPr lvl="2"/>
            <a:r>
              <a:rPr lang="en-US" dirty="0" smtClean="0"/>
              <a:t>In other words infant can use thumb and index finger to pick up items such as a raisin</a:t>
            </a:r>
          </a:p>
          <a:p>
            <a:r>
              <a:rPr lang="en-US" dirty="0" smtClean="0"/>
              <a:t>At 11 months they can put objects into a container and remove them</a:t>
            </a:r>
          </a:p>
          <a:p>
            <a:r>
              <a:rPr lang="en-US" dirty="0" smtClean="0"/>
              <a:t>By one year they can attempt to build with blocks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Developmental Milestones: </a:t>
            </a:r>
            <a:br>
              <a:rPr lang="en-US" dirty="0" smtClean="0"/>
            </a:br>
            <a:r>
              <a:rPr lang="en-US" dirty="0" smtClean="0"/>
              <a:t>Gross Motor Development: Head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Head control by 1 month is minimal</a:t>
            </a:r>
          </a:p>
          <a:p>
            <a:pPr lvl="1"/>
            <a:r>
              <a:rPr lang="en-US" dirty="0" smtClean="0"/>
              <a:t>Can turn head from side to side when prone</a:t>
            </a:r>
          </a:p>
          <a:p>
            <a:pPr lvl="1"/>
            <a:r>
              <a:rPr lang="en-US" dirty="0" smtClean="0"/>
              <a:t>Lifts head momentarily from bed</a:t>
            </a:r>
          </a:p>
          <a:p>
            <a:r>
              <a:rPr lang="en-US" dirty="0" smtClean="0"/>
              <a:t>By 4 months they can lift the head and front portion of the chest approximately 90</a:t>
            </a:r>
            <a:r>
              <a:rPr lang="en-US" dirty="0" smtClean="0">
                <a:cs typeface="Times New Roman"/>
              </a:rPr>
              <a:t>° above the table bearing the wt on their forearms</a:t>
            </a:r>
            <a:endParaRPr lang="en-US" dirty="0" smtClean="0"/>
          </a:p>
          <a:p>
            <a:r>
              <a:rPr lang="en-US" dirty="0" smtClean="0"/>
              <a:t>By 6 months head control is well established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176</TotalTime>
  <Words>884</Words>
  <Application>Microsoft Office PowerPoint</Application>
  <PresentationFormat>On-screen Show (4:3)</PresentationFormat>
  <Paragraphs>129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Oriel</vt:lpstr>
      <vt:lpstr>Infant Growth &amp; Development  Birth to 12 months</vt:lpstr>
      <vt:lpstr>Physical Growth Changes: Weight</vt:lpstr>
      <vt:lpstr>Physical Growth Changes:  Height</vt:lpstr>
      <vt:lpstr>Physical Growth Changes:  Head &amp; Chest</vt:lpstr>
      <vt:lpstr>Physical Growth Changes</vt:lpstr>
      <vt:lpstr>Physical Growth Changes: Teething</vt:lpstr>
      <vt:lpstr>Developmental Milestones:  Fine Motor Development: Birth-6 Months</vt:lpstr>
      <vt:lpstr>Developmental Milestones:  Fine Motor Development: 7-12 Months</vt:lpstr>
      <vt:lpstr>Developmental Milestones:  Gross Motor Development: Head Control</vt:lpstr>
      <vt:lpstr>Developmental Milestones:  Gross Motor Development: Rolling Over</vt:lpstr>
      <vt:lpstr>Developmental Milestones:  Gross Motor Development: Sitting</vt:lpstr>
      <vt:lpstr>Developmental Milestones:  Gross Motor Development: Locomotion</vt:lpstr>
      <vt:lpstr>           Language Birth to six months</vt:lpstr>
      <vt:lpstr>Language 6 months to 12 months</vt:lpstr>
      <vt:lpstr>Emotional  </vt:lpstr>
      <vt:lpstr>Slide 16</vt:lpstr>
      <vt:lpstr>Slide 17</vt:lpstr>
      <vt:lpstr>Slide 18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Infant Growth &amp; Development  Birth to 12 months</dc:title>
  <dc:creator>Owner</dc:creator>
  <cp:lastModifiedBy>Owner</cp:lastModifiedBy>
  <cp:revision>18</cp:revision>
  <dcterms:created xsi:type="dcterms:W3CDTF">2012-10-19T22:17:57Z</dcterms:created>
  <dcterms:modified xsi:type="dcterms:W3CDTF">2012-10-22T17:26:28Z</dcterms:modified>
</cp:coreProperties>
</file>