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60" r:id="rId3"/>
    <p:sldId id="259" r:id="rId4"/>
    <p:sldId id="261" r:id="rId5"/>
    <p:sldId id="262" r:id="rId6"/>
    <p:sldId id="263" r:id="rId7"/>
    <p:sldId id="264" r:id="rId8"/>
    <p:sldId id="266"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9" autoAdjust="0"/>
    <p:restoredTop sz="76835" autoAdjust="0"/>
  </p:normalViewPr>
  <p:slideViewPr>
    <p:cSldViewPr>
      <p:cViewPr>
        <p:scale>
          <a:sx n="50" d="100"/>
          <a:sy n="50" d="100"/>
        </p:scale>
        <p:origin x="-2604" y="-52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0E75F0-7A8F-4915-A1E1-024853A4E48C}" type="datetimeFigureOut">
              <a:rPr lang="en-US" smtClean="0"/>
              <a:t>7/23/2012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91C1F3-4CF4-4D8F-8501-0326345FEB3C}" type="slidenum">
              <a:rPr lang="en-US" smtClean="0"/>
              <a:t>‹#›</a:t>
            </a:fld>
            <a:endParaRPr lang="en-US"/>
          </a:p>
        </p:txBody>
      </p:sp>
    </p:spTree>
    <p:extLst>
      <p:ext uri="{BB962C8B-B14F-4D97-AF65-F5344CB8AC3E}">
        <p14:creationId xmlns:p14="http://schemas.microsoft.com/office/powerpoint/2010/main" val="2565476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a:t>
            </a:r>
            <a:r>
              <a:rPr lang="en-US" baseline="0" dirty="0" smtClean="0"/>
              <a:t> thirds of the population live in the central and </a:t>
            </a:r>
            <a:r>
              <a:rPr lang="en-US" baseline="0" dirty="0" err="1" smtClean="0"/>
              <a:t>volga</a:t>
            </a:r>
            <a:r>
              <a:rPr lang="en-US" baseline="0" dirty="0" smtClean="0"/>
              <a:t> federal districts</a:t>
            </a:r>
          </a:p>
          <a:p>
            <a:r>
              <a:rPr lang="en-US" baseline="0" dirty="0" smtClean="0"/>
              <a:t>-The further east you go, past Siberia. the land gets cold and barren, the conditions are harder to live in</a:t>
            </a:r>
          </a:p>
          <a:p>
            <a:r>
              <a:rPr lang="en-US" baseline="0" dirty="0" smtClean="0"/>
              <a:t>-Over 170 different ethnic groups( 81%=Russians, 3.9% =</a:t>
            </a:r>
            <a:r>
              <a:rPr lang="en-US" baseline="0" dirty="0" err="1" smtClean="0"/>
              <a:t>TarTars</a:t>
            </a:r>
            <a:r>
              <a:rPr lang="en-US" baseline="0" dirty="0" smtClean="0"/>
              <a:t>, 1.4%=Ukrainians, 1.2%=</a:t>
            </a:r>
            <a:r>
              <a:rPr lang="en-US" baseline="0" dirty="0" err="1" smtClean="0"/>
              <a:t>Bashkirs</a:t>
            </a:r>
            <a:r>
              <a:rPr lang="en-US" baseline="0" dirty="0" smtClean="0"/>
              <a:t>, 1.1%=</a:t>
            </a:r>
            <a:r>
              <a:rPr lang="en-US" baseline="0" dirty="0" err="1" smtClean="0"/>
              <a:t>Chuvashs</a:t>
            </a:r>
            <a:r>
              <a:rPr lang="en-US" baseline="0" dirty="0" smtClean="0"/>
              <a:t>, 1%=Chechens)</a:t>
            </a:r>
          </a:p>
          <a:p>
            <a:r>
              <a:rPr lang="en-US" baseline="0" dirty="0" smtClean="0"/>
              <a:t>-Russian is the main languages spoken but  there are over 27 other official languages spoken in Russia</a:t>
            </a:r>
          </a:p>
          <a:p>
            <a:r>
              <a:rPr lang="en-US" baseline="0" dirty="0" smtClean="0"/>
              <a:t>-73%=Orthodox Christians, 20%=Non-religious, 6%=Muslims, 1%=Other religious groups</a:t>
            </a:r>
          </a:p>
          <a:p>
            <a:r>
              <a:rPr lang="en-US" baseline="0" dirty="0" smtClean="0"/>
              <a:t>-The capital, which is also the largest, is Moscow with population of 11.5 million people.  Almost three times the size of the second largest city in Russia.  6</a:t>
            </a:r>
            <a:r>
              <a:rPr lang="en-US" baseline="30000" dirty="0" smtClean="0"/>
              <a:t>th</a:t>
            </a:r>
            <a:r>
              <a:rPr lang="en-US" baseline="0" dirty="0" smtClean="0"/>
              <a:t> Largest city in the world.</a:t>
            </a:r>
          </a:p>
          <a:p>
            <a:r>
              <a:rPr lang="en-US" baseline="0" dirty="0" smtClean="0"/>
              <a:t>-According to the 2010 census, the population is roughly 142 million.  More people are moving into the urban areas for employment but the population has been declining for two decades since the soviet union collapsed in 1991.  Although, in 2009 there was a slight increase of around 20,000, but this was due to a falling death rate and an increase birth rate since the government was paying mothers $10,000 if they had more then three children.</a:t>
            </a:r>
          </a:p>
          <a:p>
            <a:r>
              <a:rPr lang="en-US" baseline="0" dirty="0" smtClean="0"/>
              <a:t>-Life expectancy of a man is 63.  Life expectancy for a woman is 75.  Reasons for men’s life expectancy is decreased is due to alcoholism due to a fall in living standards.</a:t>
            </a:r>
          </a:p>
          <a:p>
            <a:r>
              <a:rPr lang="en-US" baseline="0" dirty="0" smtClean="0"/>
              <a:t>-Hospital beds (per 1000 people) was 9.7 in 2006.  The h</a:t>
            </a:r>
            <a:r>
              <a:rPr lang="en-US" dirty="0" smtClean="0"/>
              <a:t>ighest value over the past 21 years was 13.19 in 1989, while its lowest value was 9.70 in 2005.  There are 5,993</a:t>
            </a:r>
            <a:r>
              <a:rPr lang="en-US" baseline="0" dirty="0" smtClean="0"/>
              <a:t> Hospitals, 7,951 Health Centers, 2,330 Out Patient institutions and 827 dental clinics.</a:t>
            </a:r>
            <a:endParaRPr lang="en-US" dirty="0"/>
          </a:p>
        </p:txBody>
      </p:sp>
      <p:sp>
        <p:nvSpPr>
          <p:cNvPr id="4" name="Slide Number Placeholder 3"/>
          <p:cNvSpPr>
            <a:spLocks noGrp="1"/>
          </p:cNvSpPr>
          <p:nvPr>
            <p:ph type="sldNum" sz="quarter" idx="10"/>
          </p:nvPr>
        </p:nvSpPr>
        <p:spPr/>
        <p:txBody>
          <a:bodyPr/>
          <a:lstStyle/>
          <a:p>
            <a:fld id="{A491C1F3-4CF4-4D8F-8501-0326345FEB3C}" type="slidenum">
              <a:rPr lang="en-US" smtClean="0"/>
              <a:t>3</a:t>
            </a:fld>
            <a:endParaRPr lang="en-US"/>
          </a:p>
        </p:txBody>
      </p:sp>
    </p:spTree>
    <p:extLst>
      <p:ext uri="{BB962C8B-B14F-4D97-AF65-F5344CB8AC3E}">
        <p14:creationId xmlns:p14="http://schemas.microsoft.com/office/powerpoint/2010/main" val="1143695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Many experts believe Russia has the fastest growing HIV rate in the world, with new cases doubling every 12 months.</a:t>
            </a:r>
          </a:p>
          <a:p>
            <a:pPr marL="0" indent="0">
              <a:buFontTx/>
              <a:buNone/>
            </a:pPr>
            <a:r>
              <a:rPr lang="en-US" dirty="0" smtClean="0"/>
              <a:t>-  About 62,000 people were diagnosed with HIV in Russia in 2011, which is five percent more than in the previous year. Women account for more than 50 percent of all newly diagnosed HIV</a:t>
            </a:r>
          </a:p>
          <a:p>
            <a:pPr marL="171450" indent="-171450">
              <a:buFontTx/>
              <a:buChar char="-"/>
            </a:pPr>
            <a:r>
              <a:rPr lang="en-US" dirty="0" smtClean="0"/>
              <a:t>Between 840</a:t>
            </a:r>
            <a:r>
              <a:rPr lang="en-US" baseline="0" dirty="0" smtClean="0"/>
              <a:t>,000 and 1.2 million people are living with HIV in Russia.  The gap is because there are MANY unregistered cases. Co</a:t>
            </a:r>
            <a:r>
              <a:rPr lang="en-US" dirty="0" smtClean="0"/>
              <a:t>ntaminated needles are responsible for 57 percent of all the HIV</a:t>
            </a:r>
            <a:r>
              <a:rPr lang="en-US" baseline="0" dirty="0" smtClean="0"/>
              <a:t> </a:t>
            </a:r>
            <a:r>
              <a:rPr lang="en-US" dirty="0" smtClean="0"/>
              <a:t>infections</a:t>
            </a:r>
            <a:r>
              <a:rPr lang="en-US" baseline="0" dirty="0" smtClean="0"/>
              <a:t> as </a:t>
            </a:r>
            <a:r>
              <a:rPr lang="en-US" dirty="0" smtClean="0"/>
              <a:t>Russia has an estimated 5 million drug addict. 40 percent of the people contracting HIV in 2011 having done so through sex.</a:t>
            </a:r>
          </a:p>
          <a:p>
            <a:pPr marL="171450" indent="-171450">
              <a:buFontTx/>
              <a:buChar char="-"/>
            </a:pPr>
            <a:r>
              <a:rPr lang="en-US" dirty="0" smtClean="0"/>
              <a:t>The Russian government has earmarked 19 billion rubles ($600 million) on HIV prevention and treatment in 2012-2013.</a:t>
            </a:r>
            <a:endParaRPr lang="en-US" dirty="0"/>
          </a:p>
        </p:txBody>
      </p:sp>
      <p:sp>
        <p:nvSpPr>
          <p:cNvPr id="4" name="Slide Number Placeholder 3"/>
          <p:cNvSpPr>
            <a:spLocks noGrp="1"/>
          </p:cNvSpPr>
          <p:nvPr>
            <p:ph type="sldNum" sz="quarter" idx="10"/>
          </p:nvPr>
        </p:nvSpPr>
        <p:spPr/>
        <p:txBody>
          <a:bodyPr/>
          <a:lstStyle/>
          <a:p>
            <a:fld id="{A491C1F3-4CF4-4D8F-8501-0326345FEB3C}" type="slidenum">
              <a:rPr lang="en-US" smtClean="0"/>
              <a:t>4</a:t>
            </a:fld>
            <a:endParaRPr lang="en-US"/>
          </a:p>
        </p:txBody>
      </p:sp>
    </p:spTree>
    <p:extLst>
      <p:ext uri="{BB962C8B-B14F-4D97-AF65-F5344CB8AC3E}">
        <p14:creationId xmlns:p14="http://schemas.microsoft.com/office/powerpoint/2010/main" val="1984382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The </a:t>
            </a:r>
            <a:r>
              <a:rPr lang="en-US" baseline="0" dirty="0" smtClean="0"/>
              <a:t>main HIV treatment is antiretroviral therapy, even though it is very limited, because p</a:t>
            </a:r>
            <a:r>
              <a:rPr lang="en-US" dirty="0" smtClean="0"/>
              <a:t>eople living with HIV must attend government-funded clinics. These clinics are often in remote places, isolated from the rest of the healthcare system. People also fear going to the clinics because they will be labeled "HIV-infected" and face prejudices and stigmas. </a:t>
            </a:r>
            <a:r>
              <a:rPr lang="en-US" baseline="0" dirty="0" smtClean="0"/>
              <a:t>  </a:t>
            </a:r>
            <a:r>
              <a:rPr lang="en-US" dirty="0" smtClean="0"/>
              <a:t>Only 97,000 Russians received state-funded antiretroviral therapy last year.  The number increased 77% between 2007-2008</a:t>
            </a:r>
          </a:p>
          <a:p>
            <a:pPr marL="171450" indent="-171450">
              <a:buFontTx/>
              <a:buChar char="-"/>
            </a:pPr>
            <a:r>
              <a:rPr lang="en-US" dirty="0" smtClean="0"/>
              <a:t>83% of</a:t>
            </a:r>
            <a:r>
              <a:rPr lang="en-US" baseline="0" dirty="0" smtClean="0"/>
              <a:t> HIV positive women are receiving assistance from programs to help prevent mother to child transmission of HIV.  Mainly drug treatment</a:t>
            </a:r>
          </a:p>
          <a:p>
            <a:pPr marL="171450" indent="-171450">
              <a:buFontTx/>
              <a:buChar char="-"/>
            </a:pPr>
            <a:r>
              <a:rPr lang="en-US" dirty="0" smtClean="0"/>
              <a:t>HIV relief programs screen and treat HIV</a:t>
            </a:r>
            <a:r>
              <a:rPr lang="en-US" baseline="0" dirty="0" smtClean="0"/>
              <a:t> positive people.  They </a:t>
            </a:r>
            <a:r>
              <a:rPr lang="en-US" dirty="0" smtClean="0"/>
              <a:t>reached 86,000</a:t>
            </a:r>
            <a:r>
              <a:rPr lang="en-US" baseline="0" dirty="0" smtClean="0"/>
              <a:t> people in 2009.  Some programs are: US Agency for International Development (U-SAID), US President Emergency Plan for AIDs relief (PEPFAR), </a:t>
            </a:r>
            <a:endParaRPr lang="en-US" dirty="0" smtClean="0"/>
          </a:p>
          <a:p>
            <a:pPr marL="171450" indent="-171450">
              <a:buFontTx/>
              <a:buChar char="-"/>
            </a:pPr>
            <a:r>
              <a:rPr lang="en-US" dirty="0" smtClean="0"/>
              <a:t>The cost of the anti-HIV/AIDs</a:t>
            </a:r>
            <a:r>
              <a:rPr lang="en-US" baseline="0" dirty="0" smtClean="0"/>
              <a:t> drugs are sold at a much higher price then most countries due to the Russian system of drug registration.  Which means, many manufactures are forbidden to enter the market and competition always leads to lower prices.</a:t>
            </a:r>
            <a:endParaRPr lang="en-US" dirty="0"/>
          </a:p>
        </p:txBody>
      </p:sp>
      <p:sp>
        <p:nvSpPr>
          <p:cNvPr id="4" name="Slide Number Placeholder 3"/>
          <p:cNvSpPr>
            <a:spLocks noGrp="1"/>
          </p:cNvSpPr>
          <p:nvPr>
            <p:ph type="sldNum" sz="quarter" idx="10"/>
          </p:nvPr>
        </p:nvSpPr>
        <p:spPr/>
        <p:txBody>
          <a:bodyPr/>
          <a:lstStyle/>
          <a:p>
            <a:fld id="{A491C1F3-4CF4-4D8F-8501-0326345FEB3C}" type="slidenum">
              <a:rPr lang="en-US" smtClean="0"/>
              <a:t>5</a:t>
            </a:fld>
            <a:endParaRPr lang="en-US"/>
          </a:p>
        </p:txBody>
      </p:sp>
    </p:spTree>
    <p:extLst>
      <p:ext uri="{BB962C8B-B14F-4D97-AF65-F5344CB8AC3E}">
        <p14:creationId xmlns:p14="http://schemas.microsoft.com/office/powerpoint/2010/main" val="1528358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smtClean="0"/>
              <a:t>As of 2007, prevention services are falling short of what was promised. Some would argue that they are "non-existent“, but few still</a:t>
            </a:r>
            <a:r>
              <a:rPr lang="en-US" baseline="0" dirty="0" smtClean="0"/>
              <a:t> are in effect</a:t>
            </a:r>
            <a:r>
              <a:rPr lang="en-US" dirty="0" smtClean="0"/>
              <a:t>.  Lack or</a:t>
            </a:r>
            <a:r>
              <a:rPr lang="en-US" baseline="0" dirty="0" smtClean="0"/>
              <a:t> loss of funding is still a big issue in supporting prevention options.</a:t>
            </a:r>
            <a:endParaRPr lang="en-US"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smtClean="0"/>
              <a:t>Relief programs not only</a:t>
            </a:r>
            <a:r>
              <a:rPr lang="en-US" baseline="0" dirty="0" smtClean="0"/>
              <a:t> treat and screen, but also help prevent.</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dirty="0" smtClean="0"/>
              <a:t>"harm reduction" program. Harm reduction is just what the name implies. They are programs that assume risky behavior will occur so they teach individuals how to reduce the risk of harm from these behaviors (sex</a:t>
            </a:r>
            <a:r>
              <a:rPr lang="en-US" baseline="0" dirty="0" smtClean="0"/>
              <a:t> education)</a:t>
            </a:r>
            <a:r>
              <a:rPr lang="en-US" dirty="0" smtClean="0"/>
              <a:t>.</a:t>
            </a:r>
            <a:r>
              <a:rPr lang="en-US" baseline="0" dirty="0" smtClean="0"/>
              <a:t>  </a:t>
            </a:r>
            <a:endParaRPr lang="en-US" dirty="0" smtClean="0"/>
          </a:p>
          <a:p>
            <a:pPr marL="171450" indent="-171450">
              <a:buFontTx/>
              <a:buChar char="-"/>
            </a:pPr>
            <a:r>
              <a:rPr lang="en-US" dirty="0" smtClean="0"/>
              <a:t>IVDU</a:t>
            </a:r>
            <a:r>
              <a:rPr lang="en-US" baseline="0" dirty="0" smtClean="0"/>
              <a:t> (IV Drug Users) </a:t>
            </a:r>
            <a:r>
              <a:rPr lang="en-US" dirty="0" smtClean="0"/>
              <a:t>Russia is encouraging IVDUs to stop using drugs altogether. The oral drug methadone is being substituted for IV drugs in hopes of decreasing their use. Methadone is prescribed in clinics that also provide substance abuse counseling in hopes of treating substance abuse issues all together.</a:t>
            </a:r>
          </a:p>
          <a:p>
            <a:pPr marL="628650" lvl="1" indent="-171450">
              <a:buFontTx/>
              <a:buChar char="-"/>
            </a:pPr>
            <a:r>
              <a:rPr lang="en-US" dirty="0" smtClean="0"/>
              <a:t>Methadone clinics are the long-term options,</a:t>
            </a:r>
            <a:r>
              <a:rPr lang="en-US" baseline="0" dirty="0" smtClean="0"/>
              <a:t> The detoxification centers are short-term options</a:t>
            </a:r>
          </a:p>
          <a:p>
            <a:pPr marL="171450" indent="-171450">
              <a:buFontTx/>
              <a:buChar char="-"/>
            </a:pPr>
            <a:r>
              <a:rPr lang="en-US" dirty="0" smtClean="0"/>
              <a:t>Methods</a:t>
            </a:r>
            <a:r>
              <a:rPr lang="en-US" baseline="0" dirty="0" smtClean="0"/>
              <a:t> are underway to properly train</a:t>
            </a:r>
            <a:r>
              <a:rPr lang="en-US" dirty="0" smtClean="0"/>
              <a:t> medical workers in the science of HIV testing, prevention, and treatment in hopes of improving HIV prevention education.</a:t>
            </a:r>
            <a:endParaRPr lang="en-US" baseline="0" dirty="0" smtClean="0"/>
          </a:p>
        </p:txBody>
      </p:sp>
      <p:sp>
        <p:nvSpPr>
          <p:cNvPr id="4" name="Slide Number Placeholder 3"/>
          <p:cNvSpPr>
            <a:spLocks noGrp="1"/>
          </p:cNvSpPr>
          <p:nvPr>
            <p:ph type="sldNum" sz="quarter" idx="10"/>
          </p:nvPr>
        </p:nvSpPr>
        <p:spPr/>
        <p:txBody>
          <a:bodyPr/>
          <a:lstStyle/>
          <a:p>
            <a:fld id="{A491C1F3-4CF4-4D8F-8501-0326345FEB3C}" type="slidenum">
              <a:rPr lang="en-US" smtClean="0"/>
              <a:t>6</a:t>
            </a:fld>
            <a:endParaRPr lang="en-US"/>
          </a:p>
        </p:txBody>
      </p:sp>
    </p:spTree>
    <p:extLst>
      <p:ext uri="{BB962C8B-B14F-4D97-AF65-F5344CB8AC3E}">
        <p14:creationId xmlns:p14="http://schemas.microsoft.com/office/powerpoint/2010/main" val="1410413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2" indent="-171450" algn="l" defTabSz="914400" rtl="0" eaLnBrk="1" fontAlgn="auto" latinLnBrk="0" hangingPunct="1">
              <a:lnSpc>
                <a:spcPct val="100000"/>
              </a:lnSpc>
              <a:spcBef>
                <a:spcPts val="0"/>
              </a:spcBef>
              <a:spcAft>
                <a:spcPts val="0"/>
              </a:spcAft>
              <a:buClrTx/>
              <a:buSzTx/>
              <a:buFontTx/>
              <a:buChar char="-"/>
              <a:tabLst/>
              <a:defRPr/>
            </a:pPr>
            <a:r>
              <a:rPr lang="en-US" dirty="0" smtClean="0"/>
              <a:t>The healthcare</a:t>
            </a:r>
            <a:r>
              <a:rPr lang="en-US" baseline="0" dirty="0" smtClean="0"/>
              <a:t> in Russia was inherited from the Soviet Union and s</a:t>
            </a:r>
            <a:r>
              <a:rPr lang="en-US" dirty="0" smtClean="0"/>
              <a:t>ince the fall of the Soviet Union, there has been no major health care reform…Until</a:t>
            </a:r>
            <a:r>
              <a:rPr lang="en-US" baseline="0" dirty="0" smtClean="0"/>
              <a:t> 2006</a:t>
            </a:r>
            <a:r>
              <a:rPr lang="en-US" dirty="0" smtClean="0"/>
              <a:t>.  (health care was free to all citizens</a:t>
            </a:r>
            <a:r>
              <a:rPr lang="en-US" baseline="0" dirty="0" smtClean="0"/>
              <a:t> and they were the first and only ones to have a 1:1 ratio between hospital beds and people.  But, many of the hospitals were inadequate lacking plumbing, heat, running water, hot water, bathrooms or showers)</a:t>
            </a:r>
            <a:endParaRPr lang="en-US" dirty="0" smtClean="0"/>
          </a:p>
          <a:p>
            <a:pPr marL="914400" marR="0" lvl="2" indent="0" algn="l" defTabSz="914400" rtl="0" eaLnBrk="1" fontAlgn="auto" latinLnBrk="0" hangingPunct="1">
              <a:lnSpc>
                <a:spcPct val="100000"/>
              </a:lnSpc>
              <a:spcBef>
                <a:spcPts val="0"/>
              </a:spcBef>
              <a:spcAft>
                <a:spcPts val="0"/>
              </a:spcAft>
              <a:buClrTx/>
              <a:buSzTx/>
              <a:buFontTx/>
              <a:buNone/>
              <a:tabLst/>
              <a:defRPr/>
            </a:pPr>
            <a:r>
              <a:rPr lang="en-US" dirty="0" smtClean="0"/>
              <a:t>Until</a:t>
            </a:r>
            <a:r>
              <a:rPr lang="en-US" baseline="0" dirty="0" smtClean="0"/>
              <a:t> 2006</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smtClean="0"/>
              <a:t>Russia spent roughly 3.2 billion to reform their health care.  The main focus was to shift from quantity (Soviet Union) to quality (post-Soviet union).  Many specialists were to be eliminated in hopes of more physicians to become generalized practitioners. Many of the new clinics opened were polyclinics.  Clinics that basically cover anything.  There are very few specialties in Russia.</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smtClean="0"/>
              <a:t>55% from Federal and Local Healthcare funds, 30% from employee payroll taxes and rest from optional purchases of supplemental insurance and out of pocket.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smtClean="0"/>
              <a:t>Good or Bad? Mostly Bad.  Lack or consistency.  Some coverage will not exist in other regions of Russia.  Technology.  Many doctors do not have the technology in Russia available to them to offer the best care possible.  Cost.  Most residents cannot afford coverage and do not have the proper documentation because they live remote areas.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smtClean="0"/>
              <a:t>Though they are the largest country in the world, they rank 130</a:t>
            </a:r>
            <a:r>
              <a:rPr lang="en-US" baseline="30000" dirty="0" smtClean="0"/>
              <a:t>th</a:t>
            </a:r>
            <a:r>
              <a:rPr lang="en-US" baseline="0" dirty="0" smtClean="0"/>
              <a:t> in quality of their health care system.</a:t>
            </a: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US" baseline="0"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A491C1F3-4CF4-4D8F-8501-0326345FEB3C}" type="slidenum">
              <a:rPr lang="en-US" smtClean="0"/>
              <a:t>7</a:t>
            </a:fld>
            <a:endParaRPr lang="en-US"/>
          </a:p>
        </p:txBody>
      </p:sp>
    </p:spTree>
    <p:extLst>
      <p:ext uri="{BB962C8B-B14F-4D97-AF65-F5344CB8AC3E}">
        <p14:creationId xmlns:p14="http://schemas.microsoft.com/office/powerpoint/2010/main" val="975716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E99CAD5-EF52-4316-A096-51D3F00CAADC}" type="datetimeFigureOut">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A9700F-04E9-487A-A206-BB638A946AD0}"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99CAD5-EF52-4316-A096-51D3F00CAADC}" type="datetimeFigureOut">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A9700F-04E9-487A-A206-BB638A946AD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99CAD5-EF52-4316-A096-51D3F00CAADC}" type="datetimeFigureOut">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A9700F-04E9-487A-A206-BB638A946AD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99CAD5-EF52-4316-A096-51D3F00CAADC}" type="datetimeFigureOut">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A9700F-04E9-487A-A206-BB638A946AD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E99CAD5-EF52-4316-A096-51D3F00CAADC}" type="datetimeFigureOut">
              <a:rPr lang="en-US" smtClean="0"/>
              <a:t>7/23/2012</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30A9700F-04E9-487A-A206-BB638A946AD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99CAD5-EF52-4316-A096-51D3F00CAADC}" type="datetimeFigureOut">
              <a:rPr lang="en-US" smtClean="0"/>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A9700F-04E9-487A-A206-BB638A946AD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99CAD5-EF52-4316-A096-51D3F00CAADC}" type="datetimeFigureOut">
              <a:rPr lang="en-US" smtClean="0"/>
              <a:t>7/23/2012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A9700F-04E9-487A-A206-BB638A946AD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99CAD5-EF52-4316-A096-51D3F00CAADC}" type="datetimeFigureOut">
              <a:rPr lang="en-US" smtClean="0"/>
              <a:t>7/23/2012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A9700F-04E9-487A-A206-BB638A946AD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99CAD5-EF52-4316-A096-51D3F00CAADC}" type="datetimeFigureOut">
              <a:rPr lang="en-US" smtClean="0"/>
              <a:t>7/23/2012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A9700F-04E9-487A-A206-BB638A946AD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E99CAD5-EF52-4316-A096-51D3F00CAADC}" type="datetimeFigureOut">
              <a:rPr lang="en-US" smtClean="0"/>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A9700F-04E9-487A-A206-BB638A946AD0}"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E99CAD5-EF52-4316-A096-51D3F00CAADC}" type="datetimeFigureOut">
              <a:rPr lang="en-US" smtClean="0"/>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A9700F-04E9-487A-A206-BB638A946AD0}"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E99CAD5-EF52-4316-A096-51D3F00CAADC}" type="datetimeFigureOut">
              <a:rPr lang="en-US" smtClean="0"/>
              <a:t>7/23/2012</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30A9700F-04E9-487A-A206-BB638A946AD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medical.siemens.com/siemens/en_US/rg_marcom_FBAs/files/brochures/magazin_medsol_2010_09/p-74-78-Essay_Russia_01.09-9.pdf" TargetMode="External"/><Relationship Id="rId2" Type="http://schemas.openxmlformats.org/officeDocument/2006/relationships/hyperlink" Target="http://www.who.int/hiv/HIVCP_RUS.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HIV/AID Russia</a:t>
            </a:r>
            <a:endParaRPr lang="en-US" dirty="0"/>
          </a:p>
        </p:txBody>
      </p:sp>
      <p:sp>
        <p:nvSpPr>
          <p:cNvPr id="3" name="Subtitle 2"/>
          <p:cNvSpPr>
            <a:spLocks noGrp="1"/>
          </p:cNvSpPr>
          <p:nvPr>
            <p:ph type="subTitle" idx="1"/>
          </p:nvPr>
        </p:nvSpPr>
        <p:spPr/>
        <p:txBody>
          <a:bodyPr/>
          <a:lstStyle/>
          <a:p>
            <a:r>
              <a:rPr lang="en-US" dirty="0" smtClean="0"/>
              <a:t>Kurtis</a:t>
            </a:r>
            <a:r>
              <a:rPr lang="en-US" dirty="0"/>
              <a:t> </a:t>
            </a:r>
            <a:r>
              <a:rPr lang="en-US" dirty="0" smtClean="0"/>
              <a:t>Hupp</a:t>
            </a:r>
          </a:p>
          <a:p>
            <a:r>
              <a:rPr lang="en-US" dirty="0" smtClean="0"/>
              <a:t>Tommy Manuguerra</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7800" y="2514600"/>
            <a:ext cx="2857500" cy="1905000"/>
          </a:xfrm>
          <a:prstGeom prst="rect">
            <a:avLst/>
          </a:prstGeom>
        </p:spPr>
      </p:pic>
    </p:spTree>
    <p:extLst>
      <p:ext uri="{BB962C8B-B14F-4D97-AF65-F5344CB8AC3E}">
        <p14:creationId xmlns:p14="http://schemas.microsoft.com/office/powerpoint/2010/main" val="1443799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381000"/>
            <a:ext cx="8305800" cy="6096000"/>
          </a:xfrm>
          <a:prstGeom prst="rect">
            <a:avLst/>
          </a:prstGeom>
        </p:spPr>
      </p:pic>
    </p:spTree>
    <p:extLst>
      <p:ext uri="{BB962C8B-B14F-4D97-AF65-F5344CB8AC3E}">
        <p14:creationId xmlns:p14="http://schemas.microsoft.com/office/powerpoint/2010/main" val="35258626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8800" dirty="0">
                <a:latin typeface="Rockwell" pitchFamily="18" charset="0"/>
              </a:rPr>
              <a:t>Russia</a:t>
            </a:r>
          </a:p>
        </p:txBody>
      </p:sp>
      <p:sp>
        <p:nvSpPr>
          <p:cNvPr id="3" name="Content Placeholder 2"/>
          <p:cNvSpPr>
            <a:spLocks noGrp="1"/>
          </p:cNvSpPr>
          <p:nvPr>
            <p:ph idx="1"/>
          </p:nvPr>
        </p:nvSpPr>
        <p:spPr/>
        <p:txBody>
          <a:bodyPr/>
          <a:lstStyle/>
          <a:p>
            <a:r>
              <a:rPr lang="en-US" dirty="0" smtClean="0"/>
              <a:t>Central and Volga districts</a:t>
            </a:r>
          </a:p>
          <a:p>
            <a:r>
              <a:rPr lang="en-US" dirty="0" smtClean="0"/>
              <a:t>Further east, less dense population</a:t>
            </a:r>
          </a:p>
          <a:p>
            <a:r>
              <a:rPr lang="en-US" dirty="0" smtClean="0"/>
              <a:t>Very ethnically diverse country</a:t>
            </a:r>
          </a:p>
          <a:p>
            <a:r>
              <a:rPr lang="en-US" dirty="0" smtClean="0"/>
              <a:t>Languages</a:t>
            </a:r>
          </a:p>
          <a:p>
            <a:r>
              <a:rPr lang="en-US" dirty="0" smtClean="0"/>
              <a:t>Religions</a:t>
            </a:r>
          </a:p>
          <a:p>
            <a:r>
              <a:rPr lang="en-US" dirty="0" smtClean="0"/>
              <a:t>Cities</a:t>
            </a:r>
          </a:p>
          <a:p>
            <a:r>
              <a:rPr lang="en-US" dirty="0" smtClean="0"/>
              <a:t>Population</a:t>
            </a:r>
          </a:p>
          <a:p>
            <a:r>
              <a:rPr lang="en-US" dirty="0" smtClean="0"/>
              <a:t>Life Expectancy</a:t>
            </a:r>
          </a:p>
          <a:p>
            <a:r>
              <a:rPr lang="en-US" dirty="0" smtClean="0"/>
              <a:t>Hospitals/Beds</a:t>
            </a:r>
          </a:p>
        </p:txBody>
      </p:sp>
    </p:spTree>
    <p:extLst>
      <p:ext uri="{BB962C8B-B14F-4D97-AF65-F5344CB8AC3E}">
        <p14:creationId xmlns:p14="http://schemas.microsoft.com/office/powerpoint/2010/main" val="203113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latin typeface="Rockwell" pitchFamily="18" charset="0"/>
              </a:rPr>
              <a:t>HIV/AIDs in Russia</a:t>
            </a:r>
            <a:endParaRPr lang="en-US" sz="6000" dirty="0"/>
          </a:p>
        </p:txBody>
      </p:sp>
      <p:sp>
        <p:nvSpPr>
          <p:cNvPr id="3" name="Content Placeholder 2"/>
          <p:cNvSpPr>
            <a:spLocks noGrp="1"/>
          </p:cNvSpPr>
          <p:nvPr>
            <p:ph idx="1"/>
          </p:nvPr>
        </p:nvSpPr>
        <p:spPr/>
        <p:txBody>
          <a:bodyPr/>
          <a:lstStyle/>
          <a:p>
            <a:r>
              <a:rPr lang="en-US" dirty="0" smtClean="0"/>
              <a:t>People impacted yearly</a:t>
            </a:r>
          </a:p>
          <a:p>
            <a:r>
              <a:rPr lang="en-US" dirty="0" smtClean="0"/>
              <a:t>Living with HIV</a:t>
            </a:r>
          </a:p>
          <a:p>
            <a:r>
              <a:rPr lang="en-US" dirty="0" smtClean="0"/>
              <a:t>Cost</a:t>
            </a:r>
            <a:endParaRPr lang="en-US" dirty="0"/>
          </a:p>
        </p:txBody>
      </p:sp>
    </p:spTree>
    <p:extLst>
      <p:ext uri="{BB962C8B-B14F-4D97-AF65-F5344CB8AC3E}">
        <p14:creationId xmlns:p14="http://schemas.microsoft.com/office/powerpoint/2010/main" val="2959489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latin typeface="Rockwell" pitchFamily="18" charset="0"/>
              </a:rPr>
              <a:t>Treating HIV/AIDs </a:t>
            </a:r>
            <a:r>
              <a:rPr lang="en-US" sz="4000" dirty="0">
                <a:latin typeface="Rockwell" pitchFamily="18" charset="0"/>
              </a:rPr>
              <a:t>in Russia</a:t>
            </a:r>
            <a:endParaRPr lang="en-US" sz="4000" dirty="0"/>
          </a:p>
        </p:txBody>
      </p:sp>
      <p:sp>
        <p:nvSpPr>
          <p:cNvPr id="3" name="Content Placeholder 2"/>
          <p:cNvSpPr>
            <a:spLocks noGrp="1"/>
          </p:cNvSpPr>
          <p:nvPr>
            <p:ph idx="1"/>
          </p:nvPr>
        </p:nvSpPr>
        <p:spPr/>
        <p:txBody>
          <a:bodyPr/>
          <a:lstStyle/>
          <a:p>
            <a:r>
              <a:rPr lang="en-US" dirty="0" smtClean="0"/>
              <a:t>ART</a:t>
            </a:r>
          </a:p>
          <a:p>
            <a:r>
              <a:rPr lang="en-US" dirty="0" smtClean="0"/>
              <a:t>Women receiving assistance</a:t>
            </a:r>
          </a:p>
          <a:p>
            <a:r>
              <a:rPr lang="en-US" dirty="0" smtClean="0"/>
              <a:t>Relief programs</a:t>
            </a:r>
          </a:p>
          <a:p>
            <a:r>
              <a:rPr lang="en-US" dirty="0" smtClean="0"/>
              <a:t>Cost?</a:t>
            </a:r>
            <a:endParaRPr lang="en-US" dirty="0"/>
          </a:p>
        </p:txBody>
      </p:sp>
    </p:spTree>
    <p:extLst>
      <p:ext uri="{BB962C8B-B14F-4D97-AF65-F5344CB8AC3E}">
        <p14:creationId xmlns:p14="http://schemas.microsoft.com/office/powerpoint/2010/main" val="31524152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Rockwell" pitchFamily="18" charset="0"/>
              </a:rPr>
              <a:t>Preventing HIV/AIDs in Russia</a:t>
            </a:r>
            <a:endParaRPr lang="en-US" dirty="0"/>
          </a:p>
        </p:txBody>
      </p:sp>
      <p:sp>
        <p:nvSpPr>
          <p:cNvPr id="3" name="Content Placeholder 2"/>
          <p:cNvSpPr>
            <a:spLocks noGrp="1"/>
          </p:cNvSpPr>
          <p:nvPr>
            <p:ph idx="1"/>
          </p:nvPr>
        </p:nvSpPr>
        <p:spPr/>
        <p:txBody>
          <a:bodyPr/>
          <a:lstStyle/>
          <a:p>
            <a:r>
              <a:rPr lang="en-US" dirty="0" smtClean="0"/>
              <a:t>Non-extent?</a:t>
            </a:r>
          </a:p>
          <a:p>
            <a:r>
              <a:rPr lang="en-US" dirty="0" smtClean="0"/>
              <a:t>Again, Relief programs</a:t>
            </a:r>
          </a:p>
          <a:p>
            <a:r>
              <a:rPr lang="en-US" dirty="0" smtClean="0"/>
              <a:t>IVDU</a:t>
            </a:r>
          </a:p>
          <a:p>
            <a:pPr lvl="1"/>
            <a:r>
              <a:rPr lang="en-US" dirty="0" smtClean="0"/>
              <a:t>Methadone</a:t>
            </a:r>
          </a:p>
          <a:p>
            <a:r>
              <a:rPr lang="en-US" dirty="0" smtClean="0"/>
              <a:t>Medical Workers</a:t>
            </a:r>
          </a:p>
        </p:txBody>
      </p:sp>
    </p:spTree>
    <p:extLst>
      <p:ext uri="{BB962C8B-B14F-4D97-AF65-F5344CB8AC3E}">
        <p14:creationId xmlns:p14="http://schemas.microsoft.com/office/powerpoint/2010/main" val="3742828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Rockwell" pitchFamily="18" charset="0"/>
              </a:rPr>
              <a:t>Healthcare in </a:t>
            </a:r>
            <a:r>
              <a:rPr lang="en-US" sz="4800" dirty="0">
                <a:latin typeface="Rockwell" pitchFamily="18" charset="0"/>
              </a:rPr>
              <a:t>Russia</a:t>
            </a:r>
            <a:endParaRPr lang="en-US" sz="4800" dirty="0"/>
          </a:p>
        </p:txBody>
      </p:sp>
      <p:sp>
        <p:nvSpPr>
          <p:cNvPr id="3" name="Content Placeholder 2"/>
          <p:cNvSpPr>
            <a:spLocks noGrp="1"/>
          </p:cNvSpPr>
          <p:nvPr>
            <p:ph idx="1"/>
          </p:nvPr>
        </p:nvSpPr>
        <p:spPr/>
        <p:txBody>
          <a:bodyPr/>
          <a:lstStyle/>
          <a:p>
            <a:r>
              <a:rPr lang="en-US" dirty="0" smtClean="0"/>
              <a:t>Soviet Union</a:t>
            </a:r>
          </a:p>
          <a:p>
            <a:r>
              <a:rPr lang="en-US" dirty="0" smtClean="0"/>
              <a:t>2006 and beyond</a:t>
            </a:r>
          </a:p>
          <a:p>
            <a:r>
              <a:rPr lang="en-US" dirty="0" smtClean="0"/>
              <a:t>Russian Healthcare Reforms</a:t>
            </a:r>
          </a:p>
          <a:p>
            <a:r>
              <a:rPr lang="en-US" dirty="0" smtClean="0"/>
              <a:t>How its Funded</a:t>
            </a:r>
          </a:p>
          <a:p>
            <a:r>
              <a:rPr lang="en-US" dirty="0" smtClean="0"/>
              <a:t>Good or Bad?</a:t>
            </a:r>
          </a:p>
          <a:p>
            <a:r>
              <a:rPr lang="en-US" dirty="0" smtClean="0"/>
              <a:t>Nationalized Health Care System</a:t>
            </a:r>
          </a:p>
          <a:p>
            <a:endParaRPr lang="en-US" dirty="0"/>
          </a:p>
        </p:txBody>
      </p:sp>
    </p:spTree>
    <p:extLst>
      <p:ext uri="{BB962C8B-B14F-4D97-AF65-F5344CB8AC3E}">
        <p14:creationId xmlns:p14="http://schemas.microsoft.com/office/powerpoint/2010/main" val="28574753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000" y="381000"/>
            <a:ext cx="8128000" cy="6096000"/>
          </a:xfrm>
          <a:prstGeom prst="rect">
            <a:avLst/>
          </a:prstGeom>
        </p:spPr>
      </p:pic>
      <p:sp>
        <p:nvSpPr>
          <p:cNvPr id="3" name="TextBox 2"/>
          <p:cNvSpPr txBox="1"/>
          <p:nvPr/>
        </p:nvSpPr>
        <p:spPr>
          <a:xfrm>
            <a:off x="762000" y="419100"/>
            <a:ext cx="7696200" cy="923330"/>
          </a:xfrm>
          <a:prstGeom prst="rect">
            <a:avLst/>
          </a:prstGeom>
          <a:noFill/>
        </p:spPr>
        <p:txBody>
          <a:bodyPr wrap="square" rtlCol="0">
            <a:spAutoFit/>
          </a:bodyPr>
          <a:lstStyle/>
          <a:p>
            <a:pPr algn="ctr"/>
            <a:r>
              <a:rPr lang="en-US" sz="5400" b="1" dirty="0" smtClean="0"/>
              <a:t>THANKS FOR LISTENING!</a:t>
            </a:r>
            <a:endParaRPr lang="en-US" sz="5400" b="1" dirty="0"/>
          </a:p>
        </p:txBody>
      </p:sp>
    </p:spTree>
    <p:extLst>
      <p:ext uri="{BB962C8B-B14F-4D97-AF65-F5344CB8AC3E}">
        <p14:creationId xmlns:p14="http://schemas.microsoft.com/office/powerpoint/2010/main" val="1014569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8800" dirty="0" smtClean="0">
                <a:latin typeface="Rockwell" pitchFamily="18" charset="0"/>
              </a:rPr>
              <a:t>References </a:t>
            </a:r>
            <a:endParaRPr lang="en-US" sz="8800" dirty="0"/>
          </a:p>
        </p:txBody>
      </p:sp>
      <p:sp>
        <p:nvSpPr>
          <p:cNvPr id="3" name="Content Placeholder 2"/>
          <p:cNvSpPr>
            <a:spLocks noGrp="1"/>
          </p:cNvSpPr>
          <p:nvPr>
            <p:ph idx="1"/>
          </p:nvPr>
        </p:nvSpPr>
        <p:spPr/>
        <p:txBody>
          <a:bodyPr>
            <a:normAutofit/>
          </a:bodyPr>
          <a:lstStyle/>
          <a:p>
            <a:r>
              <a:rPr lang="en-US" sz="1400" dirty="0"/>
              <a:t>"Population of Russia 2012." </a:t>
            </a:r>
            <a:r>
              <a:rPr lang="en-US" sz="1400" i="1" dirty="0"/>
              <a:t>World Population Review |</a:t>
            </a:r>
            <a:r>
              <a:rPr lang="en-US" sz="1400" dirty="0"/>
              <a:t>. </a:t>
            </a:r>
            <a:r>
              <a:rPr lang="en-US" sz="1400" dirty="0" err="1"/>
              <a:t>N.p</a:t>
            </a:r>
            <a:r>
              <a:rPr lang="en-US" sz="1400" dirty="0"/>
              <a:t>., </a:t>
            </a:r>
            <a:r>
              <a:rPr lang="en-US" sz="1400" dirty="0" err="1"/>
              <a:t>n.d.</a:t>
            </a:r>
            <a:r>
              <a:rPr lang="en-US" sz="1400" dirty="0"/>
              <a:t> Web. 21 July 2012. &lt;http://</a:t>
            </a:r>
            <a:r>
              <a:rPr lang="en-US" sz="1400" dirty="0" smtClean="0"/>
              <a:t>worldpopulationreview.com/population-of-russia-2012/&gt;.</a:t>
            </a:r>
          </a:p>
          <a:p>
            <a:r>
              <a:rPr lang="en-US" sz="1400" dirty="0"/>
              <a:t>World Health Organization. (2005, December). </a:t>
            </a:r>
            <a:r>
              <a:rPr lang="en-US" sz="1400" i="1" dirty="0"/>
              <a:t>Summary country profile for </a:t>
            </a:r>
            <a:r>
              <a:rPr lang="en-US" sz="1400" i="1" dirty="0" err="1"/>
              <a:t>hiv</a:t>
            </a:r>
            <a:r>
              <a:rPr lang="en-US" sz="1400" i="1" dirty="0"/>
              <a:t>/aids treatment scale-up</a:t>
            </a:r>
            <a:r>
              <a:rPr lang="en-US" sz="1400" dirty="0"/>
              <a:t>. Retrieved from </a:t>
            </a:r>
            <a:r>
              <a:rPr lang="en-US" sz="1400" dirty="0">
                <a:hlinkClick r:id="rId2"/>
              </a:rPr>
              <a:t>http://</a:t>
            </a:r>
            <a:r>
              <a:rPr lang="en-US" sz="1400" dirty="0" smtClean="0">
                <a:hlinkClick r:id="rId2"/>
              </a:rPr>
              <a:t>www.who.int/hiv/HIVCP_RUS.pdf</a:t>
            </a:r>
            <a:endParaRPr lang="en-US" sz="1400" dirty="0" smtClean="0"/>
          </a:p>
          <a:p>
            <a:r>
              <a:rPr lang="en-US" sz="1400" dirty="0"/>
              <a:t>"HIV and AIDS in Russia, Eastern Europe &amp; Central Asia." </a:t>
            </a:r>
            <a:r>
              <a:rPr lang="en-US" sz="1400" i="1" dirty="0"/>
              <a:t>HIV &amp; AIDS Information from AVERT.org</a:t>
            </a:r>
            <a:r>
              <a:rPr lang="en-US" sz="1400" dirty="0"/>
              <a:t>. </a:t>
            </a:r>
            <a:r>
              <a:rPr lang="en-US" sz="1400" dirty="0" err="1"/>
              <a:t>N.p</a:t>
            </a:r>
            <a:r>
              <a:rPr lang="en-US" sz="1400" dirty="0"/>
              <a:t>., </a:t>
            </a:r>
            <a:r>
              <a:rPr lang="en-US" sz="1400" dirty="0" err="1"/>
              <a:t>n.d.</a:t>
            </a:r>
            <a:r>
              <a:rPr lang="en-US" sz="1400" dirty="0"/>
              <a:t> Web. 21 July 2012. &lt;http://www.avert.org/aids-russia.htm</a:t>
            </a:r>
            <a:r>
              <a:rPr lang="en-US" sz="1400" dirty="0" smtClean="0"/>
              <a:t>&gt;.</a:t>
            </a:r>
          </a:p>
          <a:p>
            <a:r>
              <a:rPr lang="en-US" sz="1400" dirty="0"/>
              <a:t>"HIV - HIV in Russia." </a:t>
            </a:r>
            <a:r>
              <a:rPr lang="en-US" sz="1400" i="1" dirty="0"/>
              <a:t>HIV Symptoms - HIV - The Symptoms of HIV</a:t>
            </a:r>
            <a:r>
              <a:rPr lang="en-US" sz="1400" dirty="0"/>
              <a:t>. </a:t>
            </a:r>
            <a:r>
              <a:rPr lang="en-US" sz="1400" dirty="0" err="1"/>
              <a:t>N.p</a:t>
            </a:r>
            <a:r>
              <a:rPr lang="en-US" sz="1400" dirty="0"/>
              <a:t>., </a:t>
            </a:r>
            <a:r>
              <a:rPr lang="en-US" sz="1400" dirty="0" err="1"/>
              <a:t>n.d.</a:t>
            </a:r>
            <a:r>
              <a:rPr lang="en-US" sz="1400" dirty="0"/>
              <a:t> Web. 21 July 2012. &lt;http://aids.about.com/od/clinicaltrials/a/russia_3.htm</a:t>
            </a:r>
            <a:r>
              <a:rPr lang="en-US" sz="1400" dirty="0" smtClean="0"/>
              <a:t>&gt;.</a:t>
            </a:r>
          </a:p>
          <a:p>
            <a:r>
              <a:rPr lang="en-US" sz="1400" dirty="0"/>
              <a:t>New HIV Cases Increased in Russia in 2011 | Society | RIA </a:t>
            </a:r>
            <a:r>
              <a:rPr lang="en-US" sz="1400" dirty="0" err="1"/>
              <a:t>Novosti</a:t>
            </a:r>
            <a:r>
              <a:rPr lang="en-US" sz="1400" dirty="0"/>
              <a:t>." </a:t>
            </a:r>
            <a:r>
              <a:rPr lang="en-US" sz="1400" i="1" dirty="0"/>
              <a:t>RIA </a:t>
            </a:r>
            <a:r>
              <a:rPr lang="en-US" sz="1400" i="1" dirty="0" err="1"/>
              <a:t>Novosti</a:t>
            </a:r>
            <a:r>
              <a:rPr lang="en-US" sz="1400" dirty="0"/>
              <a:t>. </a:t>
            </a:r>
            <a:r>
              <a:rPr lang="en-US" sz="1400" dirty="0" err="1"/>
              <a:t>N.p</a:t>
            </a:r>
            <a:r>
              <a:rPr lang="en-US" sz="1400" dirty="0"/>
              <a:t>., </a:t>
            </a:r>
            <a:r>
              <a:rPr lang="en-US" sz="1400" dirty="0" err="1"/>
              <a:t>n.d.</a:t>
            </a:r>
            <a:r>
              <a:rPr lang="en-US" sz="1400" dirty="0"/>
              <a:t> Web. 21 July 2012. &lt;http://en.rian.ru/society/20120312/172115119.html</a:t>
            </a:r>
            <a:r>
              <a:rPr lang="en-US" sz="1400" dirty="0" smtClean="0"/>
              <a:t>&gt;.</a:t>
            </a:r>
          </a:p>
          <a:p>
            <a:r>
              <a:rPr lang="en-US" sz="1400" u="sng" dirty="0">
                <a:hlinkClick r:id="rId3"/>
              </a:rPr>
              <a:t>http://www.medical.siemens.com/siemens/en_US/rg_marcom_FBAs/files/brochures/magazin_medsol_2010_09/p-74-78-Essay_Russia_01.09-9.pdf</a:t>
            </a:r>
            <a:endParaRPr lang="en-US" sz="1400" dirty="0"/>
          </a:p>
          <a:p>
            <a:r>
              <a:rPr lang="en-US" sz="1400" dirty="0"/>
              <a:t>http://www.rferl.org/content/russian_healt_car_provides_no_real_safety_net/24296527.html</a:t>
            </a:r>
          </a:p>
          <a:p>
            <a:endParaRPr lang="en-US" sz="1400" dirty="0"/>
          </a:p>
        </p:txBody>
      </p:sp>
    </p:spTree>
    <p:extLst>
      <p:ext uri="{BB962C8B-B14F-4D97-AF65-F5344CB8AC3E}">
        <p14:creationId xmlns:p14="http://schemas.microsoft.com/office/powerpoint/2010/main" val="98334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886</TotalTime>
  <Words>1347</Words>
  <Application>Microsoft Office PowerPoint</Application>
  <PresentationFormat>On-screen Show (4:3)</PresentationFormat>
  <Paragraphs>79</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Thatch</vt:lpstr>
      <vt:lpstr>HIV/AID Russia</vt:lpstr>
      <vt:lpstr>PowerPoint Presentation</vt:lpstr>
      <vt:lpstr>Russia</vt:lpstr>
      <vt:lpstr>HIV/AIDs in Russia</vt:lpstr>
      <vt:lpstr>Treating HIV/AIDs in Russia</vt:lpstr>
      <vt:lpstr>Preventing HIV/AIDs in Russia</vt:lpstr>
      <vt:lpstr>Healthcare in Russia</vt:lpstr>
      <vt:lpstr>PowerPoint Presentation</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HIV/AID Russia</dc:title>
  <dc:creator>Tommy</dc:creator>
  <cp:lastModifiedBy>Tommy</cp:lastModifiedBy>
  <cp:revision>22</cp:revision>
  <dcterms:created xsi:type="dcterms:W3CDTF">2012-07-22T00:30:59Z</dcterms:created>
  <dcterms:modified xsi:type="dcterms:W3CDTF">2012-07-24T03:19:18Z</dcterms:modified>
</cp:coreProperties>
</file>